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347" r:id="rId3"/>
    <p:sldId id="413" r:id="rId4"/>
    <p:sldId id="423" r:id="rId5"/>
    <p:sldId id="420" r:id="rId6"/>
    <p:sldId id="414" r:id="rId7"/>
    <p:sldId id="415" r:id="rId8"/>
    <p:sldId id="422" r:id="rId9"/>
    <p:sldId id="416" r:id="rId10"/>
    <p:sldId id="417" r:id="rId11"/>
    <p:sldId id="424" r:id="rId12"/>
    <p:sldId id="418" r:id="rId13"/>
    <p:sldId id="41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/>
  </p:normalViewPr>
  <p:slideViewPr>
    <p:cSldViewPr snapToGrid="0">
      <p:cViewPr varScale="1">
        <p:scale>
          <a:sx n="64" d="100"/>
          <a:sy n="64" d="100"/>
        </p:scale>
        <p:origin x="676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NR-U RRM Requirements (Part 1) </a:t>
            </a:r>
            <a:br>
              <a:rPr lang="en-US" dirty="0"/>
            </a:br>
            <a:br>
              <a:rPr lang="en-US" dirty="0"/>
            </a:br>
            <a:r>
              <a:rPr lang="en-US" sz="4400" dirty="0"/>
              <a:t>(all agreements in RAN4#94-e in email thread #46)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#94-e	                                                                                                                        R4-2002336</a:t>
            </a:r>
            <a:endParaRPr lang="en-GB" b="1" dirty="0">
              <a:solidFill>
                <a:srgbClr val="FF0000"/>
              </a:solidFill>
            </a:endParaRPr>
          </a:p>
          <a:p>
            <a:r>
              <a:rPr lang="en-US" b="1" dirty="0"/>
              <a:t>Electronic Meeting, February 24-March 06, 2020</a:t>
            </a:r>
            <a:endParaRPr lang="sv-SE" dirty="0"/>
          </a:p>
          <a:p>
            <a:pPr hangingPunct="0"/>
            <a:r>
              <a:rPr lang="en-GB" b="1" dirty="0"/>
              <a:t>Agenda Items: 8.1.4, 8.1.4.1-8.1.4.6, 8.1.4.14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4283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>
                <a:solidFill>
                  <a:srgbClr val="00B050"/>
                </a:solidFill>
              </a:rPr>
              <a:t>Time period in the known cell condition for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activation:</a:t>
            </a:r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do not extend the time period in the known </a:t>
            </a:r>
            <a:r>
              <a:rPr lang="en-US" dirty="0" err="1">
                <a:solidFill>
                  <a:srgbClr val="00B050"/>
                </a:solidFill>
              </a:rPr>
              <a:t>SCell</a:t>
            </a:r>
            <a:r>
              <a:rPr lang="en-US" dirty="0">
                <a:solidFill>
                  <a:srgbClr val="00B050"/>
                </a:solidFill>
              </a:rPr>
              <a:t> condition</a:t>
            </a:r>
          </a:p>
          <a:p>
            <a:pPr hangingPunct="0"/>
            <a:endParaRPr lang="en-US" dirty="0">
              <a:solidFill>
                <a:srgbClr val="00B050"/>
              </a:solidFill>
            </a:endParaRPr>
          </a:p>
          <a:p>
            <a:pPr hangingPunct="0"/>
            <a:r>
              <a:rPr lang="en-US" dirty="0">
                <a:solidFill>
                  <a:srgbClr val="00B050"/>
                </a:solidFill>
              </a:rPr>
              <a:t>Does the interruption window length at </a:t>
            </a:r>
            <a:r>
              <a:rPr lang="en-US" dirty="0" err="1">
                <a:solidFill>
                  <a:srgbClr val="00B050"/>
                </a:solidFill>
              </a:rPr>
              <a:t>SCell</a:t>
            </a:r>
            <a:r>
              <a:rPr lang="en-US" dirty="0">
                <a:solidFill>
                  <a:srgbClr val="00B050"/>
                </a:solidFill>
              </a:rPr>
              <a:t> activation depend on DL LBT failures?</a:t>
            </a: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Conclusion: postpone discussion till R15 get agreed</a:t>
            </a:r>
            <a:endParaRPr lang="en-US" dirty="0">
              <a:solidFill>
                <a:srgbClr val="00B050"/>
              </a:solidFill>
            </a:endParaRPr>
          </a:p>
          <a:p>
            <a:pPr lvl="1"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36344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 Delay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387625" y="1202637"/>
            <a:ext cx="11449878" cy="529023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>
                <a:solidFill>
                  <a:srgbClr val="00B050"/>
                </a:solidFill>
              </a:rPr>
              <a:t>X=5 ms, Y=5 ms, Z=5 ms</a:t>
            </a:r>
            <a:endParaRPr lang="sv-SE" dirty="0">
              <a:solidFill>
                <a:srgbClr val="00B050"/>
              </a:solidFill>
            </a:endParaRPr>
          </a:p>
          <a:p>
            <a:r>
              <a:rPr lang="en-GB" dirty="0"/>
              <a:t>T</a:t>
            </a:r>
            <a:r>
              <a:rPr lang="en-GB" baseline="-25000" dirty="0"/>
              <a:t>HARQ</a:t>
            </a:r>
            <a:r>
              <a:rPr lang="en-GB" dirty="0"/>
              <a:t> (in ms) is the timing between DL data transmission and acknowledgement as specified in TS 38.213. In the event of UE not being able to transmit the acknowledgment due to UL CCA failures: T</a:t>
            </a:r>
            <a:r>
              <a:rPr lang="en-GB" baseline="-25000" dirty="0"/>
              <a:t>HARQ</a:t>
            </a:r>
            <a:r>
              <a:rPr lang="en-GB" dirty="0"/>
              <a:t> is extended to also include the time to all next HARQ feedback retransmission opportunities, until the time of its successful transmission, as specified in TS 38.213; no extension of T</a:t>
            </a:r>
            <a:r>
              <a:rPr lang="en-GB" baseline="-25000" dirty="0"/>
              <a:t>HARQ</a:t>
            </a:r>
            <a:r>
              <a:rPr lang="en-GB" dirty="0"/>
              <a:t> due to UL LBT failures is allowed for </a:t>
            </a:r>
            <a:r>
              <a:rPr lang="en-US" dirty="0"/>
              <a:t>channel access category 1</a:t>
            </a:r>
            <a:endParaRPr lang="sv-SE" dirty="0"/>
          </a:p>
          <a:p>
            <a:pPr lvl="1"/>
            <a:r>
              <a:rPr lang="en-US" dirty="0"/>
              <a:t>The term “channel access category 1” needs to be aligned with RAN1 terminology (e.g., in TS 37.213)</a:t>
            </a:r>
            <a:endParaRPr lang="sv-SE" dirty="0"/>
          </a:p>
          <a:p>
            <a:r>
              <a:rPr lang="en-US" dirty="0" err="1"/>
              <a:t>T</a:t>
            </a:r>
            <a:r>
              <a:rPr lang="en-US" baseline="-25000" dirty="0" err="1"/>
              <a:t>CSI_reporting</a:t>
            </a:r>
            <a:r>
              <a:rPr lang="en-US" dirty="0"/>
              <a:t> = </a:t>
            </a:r>
            <a:r>
              <a:rPr lang="en-US" dirty="0" err="1"/>
              <a:t>T</a:t>
            </a:r>
            <a:r>
              <a:rPr lang="en-US" baseline="-25000" dirty="0" err="1"/>
              <a:t>CSI_reporting,ref</a:t>
            </a:r>
            <a:r>
              <a:rPr lang="en-US" dirty="0"/>
              <a:t> +L</a:t>
            </a:r>
            <a:r>
              <a:rPr lang="en-US" baseline="-25000" dirty="0"/>
              <a:t>4</a:t>
            </a:r>
            <a:r>
              <a:rPr lang="en-US" dirty="0"/>
              <a:t>*T</a:t>
            </a:r>
            <a:r>
              <a:rPr lang="en-US" baseline="-25000" dirty="0"/>
              <a:t>CSI-RS</a:t>
            </a:r>
            <a:r>
              <a:rPr lang="en-US" dirty="0"/>
              <a:t> +</a:t>
            </a:r>
            <a:r>
              <a:rPr lang="sv-SE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CSI</a:t>
            </a:r>
            <a:r>
              <a:rPr lang="en-US" dirty="0"/>
              <a:t>, where</a:t>
            </a:r>
            <a:endParaRPr lang="sv-SE" dirty="0"/>
          </a:p>
          <a:p>
            <a:pPr lvl="1" hangingPunct="0"/>
            <a:r>
              <a:rPr lang="en-US" dirty="0" err="1"/>
              <a:t>T</a:t>
            </a:r>
            <a:r>
              <a:rPr lang="en-US" baseline="-25000" dirty="0" err="1"/>
              <a:t>CSI_reporting,ref</a:t>
            </a:r>
            <a:r>
              <a:rPr lang="en-US" dirty="0"/>
              <a:t> is CSI reporting delay as specified in section 8.3.2,</a:t>
            </a:r>
            <a:endParaRPr lang="sv-SE" dirty="0"/>
          </a:p>
          <a:p>
            <a:pPr lvl="1" hangingPunct="0"/>
            <a:r>
              <a:rPr lang="en-US" dirty="0"/>
              <a:t>UE behavior upon exceeding L</a:t>
            </a:r>
            <a:r>
              <a:rPr lang="en-US" baseline="-25000" dirty="0"/>
              <a:t>4,max</a:t>
            </a:r>
            <a:r>
              <a:rPr lang="en-US" dirty="0"/>
              <a:t> (L</a:t>
            </a:r>
            <a:r>
              <a:rPr lang="en-US" baseline="-25000" dirty="0"/>
              <a:t>4,max</a:t>
            </a:r>
            <a:r>
              <a:rPr lang="en-US" dirty="0"/>
              <a:t>=TBD) is to abandon the </a:t>
            </a:r>
            <a:r>
              <a:rPr lang="en-US" dirty="0" err="1"/>
              <a:t>SCell</a:t>
            </a:r>
            <a:r>
              <a:rPr lang="en-US" dirty="0"/>
              <a:t> activation procedure,</a:t>
            </a:r>
            <a:endParaRPr lang="sv-SE" dirty="0"/>
          </a:p>
          <a:p>
            <a:pPr lvl="1" hangingPunct="0"/>
            <a:r>
              <a:rPr lang="sv-SE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CSI </a:t>
            </a:r>
            <a:r>
              <a:rPr lang="en-US" dirty="0"/>
              <a:t> is the total additional delay in CSI reporting due to UL LBT failures, according to TS 38.213</a:t>
            </a:r>
            <a:endParaRPr lang="sv-SE" dirty="0"/>
          </a:p>
          <a:p>
            <a:pPr hangingPunct="0"/>
            <a:r>
              <a:rPr lang="en-US" dirty="0"/>
              <a:t>FFS: UE behavior </a:t>
            </a:r>
            <a:r>
              <a:rPr lang="en-GB" dirty="0"/>
              <a:t>and the </a:t>
            </a:r>
            <a:r>
              <a:rPr lang="en-GB" dirty="0" err="1"/>
              <a:t>SCell</a:t>
            </a:r>
            <a:r>
              <a:rPr lang="en-GB" dirty="0"/>
              <a:t> activation delay extension due to any LBT failures when </a:t>
            </a:r>
            <a:r>
              <a:rPr lang="en-GB" dirty="0" err="1"/>
              <a:t>sCellDeactivationTimer</a:t>
            </a:r>
            <a:r>
              <a:rPr lang="en-GB" dirty="0"/>
              <a:t> is not configured</a:t>
            </a:r>
          </a:p>
          <a:p>
            <a:pPr hangingPunct="0"/>
            <a:r>
              <a:rPr lang="en-GB" dirty="0"/>
              <a:t>FFS: condition on </a:t>
            </a:r>
            <a:r>
              <a:rPr lang="en-GB" dirty="0">
                <a:latin typeface="Calibri (Body)"/>
              </a:rPr>
              <a:t>the delay due UL LBT failures for HARQ in </a:t>
            </a:r>
            <a:r>
              <a:rPr lang="en-GB" dirty="0" err="1">
                <a:latin typeface="Calibri (Body)"/>
              </a:rPr>
              <a:t>SCell</a:t>
            </a:r>
            <a:r>
              <a:rPr lang="en-GB" dirty="0">
                <a:latin typeface="Calibri (Body)"/>
              </a:rPr>
              <a:t> activation delay</a:t>
            </a:r>
          </a:p>
          <a:p>
            <a:pPr lvl="1" hangingPunct="0"/>
            <a:r>
              <a:rPr lang="en-GB" dirty="0">
                <a:latin typeface="Calibri (Body)"/>
                <a:ea typeface="SimSun" panose="02010600030101010101" pitchFamily="2" charset="-122"/>
              </a:rPr>
              <a:t>Option 1: </a:t>
            </a:r>
            <a:r>
              <a:rPr lang="en-GB" dirty="0">
                <a:latin typeface="Calibri (Body)"/>
              </a:rPr>
              <a:t>For a known </a:t>
            </a:r>
            <a:r>
              <a:rPr lang="en-GB" dirty="0" err="1">
                <a:latin typeface="Calibri (Body)"/>
              </a:rPr>
              <a:t>SCell</a:t>
            </a:r>
            <a:r>
              <a:rPr lang="en-GB" dirty="0">
                <a:latin typeface="Calibri (Body)"/>
              </a:rPr>
              <a:t>:</a:t>
            </a:r>
            <a:endParaRPr lang="sv-SE" dirty="0">
              <a:latin typeface="Calibri (Body)"/>
            </a:endParaRP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GB" sz="2400" dirty="0" err="1">
                <a:latin typeface="Calibri (Body)"/>
              </a:rPr>
              <a:t>T</a:t>
            </a:r>
            <a:r>
              <a:rPr lang="en-GB" sz="2400" baseline="-25000" dirty="0" err="1">
                <a:latin typeface="Calibri (Body)"/>
              </a:rPr>
              <a:t>FirstSSB</a:t>
            </a:r>
            <a:r>
              <a:rPr lang="en-GB" sz="2400" dirty="0">
                <a:latin typeface="Calibri (Body)"/>
              </a:rPr>
              <a:t>+ </a:t>
            </a:r>
            <a:r>
              <a:rPr lang="en-GB" sz="2400" dirty="0" err="1">
                <a:latin typeface="Calibri (Body)"/>
              </a:rPr>
              <a:t>T</a:t>
            </a:r>
            <a:r>
              <a:rPr lang="en-GB" sz="2400" baseline="-25000" dirty="0" err="1">
                <a:latin typeface="Calibri (Body)"/>
              </a:rPr>
              <a:t>rs</a:t>
            </a:r>
            <a:r>
              <a:rPr lang="en-GB" sz="2400" dirty="0">
                <a:latin typeface="Calibri (Body)"/>
              </a:rPr>
              <a:t> *L1+ 5ms, if the </a:t>
            </a:r>
            <a:r>
              <a:rPr lang="en-GB" sz="2400" dirty="0" err="1">
                <a:latin typeface="Calibri (Body)"/>
              </a:rPr>
              <a:t>SCell</a:t>
            </a:r>
            <a:r>
              <a:rPr lang="en-GB" sz="2400" dirty="0">
                <a:latin typeface="Calibri (Body)"/>
              </a:rPr>
              <a:t> measurement cycle is ≤160ms and </a:t>
            </a:r>
            <a:r>
              <a:rPr lang="en-GB" sz="2400" b="1" dirty="0">
                <a:latin typeface="Calibri (Body)"/>
                <a:sym typeface="Symbol" panose="05050102010706020507" pitchFamily="18" charset="2"/>
              </a:rPr>
              <a:t></a:t>
            </a:r>
            <a:r>
              <a:rPr lang="en-GB" sz="2400" b="1" baseline="-25000" dirty="0">
                <a:latin typeface="Calibri (Body)"/>
              </a:rPr>
              <a:t>HARQ</a:t>
            </a:r>
            <a:r>
              <a:rPr lang="en-GB" sz="2400" b="1" dirty="0">
                <a:latin typeface="Calibri (Body)"/>
              </a:rPr>
              <a:t>≤[TBD] ms</a:t>
            </a:r>
            <a:r>
              <a:rPr lang="en-GB" sz="2400" dirty="0">
                <a:latin typeface="Calibri (Body)"/>
              </a:rPr>
              <a:t>.</a:t>
            </a:r>
            <a:endParaRPr lang="sv-SE" sz="2400" dirty="0">
              <a:latin typeface="Calibri (Body)"/>
            </a:endParaRP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GB" sz="2400" dirty="0">
                <a:latin typeface="Calibri (Body)"/>
              </a:rPr>
              <a:t>(T</a:t>
            </a:r>
            <a:r>
              <a:rPr lang="en-GB" sz="2400" baseline="-25000" dirty="0">
                <a:latin typeface="Calibri (Body)"/>
              </a:rPr>
              <a:t>SMTC_MAX</a:t>
            </a:r>
            <a:r>
              <a:rPr lang="en-GB" sz="2400" dirty="0">
                <a:latin typeface="Calibri (Body)"/>
              </a:rPr>
              <a:t> + </a:t>
            </a:r>
            <a:r>
              <a:rPr lang="en-GB" sz="2400" dirty="0" err="1">
                <a:latin typeface="Calibri (Body)"/>
              </a:rPr>
              <a:t>T</a:t>
            </a:r>
            <a:r>
              <a:rPr lang="en-GB" sz="2400" baseline="-25000" dirty="0" err="1">
                <a:latin typeface="Calibri (Body)"/>
              </a:rPr>
              <a:t>rs</a:t>
            </a:r>
            <a:r>
              <a:rPr lang="en-GB" sz="2400" dirty="0">
                <a:latin typeface="Calibri (Body)"/>
              </a:rPr>
              <a:t> )*(1+L2)+ 5ms, if the </a:t>
            </a:r>
            <a:r>
              <a:rPr lang="en-GB" sz="2400" dirty="0" err="1">
                <a:latin typeface="Calibri (Body)"/>
              </a:rPr>
              <a:t>SCell</a:t>
            </a:r>
            <a:r>
              <a:rPr lang="en-GB" sz="2400" dirty="0">
                <a:latin typeface="Calibri (Body)"/>
              </a:rPr>
              <a:t> measurement cycle is &gt;160ms or </a:t>
            </a:r>
            <a:r>
              <a:rPr lang="en-GB" sz="2400" b="1" dirty="0">
                <a:latin typeface="Calibri (Body)"/>
                <a:sym typeface="Symbol" panose="05050102010706020507" pitchFamily="18" charset="2"/>
              </a:rPr>
              <a:t></a:t>
            </a:r>
            <a:r>
              <a:rPr lang="en-GB" sz="2400" b="1" baseline="-25000" dirty="0">
                <a:latin typeface="Calibri (Body)"/>
              </a:rPr>
              <a:t>HARQ</a:t>
            </a:r>
            <a:r>
              <a:rPr lang="en-GB" sz="2400" b="1" dirty="0">
                <a:latin typeface="Calibri (Body)"/>
              </a:rPr>
              <a:t>&gt;[TBD] ms</a:t>
            </a:r>
            <a:r>
              <a:rPr lang="en-GB" sz="2400" dirty="0">
                <a:latin typeface="Calibri (Body)"/>
              </a:rPr>
              <a:t>, </a:t>
            </a:r>
            <a:endParaRPr lang="sv-SE" sz="2400" dirty="0">
              <a:latin typeface="Calibri (Body)"/>
            </a:endParaRPr>
          </a:p>
          <a:p>
            <a:pPr marL="914400" lvl="2" indent="0">
              <a:buNone/>
            </a:pPr>
            <a:r>
              <a:rPr lang="en-GB" sz="2400" dirty="0">
                <a:latin typeface="Calibri (Body)"/>
                <a:ea typeface="SimSun" panose="02010600030101010101" pitchFamily="2" charset="-122"/>
              </a:rPr>
              <a:t>where </a:t>
            </a:r>
            <a:r>
              <a:rPr lang="en-GB" sz="2400" b="1" dirty="0">
                <a:latin typeface="Calibri (Body)"/>
                <a:ea typeface="SimSun" panose="02010600030101010101" pitchFamily="2" charset="-122"/>
                <a:sym typeface="Symbol" panose="05050102010706020507" pitchFamily="18" charset="2"/>
              </a:rPr>
              <a:t></a:t>
            </a:r>
            <a:r>
              <a:rPr lang="en-GB" sz="2400" b="1" baseline="-25000" dirty="0">
                <a:latin typeface="Calibri (Body)"/>
                <a:ea typeface="SimSun" panose="02010600030101010101" pitchFamily="2" charset="-122"/>
              </a:rPr>
              <a:t>HARQ</a:t>
            </a:r>
            <a:r>
              <a:rPr lang="en-GB" sz="2400" b="1" dirty="0">
                <a:latin typeface="Calibri (Body)"/>
                <a:ea typeface="SimSun" panose="02010600030101010101" pitchFamily="2" charset="-122"/>
              </a:rPr>
              <a:t> </a:t>
            </a:r>
            <a:r>
              <a:rPr lang="en-GB" sz="2400" dirty="0">
                <a:latin typeface="Calibri (Body)"/>
                <a:ea typeface="SimSun" panose="02010600030101010101" pitchFamily="2" charset="-122"/>
              </a:rPr>
              <a:t>is the total time by which T</a:t>
            </a:r>
            <a:r>
              <a:rPr lang="en-GB" sz="2400" baseline="-25000" dirty="0">
                <a:latin typeface="Calibri (Body)"/>
                <a:ea typeface="SimSun" panose="02010600030101010101" pitchFamily="2" charset="-122"/>
              </a:rPr>
              <a:t>HARQ</a:t>
            </a:r>
            <a:r>
              <a:rPr lang="en-GB" sz="2400" dirty="0">
                <a:latin typeface="Calibri (Body)"/>
                <a:ea typeface="SimSun" panose="02010600030101010101" pitchFamily="2" charset="-122"/>
              </a:rPr>
              <a:t> was extended due to UL LBT failures according to the agreements above</a:t>
            </a:r>
            <a:endParaRPr lang="sv-SE" sz="2400" dirty="0">
              <a:latin typeface="Calibri (Body)"/>
            </a:endParaRPr>
          </a:p>
          <a:p>
            <a:pPr marL="800100" lvl="1" indent="-342900" hangingPunct="0">
              <a:lnSpc>
                <a:spcPct val="107000"/>
              </a:lnSpc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Calibri (Body)"/>
                <a:ea typeface="MS Mincho" panose="02020609040205080304" pitchFamily="49" charset="-128"/>
              </a:rPr>
              <a:t>Option 2: Option 1 without the condition on </a:t>
            </a:r>
            <a:r>
              <a:rPr lang="en-GB" b="1" dirty="0">
                <a:latin typeface="Calibri (Body)"/>
                <a:ea typeface="MS Mincho" panose="02020609040205080304" pitchFamily="49" charset="-128"/>
                <a:sym typeface="Symbol" panose="05050102010706020507" pitchFamily="18" charset="2"/>
              </a:rPr>
              <a:t></a:t>
            </a:r>
            <a:r>
              <a:rPr lang="en-GB" b="1" baseline="-25000" dirty="0">
                <a:latin typeface="Calibri (Body)"/>
                <a:ea typeface="MS Mincho" panose="02020609040205080304" pitchFamily="49" charset="-128"/>
              </a:rPr>
              <a:t>HARQ</a:t>
            </a:r>
            <a:endParaRPr lang="sv-SE" dirty="0">
              <a:latin typeface="Calibri (Body)"/>
              <a:ea typeface="MS Mincho" panose="02020609040205080304" pitchFamily="49" charset="-128"/>
            </a:endParaRPr>
          </a:p>
          <a:p>
            <a:pPr hangingPunct="0"/>
            <a:endParaRPr lang="sv-SE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31821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PSCell</a:t>
            </a:r>
            <a:r>
              <a:rPr lang="en-US" dirty="0"/>
              <a:t> Addition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268357" y="1928188"/>
            <a:ext cx="11741425" cy="4283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>
                <a:solidFill>
                  <a:srgbClr val="00B050"/>
                </a:solidFill>
              </a:rPr>
              <a:t>Time period in the known cell condition for </a:t>
            </a:r>
            <a:r>
              <a:rPr lang="en-GB" dirty="0" err="1">
                <a:solidFill>
                  <a:srgbClr val="00B050"/>
                </a:solidFill>
              </a:rPr>
              <a:t>PSCell</a:t>
            </a:r>
            <a:r>
              <a:rPr lang="en-GB" dirty="0">
                <a:solidFill>
                  <a:srgbClr val="00B050"/>
                </a:solidFill>
              </a:rPr>
              <a:t> addition:</a:t>
            </a:r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do not extend the time in the known cell condition in </a:t>
            </a:r>
            <a:r>
              <a:rPr lang="en-US" dirty="0" err="1">
                <a:solidFill>
                  <a:srgbClr val="00B050"/>
                </a:solidFill>
              </a:rPr>
              <a:t>PSCell</a:t>
            </a:r>
            <a:r>
              <a:rPr lang="en-US" dirty="0">
                <a:solidFill>
                  <a:srgbClr val="00B050"/>
                </a:solidFill>
              </a:rPr>
              <a:t> addition delay requirement</a:t>
            </a:r>
          </a:p>
          <a:p>
            <a:pPr hangingPunct="0"/>
            <a:r>
              <a:rPr lang="en-GB" dirty="0"/>
              <a:t>In the event of UE not being able to transmit PRACH due to UL CCA failures on this carrier: </a:t>
            </a:r>
            <a:r>
              <a:rPr lang="sv-SE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PRACH</a:t>
            </a:r>
            <a:r>
              <a:rPr lang="en-GB" dirty="0"/>
              <a:t> is the total time extended to also include the time to all next PRACH retransmission opportunities, until the time of its successful transmission, as specified in TS 38.213; </a:t>
            </a:r>
            <a:r>
              <a:rPr lang="sv-SE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PRACH</a:t>
            </a:r>
            <a:r>
              <a:rPr lang="en-US" dirty="0"/>
              <a:t>=0 </a:t>
            </a:r>
            <a:r>
              <a:rPr lang="en-GB" dirty="0"/>
              <a:t>f</a:t>
            </a:r>
            <a:r>
              <a:rPr lang="en-US" dirty="0"/>
              <a:t>or channel access category 1</a:t>
            </a:r>
          </a:p>
          <a:p>
            <a:pPr lvl="1" hangingPunct="0"/>
            <a:r>
              <a:rPr lang="en-US" dirty="0"/>
              <a:t>The term “channel access category 1” needs to be aligned with RAN1 terminology (e.g., in TS 37.213)</a:t>
            </a:r>
            <a:endParaRPr lang="sv-SE" dirty="0"/>
          </a:p>
          <a:p>
            <a:pPr lvl="1" hangingPunct="0"/>
            <a:endParaRPr lang="en-US" dirty="0">
              <a:solidFill>
                <a:srgbClr val="00B050"/>
              </a:solidFill>
            </a:endParaRPr>
          </a:p>
          <a:p>
            <a:pPr marL="457200" lvl="1" indent="0" hangingPunct="0">
              <a:buNone/>
            </a:pPr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60522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Active TCI State Switching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429407"/>
            <a:ext cx="11449878" cy="52131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>
                <a:solidFill>
                  <a:srgbClr val="00B050"/>
                </a:solidFill>
              </a:rPr>
              <a:t>Time period in the known state condition for active TCI state switching:</a:t>
            </a:r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do not extend the time in the known cell condition in active TCI switching delay requirement</a:t>
            </a:r>
          </a:p>
          <a:p>
            <a:r>
              <a:rPr lang="en-GB" dirty="0"/>
              <a:t>RRC-based: </a:t>
            </a:r>
          </a:p>
          <a:p>
            <a:pPr lvl="1"/>
            <a:r>
              <a:rPr lang="en-GB" dirty="0"/>
              <a:t>FFS: need for RAN2 LS if the UE </a:t>
            </a:r>
            <a:r>
              <a:rPr lang="en-US" dirty="0"/>
              <a:t>declares beam failure u</a:t>
            </a:r>
            <a:r>
              <a:rPr lang="en-GB" dirty="0" err="1"/>
              <a:t>pon</a:t>
            </a:r>
            <a:r>
              <a:rPr lang="en-GB" dirty="0"/>
              <a:t> exceeding L</a:t>
            </a:r>
            <a:r>
              <a:rPr lang="en-US" dirty="0"/>
              <a:t>1</a:t>
            </a:r>
            <a:r>
              <a:rPr lang="en-US" baseline="-25000" dirty="0"/>
              <a:t>RRC,unknown,max</a:t>
            </a:r>
            <a:r>
              <a:rPr lang="en-US" dirty="0"/>
              <a:t> or </a:t>
            </a:r>
            <a:r>
              <a:rPr lang="en-GB" dirty="0"/>
              <a:t>L</a:t>
            </a:r>
            <a:r>
              <a:rPr lang="en-US" dirty="0"/>
              <a:t>2</a:t>
            </a:r>
            <a:r>
              <a:rPr lang="en-US" baseline="-25000" dirty="0"/>
              <a:t>RRC,unknown,max</a:t>
            </a:r>
            <a:endParaRPr lang="en-GB" dirty="0"/>
          </a:p>
          <a:p>
            <a:r>
              <a:rPr lang="en-GB" dirty="0"/>
              <a:t>T</a:t>
            </a:r>
            <a:r>
              <a:rPr lang="en-GB" baseline="-25000" dirty="0"/>
              <a:t>HARQ</a:t>
            </a:r>
            <a:r>
              <a:rPr lang="en-GB" dirty="0"/>
              <a:t> (in ms) is the timing between DL data transmission and acknowledgement as specified in TS 38.213. In the event of UE not being able to transmit the acknowledgment due to UL CCA failures: T</a:t>
            </a:r>
            <a:r>
              <a:rPr lang="en-GB" baseline="-25000" dirty="0"/>
              <a:t>HARQ</a:t>
            </a:r>
            <a:r>
              <a:rPr lang="en-GB" dirty="0"/>
              <a:t> is extended to also include the time to all next HARQ feedback retransmission opportunities, until the time of its successful transmission, as specified in TS 38.213; no extension of T</a:t>
            </a:r>
            <a:r>
              <a:rPr lang="en-GB" baseline="-25000" dirty="0"/>
              <a:t>HARQ</a:t>
            </a:r>
            <a:r>
              <a:rPr lang="en-GB" dirty="0"/>
              <a:t> due to UL LBT failures is allowed for </a:t>
            </a:r>
            <a:r>
              <a:rPr lang="en-US" dirty="0"/>
              <a:t>channel access category 1</a:t>
            </a:r>
            <a:endParaRPr lang="sv-SE" dirty="0"/>
          </a:p>
          <a:p>
            <a:pPr lvl="1"/>
            <a:r>
              <a:rPr lang="en-US" dirty="0"/>
              <a:t>The term “channel access category 1” needs to be aligned with RAN1 terminology (e.g., in TS 37.213)</a:t>
            </a:r>
            <a:endParaRPr lang="en-US" dirty="0">
              <a:solidFill>
                <a:srgbClr val="00B050"/>
              </a:solidFill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534867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2206487"/>
            <a:ext cx="11449878" cy="44328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from the 1st round</a:t>
            </a:r>
          </a:p>
          <a:p>
            <a:pPr marL="0" indent="0" algn="ctr">
              <a:buNone/>
            </a:pPr>
            <a:r>
              <a:rPr lang="sv-SE" sz="5000" dirty="0"/>
              <a:t>Agreements from the 2nd round</a:t>
            </a:r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Specification Structure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323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>
                <a:solidFill>
                  <a:srgbClr val="00B050"/>
                </a:solidFill>
              </a:rPr>
              <a:t>Do not add “a” in section numbers in 36.133 for NR-U sections. Follow the section naming outline earlier agreed in R4-1914628 (RAN4#93)</a:t>
            </a:r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82233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General Applicability Rules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Further discuss:</a:t>
            </a:r>
            <a:endParaRPr lang="sv-SE" dirty="0"/>
          </a:p>
          <a:p>
            <a:pPr lvl="1"/>
            <a:r>
              <a:rPr lang="en-US" dirty="0"/>
              <a:t>Option 1: include applicability section</a:t>
            </a:r>
            <a:endParaRPr lang="sv-SE" dirty="0"/>
          </a:p>
          <a:p>
            <a:pPr lvl="1"/>
            <a:r>
              <a:rPr lang="en-US" dirty="0"/>
              <a:t>Option 2a: no applicability section, assume all sections by default applicable for NR-U</a:t>
            </a:r>
          </a:p>
          <a:p>
            <a:pPr lvl="2"/>
            <a:r>
              <a:rPr lang="sv-SE" dirty="0"/>
              <a:t>Address questions Q1, Q2</a:t>
            </a:r>
          </a:p>
          <a:p>
            <a:pPr lvl="1"/>
            <a:r>
              <a:rPr lang="en-GB" dirty="0"/>
              <a:t>Option 2b: no applicability section, </a:t>
            </a:r>
            <a:r>
              <a:rPr lang="en-US" dirty="0"/>
              <a:t>exclude the applicability to NR-U by default, unless explicitly stated and: </a:t>
            </a:r>
            <a:endParaRPr lang="sv-SE" dirty="0"/>
          </a:p>
          <a:p>
            <a:pPr lvl="2"/>
            <a:r>
              <a:rPr lang="en-US" dirty="0"/>
              <a:t>t</a:t>
            </a:r>
            <a:r>
              <a:rPr lang="en-GB" dirty="0"/>
              <a:t>he meaning of “for NR-U”/”to NR-U” is clearly defined, e.g. NR-U serving cell, NR-U neighbour cell, relevance for different NR-U scenarios A-C etc.</a:t>
            </a:r>
          </a:p>
          <a:p>
            <a:pPr lvl="2"/>
            <a:r>
              <a:rPr lang="sv-SE" dirty="0"/>
              <a:t>Address question Q1</a:t>
            </a:r>
          </a:p>
          <a:p>
            <a:r>
              <a:rPr lang="en-US" dirty="0"/>
              <a:t>Questions to answer:</a:t>
            </a:r>
            <a:endParaRPr lang="sv-SE" dirty="0"/>
          </a:p>
          <a:p>
            <a:pPr lvl="1"/>
            <a:r>
              <a:rPr lang="en-US" dirty="0"/>
              <a:t>Q1: How to capture the conditions on what the overall set of requirements is, and which requirements are expected to be met by a UE in a particular operating scenario? (can also be a non NR-U scenario where NR-U neighbors are configured) and with particular NR-U capabilities? (</a:t>
            </a:r>
            <a:r>
              <a:rPr lang="en-US" dirty="0" err="1"/>
              <a:t>eg</a:t>
            </a:r>
            <a:r>
              <a:rPr lang="en-US" dirty="0"/>
              <a:t> capability to support scenario A, B, C </a:t>
            </a:r>
            <a:r>
              <a:rPr lang="en-US" dirty="0" err="1"/>
              <a:t>etc</a:t>
            </a:r>
            <a:r>
              <a:rPr lang="en-US" dirty="0"/>
              <a:t>…)</a:t>
            </a:r>
            <a:endParaRPr lang="sv-SE" dirty="0"/>
          </a:p>
          <a:p>
            <a:pPr lvl="1" hangingPunct="0"/>
            <a:r>
              <a:rPr lang="en-US" dirty="0"/>
              <a:t>Q2: For companies who want to include NR-U “by default” (option 2a) in applicability: provide further detailed proposals of exactly what is considered to be within the scope of this default, and how a requirement covered by this default should be interpreted so that we can better evaluate the proposal</a:t>
            </a:r>
            <a:endParaRPr lang="sv-SE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0234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 fontScale="90000"/>
          </a:bodyPr>
          <a:lstStyle/>
          <a:p>
            <a:r>
              <a:rPr lang="en-US" dirty="0"/>
              <a:t>SIB Reading in Cell Reselection and Handover Requirements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323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Discuss WF in </a:t>
            </a:r>
            <a:r>
              <a:rPr lang="en-GB" dirty="0"/>
              <a:t>R4-2002281 in RAN4#94-e (</a:t>
            </a:r>
            <a:r>
              <a:rPr lang="en-US" dirty="0"/>
              <a:t>WF on SIB reading in cell reselection and HO requirements for NR-U, </a:t>
            </a:r>
            <a:r>
              <a:rPr lang="en-GB" dirty="0"/>
              <a:t>Intel)</a:t>
            </a:r>
            <a:endParaRPr lang="en-US" dirty="0"/>
          </a:p>
          <a:p>
            <a:pPr lvl="1" hangingPunct="0"/>
            <a:r>
              <a:rPr lang="en-US" dirty="0"/>
              <a:t>If no agreement in RAN4#94-e, the topic shall not be pursued in the future meetings</a:t>
            </a: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5181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 fontScale="90000"/>
          </a:bodyPr>
          <a:lstStyle/>
          <a:p>
            <a:r>
              <a:rPr lang="en-US" dirty="0"/>
              <a:t>SI Reading in RRC Release with Redirection, RRC Re-establishment, and Paging Interruption Requirements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45646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>
                <a:solidFill>
                  <a:srgbClr val="00B050"/>
                </a:solidFill>
              </a:rPr>
              <a:t>RAN4 to further discuss the maximum SI acquisition time in paging interruption, RRC re-direction and RRC re-establishment in NR-U</a:t>
            </a:r>
          </a:p>
          <a:p>
            <a:pPr hangingPunct="0"/>
            <a:r>
              <a:rPr lang="en-US" dirty="0"/>
              <a:t>SI acquisition time</a:t>
            </a:r>
          </a:p>
          <a:p>
            <a:pPr lvl="1" hangingPunct="0"/>
            <a:r>
              <a:rPr lang="en-US" dirty="0"/>
              <a:t>SI maximum acquisition time is expressed as a variable (approach similar to Rel-15) but using a variable name which is different from Rel-15, e.g., T</a:t>
            </a:r>
            <a:r>
              <a:rPr lang="en-US" baseline="-25000" dirty="0"/>
              <a:t>SI,CCA</a:t>
            </a:r>
            <a:r>
              <a:rPr lang="en-US" dirty="0"/>
              <a:t>, </a:t>
            </a:r>
            <a:endParaRPr lang="sv-SE" dirty="0"/>
          </a:p>
          <a:p>
            <a:pPr lvl="1"/>
            <a:r>
              <a:rPr lang="en-US" dirty="0"/>
              <a:t>the actual value for T</a:t>
            </a:r>
            <a:r>
              <a:rPr lang="en-US" baseline="-25000" dirty="0"/>
              <a:t>SI,CCA</a:t>
            </a:r>
            <a:r>
              <a:rPr lang="en-US" dirty="0"/>
              <a:t> is to be discussed in the performance part, considering LBT failures and receiver assumptions, etc.</a:t>
            </a:r>
          </a:p>
          <a:p>
            <a:r>
              <a:rPr lang="en-GB" dirty="0"/>
              <a:t>Conclusion on soft combining of PDSCH for SIB1 reading: </a:t>
            </a:r>
          </a:p>
          <a:p>
            <a:pPr lvl="1"/>
            <a:r>
              <a:rPr lang="en-US" dirty="0"/>
              <a:t>soft combing is to be further discussed under performance part</a:t>
            </a:r>
          </a:p>
          <a:p>
            <a:r>
              <a:rPr lang="en-US" dirty="0"/>
              <a:t>Paging interruption delay requirements</a:t>
            </a:r>
          </a:p>
          <a:p>
            <a:pPr lvl="1"/>
            <a:r>
              <a:rPr lang="en-GB" dirty="0"/>
              <a:t>Paging interruption requirements are to be updated based on the agreement on the above agreements on the SI maximum acquisition time</a:t>
            </a:r>
            <a:endParaRPr lang="sv-SE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93057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Cell Reselection (Excluding SI Reading and Paging)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32302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 err="1">
                <a:solidFill>
                  <a:srgbClr val="00B050"/>
                </a:solidFill>
              </a:rPr>
              <a:t>Mm,max</a:t>
            </a:r>
            <a:r>
              <a:rPr lang="en-US" dirty="0">
                <a:solidFill>
                  <a:srgbClr val="00B050"/>
                </a:solidFill>
              </a:rPr>
              <a:t> for other DRX cycles (0.64 sec and 1.28 sec):</a:t>
            </a:r>
          </a:p>
          <a:p>
            <a:pPr lvl="1" hangingPunct="0"/>
            <a:r>
              <a:rPr lang="en-GB" dirty="0" err="1">
                <a:solidFill>
                  <a:srgbClr val="00B050"/>
                </a:solidFill>
              </a:rPr>
              <a:t>Mm,max</a:t>
            </a:r>
            <a:r>
              <a:rPr lang="en-GB" dirty="0">
                <a:solidFill>
                  <a:srgbClr val="00B050"/>
                </a:solidFill>
              </a:rPr>
              <a:t> = [8] for DRX cycle = 0.64 seconds</a:t>
            </a:r>
            <a:endParaRPr lang="sv-SE" dirty="0">
              <a:solidFill>
                <a:srgbClr val="00B050"/>
              </a:solidFill>
            </a:endParaRPr>
          </a:p>
          <a:p>
            <a:pPr lvl="1"/>
            <a:r>
              <a:rPr lang="en-GB" dirty="0" err="1">
                <a:solidFill>
                  <a:srgbClr val="00B050"/>
                </a:solidFill>
              </a:rPr>
              <a:t>Mm,max</a:t>
            </a:r>
            <a:r>
              <a:rPr lang="en-GB" dirty="0">
                <a:solidFill>
                  <a:srgbClr val="00B050"/>
                </a:solidFill>
              </a:rPr>
              <a:t> = [4] for DRX cycle = 1.28 seconds</a:t>
            </a:r>
          </a:p>
          <a:p>
            <a:r>
              <a:rPr lang="en-US" dirty="0">
                <a:solidFill>
                  <a:srgbClr val="00B050"/>
                </a:solidFill>
              </a:rPr>
              <a:t>X dB offset condition for the at least one cell to be checked by the UE: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Do not specify the X dB offset condition for the at least one cell to be checked by the UE</a:t>
            </a:r>
          </a:p>
          <a:p>
            <a:r>
              <a:rPr lang="en-GB" dirty="0"/>
              <a:t>The maximum number of times Y when any of </a:t>
            </a:r>
            <a:r>
              <a:rPr lang="en-GB" dirty="0" err="1"/>
              <a:t>Md,max</a:t>
            </a:r>
            <a:r>
              <a:rPr lang="en-GB" dirty="0"/>
              <a:t>, </a:t>
            </a:r>
            <a:r>
              <a:rPr lang="en-GB" dirty="0" err="1"/>
              <a:t>Mm,max</a:t>
            </a:r>
            <a:r>
              <a:rPr lang="en-GB" dirty="0"/>
              <a:t>, and </a:t>
            </a:r>
            <a:r>
              <a:rPr lang="en-GB" dirty="0" err="1"/>
              <a:t>Me,max</a:t>
            </a:r>
            <a:r>
              <a:rPr lang="en-GB" dirty="0"/>
              <a:t>, is exceeded before the UE initiates cell selection procedures for the selected PLMN as defined in TS 38.304 is unspecified</a:t>
            </a:r>
          </a:p>
          <a:p>
            <a:pPr lvl="1"/>
            <a:r>
              <a:rPr lang="en-US" dirty="0"/>
              <a:t>FFS whether and how to capture the above agreement in TS 38.133</a:t>
            </a:r>
          </a:p>
          <a:p>
            <a:endParaRPr lang="en-US" dirty="0">
              <a:solidFill>
                <a:srgbClr val="00B050"/>
              </a:solidFill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24919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RRC Release with Redirection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323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/>
              <a:t>Upon exceeding L</a:t>
            </a:r>
            <a:r>
              <a:rPr lang="en-GB" baseline="-25000" dirty="0"/>
              <a:t>1,max</a:t>
            </a:r>
            <a:r>
              <a:rPr lang="en-GB" dirty="0"/>
              <a:t>, the UE shall initiate cell selection procedures for the selected PLMN as defined in TS 38.304</a:t>
            </a:r>
          </a:p>
          <a:p>
            <a:pPr hangingPunct="0"/>
            <a:r>
              <a:rPr lang="en-GB" dirty="0"/>
              <a:t>UE behaviour upon exceeding L</a:t>
            </a:r>
            <a:r>
              <a:rPr lang="en-GB" baseline="-25000" dirty="0"/>
              <a:t>2,max </a:t>
            </a:r>
            <a:r>
              <a:rPr lang="en-GB" dirty="0"/>
              <a:t>(max. number of missed PRACH occasions) is FFS until the response LS on UL LBT failures is received from RAN2</a:t>
            </a:r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93921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RRC Re-Establishment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323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>
                <a:solidFill>
                  <a:srgbClr val="00B050"/>
                </a:solidFill>
              </a:rPr>
              <a:t>Do not specify K</a:t>
            </a:r>
            <a:r>
              <a:rPr lang="en-GB" baseline="-25000" dirty="0">
                <a:solidFill>
                  <a:srgbClr val="00B050"/>
                </a:solidFill>
              </a:rPr>
              <a:t>3,max</a:t>
            </a:r>
          </a:p>
          <a:p>
            <a:pPr hangingPunct="0"/>
            <a:r>
              <a:rPr lang="en-GB" dirty="0"/>
              <a:t>Do not specify K</a:t>
            </a:r>
            <a:r>
              <a:rPr lang="en-GB" baseline="-25000" dirty="0"/>
              <a:t>1,max</a:t>
            </a:r>
            <a:r>
              <a:rPr lang="en-GB" dirty="0"/>
              <a:t> and K</a:t>
            </a:r>
            <a:r>
              <a:rPr lang="en-GB" baseline="-25000" dirty="0"/>
              <a:t>2,i,max</a:t>
            </a:r>
          </a:p>
          <a:p>
            <a:pPr hangingPunct="0"/>
            <a:r>
              <a:rPr lang="en-GB" dirty="0"/>
              <a:t>Do not specify </a:t>
            </a:r>
            <a:r>
              <a:rPr lang="en-GB" dirty="0" err="1"/>
              <a:t>K</a:t>
            </a:r>
            <a:r>
              <a:rPr lang="en-GB" baseline="-25000" dirty="0" err="1"/>
              <a:t>SI,max</a:t>
            </a:r>
            <a:endParaRPr lang="en-US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sv-SE" dirty="0">
              <a:solidFill>
                <a:srgbClr val="00B050"/>
              </a:solidFill>
            </a:endParaRPr>
          </a:p>
          <a:p>
            <a:endParaRPr lang="sv-SE" dirty="0">
              <a:solidFill>
                <a:srgbClr val="00B050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90823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12049</TotalTime>
  <Words>1314</Words>
  <Application>Microsoft Office PowerPoint</Application>
  <PresentationFormat>Widescreen</PresentationFormat>
  <Paragraphs>124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(Body)</vt:lpstr>
      <vt:lpstr>Calibri Light</vt:lpstr>
      <vt:lpstr>Courier New</vt:lpstr>
      <vt:lpstr>Symbol</vt:lpstr>
      <vt:lpstr>Office Theme</vt:lpstr>
      <vt:lpstr>WF on NR-U RRM Requirements (Part 1)   (all agreements in RAN4#94-e in email thread #46)</vt:lpstr>
      <vt:lpstr>PowerPoint Presentation</vt:lpstr>
      <vt:lpstr>Specification Structure</vt:lpstr>
      <vt:lpstr>General Applicability Rules</vt:lpstr>
      <vt:lpstr>SIB Reading in Cell Reselection and Handover Requirements</vt:lpstr>
      <vt:lpstr>SI Reading in RRC Release with Redirection, RRC Re-establishment, and Paging Interruption Requirements</vt:lpstr>
      <vt:lpstr>Cell Reselection (Excluding SI Reading and Paging)</vt:lpstr>
      <vt:lpstr>RRC Release with Redirection</vt:lpstr>
      <vt:lpstr>RRC Re-Establishment</vt:lpstr>
      <vt:lpstr>SCell Activation</vt:lpstr>
      <vt:lpstr>SCell Activation Delay</vt:lpstr>
      <vt:lpstr>PSCell Addition</vt:lpstr>
      <vt:lpstr>Active TCI State Switching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Iana Siomina</cp:lastModifiedBy>
  <cp:revision>1888</cp:revision>
  <dcterms:created xsi:type="dcterms:W3CDTF">2016-04-13T15:12:29Z</dcterms:created>
  <dcterms:modified xsi:type="dcterms:W3CDTF">2020-03-05T15:58:03Z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