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471" r:id="rId6"/>
    <p:sldId id="472" r:id="rId7"/>
    <p:sldId id="476" r:id="rId8"/>
    <p:sldId id="477" r:id="rId9"/>
    <p:sldId id="474" r:id="rId10"/>
    <p:sldId id="475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89783" autoAdjust="0"/>
  </p:normalViewPr>
  <p:slideViewPr>
    <p:cSldViewPr>
      <p:cViewPr varScale="1">
        <p:scale>
          <a:sx n="99" d="100"/>
          <a:sy n="99" d="100"/>
        </p:scale>
        <p:origin x="210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21.11.2019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21-Nov-19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PDSCH CA normal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0754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#93</a:t>
            </a:r>
          </a:p>
          <a:p>
            <a:pPr>
              <a:buNone/>
            </a:pPr>
            <a:r>
              <a:rPr lang="en-US" sz="1800" b="1" dirty="0"/>
              <a:t>Reno, USA, 18</a:t>
            </a:r>
            <a:r>
              <a:rPr lang="en-US" sz="1800" b="1" baseline="30000" dirty="0"/>
              <a:t>th</a:t>
            </a:r>
            <a:r>
              <a:rPr lang="en-US" sz="1800" b="1" dirty="0"/>
              <a:t> – 22</a:t>
            </a:r>
            <a:r>
              <a:rPr lang="en-US" sz="1800" b="1" baseline="30000" dirty="0"/>
              <a:t>nd</a:t>
            </a:r>
            <a:r>
              <a:rPr lang="en-US" sz="1800" b="1" dirty="0"/>
              <a:t> November, 2019</a:t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/>
              <a:t>9</a:t>
            </a:r>
            <a:r>
              <a:rPr lang="en-GB" sz="1800" b="1" dirty="0"/>
              <a:t>.18.1.1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R4-1915861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SCS and Channel bandwidth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Define requirements for FR1 TDD 15 kHz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CA scenario for testing of FR1 TDD 15kHz</a:t>
            </a:r>
          </a:p>
          <a:p>
            <a:pPr lvl="1"/>
            <a:r>
              <a:rPr lang="en-US" sz="1800" dirty="0"/>
              <a:t>FR1 inter-band CA with TDD 15 kHz + TDD 30 kHz</a:t>
            </a:r>
          </a:p>
          <a:p>
            <a:pPr lvl="1"/>
            <a:r>
              <a:rPr lang="en-US" sz="1800" dirty="0"/>
              <a:t>FR1 inter-band CA with TDD 15 kHz + FDD 15 kHz</a:t>
            </a:r>
          </a:p>
          <a:p>
            <a:pPr lvl="2"/>
            <a:r>
              <a:rPr lang="en-US" sz="1600" dirty="0"/>
              <a:t>TDD 15 kHz + FDD 15kHz CA will be tested only in case UE does not support different SCS on different CCs for TDD-FDD CA scenario (i.e. scenario TDD 30 kHz + FDD 15 kHz).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Single carrier channel bandwidth for FR1 TDD 15 kHz</a:t>
            </a:r>
          </a:p>
          <a:p>
            <a:pPr lvl="1"/>
            <a:r>
              <a:rPr lang="en-US" sz="1800" dirty="0"/>
              <a:t>All configurable channel bandwidths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TDD UL-DL pattern for FR1 TDD 15kHz</a:t>
            </a:r>
          </a:p>
          <a:p>
            <a:pPr lvl="1"/>
            <a:r>
              <a:rPr lang="en-US" sz="1800" dirty="0"/>
              <a:t>3D1S1U with S=10:2:2  </a:t>
            </a:r>
          </a:p>
          <a:p>
            <a:pPr lvl="1"/>
            <a:endParaRPr lang="en-US" sz="18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5734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3EC4A-3B62-4A9A-AFDC-433AB94E4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0CEE8-EFE5-4B14-9B47-1340E7A02F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Rank and MCS for FR2</a:t>
            </a:r>
          </a:p>
          <a:p>
            <a:pPr lvl="1"/>
            <a:r>
              <a:rPr lang="en-US" sz="1800" dirty="0"/>
              <a:t>Option 1: rank 2 and MCS 10 </a:t>
            </a:r>
          </a:p>
          <a:p>
            <a:pPr lvl="1"/>
            <a:r>
              <a:rPr lang="en-US" sz="1800" dirty="0"/>
              <a:t>Option </a:t>
            </a:r>
            <a:r>
              <a:rPr lang="ru-RU" sz="1800" dirty="0"/>
              <a:t>2</a:t>
            </a:r>
            <a:r>
              <a:rPr lang="en-US" sz="1800" dirty="0"/>
              <a:t>: rank 1 and MCS 13</a:t>
            </a:r>
          </a:p>
          <a:p>
            <a:pPr lvl="1"/>
            <a:r>
              <a:rPr lang="en-US" sz="1800" dirty="0"/>
              <a:t>Down-select to one option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PUCCH group</a:t>
            </a:r>
          </a:p>
          <a:p>
            <a:pPr lvl="1"/>
            <a:r>
              <a:rPr lang="en-US" sz="1800" dirty="0"/>
              <a:t>one PUCCH group, i.e., A/N feedback on </a:t>
            </a:r>
            <a:r>
              <a:rPr lang="en-US" sz="1800" dirty="0" err="1"/>
              <a:t>Pcell</a:t>
            </a:r>
            <a:r>
              <a:rPr lang="en-US" sz="1800" dirty="0"/>
              <a:t>  with no UL CA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PUCCH format for A/N feedback</a:t>
            </a:r>
          </a:p>
          <a:p>
            <a:pPr lvl="1"/>
            <a:r>
              <a:rPr lang="en-US" sz="1800" dirty="0"/>
              <a:t>use PUCCH format 1 for no more than 2 DL CCs, and use PUCCH format 3 for more than 2 DL CCs.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No PUCCH capacity issue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8FC43B-E250-46C1-88B5-741888A06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9167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52846-E467-4224-93E2-510BA47AA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TDD-FDD CA and </a:t>
            </a:r>
            <a:br>
              <a:rPr lang="en-US" dirty="0"/>
            </a:br>
            <a:r>
              <a:rPr lang="en-US" dirty="0"/>
              <a:t>TDD-TDD CA with different SCSs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F518F-652A-4813-9845-7FEE5E407E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FDD 15 kHz + TDD 30 kHz CA and FDD 15 kHz + TDD 15 kHz CA</a:t>
            </a:r>
          </a:p>
          <a:p>
            <a:pPr lvl="1"/>
            <a:r>
              <a:rPr lang="en-US" sz="1800" dirty="0"/>
              <a:t>FFS whether requirements will be defined for FDD </a:t>
            </a:r>
            <a:r>
              <a:rPr lang="en-US" sz="1800" dirty="0" err="1"/>
              <a:t>PCell</a:t>
            </a:r>
            <a:r>
              <a:rPr lang="en-US" sz="1800" dirty="0"/>
              <a:t> and TDD </a:t>
            </a:r>
            <a:r>
              <a:rPr lang="en-US" sz="1800" dirty="0" err="1"/>
              <a:t>Pcell</a:t>
            </a:r>
            <a:endParaRPr lang="en-US" sz="1800" dirty="0"/>
          </a:p>
          <a:p>
            <a:pPr lvl="2"/>
            <a:r>
              <a:rPr lang="en-US" sz="1600" dirty="0"/>
              <a:t>If </a:t>
            </a:r>
            <a:r>
              <a:rPr lang="en-US" sz="1600" dirty="0" err="1"/>
              <a:t>Pcell</a:t>
            </a:r>
            <a:r>
              <a:rPr lang="en-US" sz="1600" dirty="0"/>
              <a:t> in both carriers are supported, the performance</a:t>
            </a:r>
            <a:r>
              <a:rPr lang="ru-RU" sz="1600" dirty="0"/>
              <a:t> </a:t>
            </a:r>
            <a:r>
              <a:rPr lang="en-US" sz="1600" dirty="0"/>
              <a:t>for FDD </a:t>
            </a:r>
            <a:r>
              <a:rPr lang="en-US" sz="1600" dirty="0" err="1"/>
              <a:t>Pcell</a:t>
            </a:r>
            <a:r>
              <a:rPr lang="en-US" sz="1600" dirty="0"/>
              <a:t> and FDD </a:t>
            </a:r>
            <a:r>
              <a:rPr lang="en-US" sz="1600" dirty="0" err="1"/>
              <a:t>Scell</a:t>
            </a:r>
            <a:r>
              <a:rPr lang="en-US" sz="1600" dirty="0"/>
              <a:t> is similar and the performance</a:t>
            </a:r>
            <a:r>
              <a:rPr lang="ru-RU" sz="1600" dirty="0"/>
              <a:t> </a:t>
            </a:r>
            <a:r>
              <a:rPr lang="en-US" sz="1600" dirty="0"/>
              <a:t>for TDD </a:t>
            </a:r>
            <a:r>
              <a:rPr lang="en-US" sz="1600" dirty="0" err="1"/>
              <a:t>Pcell</a:t>
            </a:r>
            <a:r>
              <a:rPr lang="en-US" sz="1600" dirty="0"/>
              <a:t> and TDD </a:t>
            </a:r>
            <a:r>
              <a:rPr lang="en-US" sz="1600" dirty="0" err="1"/>
              <a:t>Scell</a:t>
            </a:r>
            <a:r>
              <a:rPr lang="en-US" sz="1600" dirty="0"/>
              <a:t> is similar, FFS which one is used for the tests.</a:t>
            </a:r>
          </a:p>
          <a:p>
            <a:pPr lvl="1"/>
            <a:r>
              <a:rPr lang="en-US" sz="1800" dirty="0"/>
              <a:t>HARQ process number for FDD 15 kHz + TDD 30 kHz CA </a:t>
            </a:r>
          </a:p>
          <a:p>
            <a:pPr lvl="2"/>
            <a:r>
              <a:rPr lang="en-US" sz="1600" dirty="0" err="1"/>
              <a:t>Pcell</a:t>
            </a:r>
            <a:r>
              <a:rPr lang="en-US" sz="1600" dirty="0"/>
              <a:t>: 4 for FDD and [8 or 10] for TDD</a:t>
            </a:r>
          </a:p>
          <a:p>
            <a:pPr lvl="2"/>
            <a:r>
              <a:rPr lang="en-US" sz="1600" dirty="0" err="1"/>
              <a:t>Scell</a:t>
            </a:r>
            <a:r>
              <a:rPr lang="en-US" sz="1600" dirty="0"/>
              <a:t>: FFS</a:t>
            </a:r>
          </a:p>
          <a:p>
            <a:pPr lvl="1"/>
            <a:r>
              <a:rPr lang="en-US" sz="1800" dirty="0"/>
              <a:t>HARQ process number for FDD 15 kHz + TDD 15 kHz CA: FFS</a:t>
            </a:r>
          </a:p>
          <a:p>
            <a:r>
              <a:rPr lang="en-US" sz="2000" dirty="0"/>
              <a:t>TDD 15 kHz + TDD 30 kHz CA</a:t>
            </a:r>
          </a:p>
          <a:p>
            <a:pPr lvl="1"/>
            <a:r>
              <a:rPr lang="en-US" sz="1800" dirty="0"/>
              <a:t>FFS whether requirements will be defined for 15 kHz </a:t>
            </a:r>
            <a:r>
              <a:rPr lang="en-US" sz="1800" dirty="0" err="1"/>
              <a:t>PCell</a:t>
            </a:r>
            <a:r>
              <a:rPr lang="en-US" sz="1800" dirty="0"/>
              <a:t> and 30 kHz </a:t>
            </a:r>
            <a:r>
              <a:rPr lang="en-US" sz="1800" dirty="0" err="1"/>
              <a:t>Pcell</a:t>
            </a:r>
            <a:endParaRPr lang="en-US" sz="1800" dirty="0"/>
          </a:p>
          <a:p>
            <a:pPr lvl="2"/>
            <a:r>
              <a:rPr lang="en-US" sz="1600" dirty="0"/>
              <a:t>If </a:t>
            </a:r>
            <a:r>
              <a:rPr lang="en-US" sz="1600" dirty="0" err="1"/>
              <a:t>Pcell</a:t>
            </a:r>
            <a:r>
              <a:rPr lang="en-US" sz="1600" dirty="0"/>
              <a:t> in both carriers are supported, the performance</a:t>
            </a:r>
            <a:r>
              <a:rPr lang="ru-RU" sz="1600" dirty="0"/>
              <a:t> </a:t>
            </a:r>
            <a:r>
              <a:rPr lang="en-US" sz="1600" dirty="0"/>
              <a:t>for 15kHz </a:t>
            </a:r>
            <a:r>
              <a:rPr lang="en-US" sz="1600" dirty="0" err="1"/>
              <a:t>Pcell</a:t>
            </a:r>
            <a:r>
              <a:rPr lang="en-US" sz="1600" dirty="0"/>
              <a:t> and 15 kHz </a:t>
            </a:r>
            <a:r>
              <a:rPr lang="en-US" sz="1600" dirty="0" err="1"/>
              <a:t>Scell</a:t>
            </a:r>
            <a:r>
              <a:rPr lang="en-US" sz="1600" dirty="0"/>
              <a:t> is similar and the performance</a:t>
            </a:r>
            <a:r>
              <a:rPr lang="ru-RU" sz="1600" dirty="0"/>
              <a:t> </a:t>
            </a:r>
            <a:r>
              <a:rPr lang="en-US" sz="1600" dirty="0"/>
              <a:t>for 30 kHz </a:t>
            </a:r>
            <a:r>
              <a:rPr lang="en-US" sz="1600" dirty="0" err="1"/>
              <a:t>Pcell</a:t>
            </a:r>
            <a:r>
              <a:rPr lang="en-US" sz="1600" dirty="0"/>
              <a:t> and 30 kHz </a:t>
            </a:r>
            <a:r>
              <a:rPr lang="en-US" sz="1600" dirty="0" err="1"/>
              <a:t>Scell</a:t>
            </a:r>
            <a:r>
              <a:rPr lang="en-US" sz="1600" dirty="0"/>
              <a:t> is similar, FFS which one is used for the tests.</a:t>
            </a:r>
          </a:p>
          <a:p>
            <a:pPr lvl="1"/>
            <a:r>
              <a:rPr lang="en-US" sz="1800" dirty="0"/>
              <a:t>HARQ process number: FFS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BF6DD-27B4-4027-8251-34292AD4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1762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4B44B-8198-46BB-99A2-CD68D2461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TDD-FDD CA and </a:t>
            </a:r>
            <a:br>
              <a:rPr lang="en-US" dirty="0"/>
            </a:br>
            <a:r>
              <a:rPr lang="en-US" dirty="0"/>
              <a:t>TDD-TDD CA with different SCSs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CD4A9D-F974-4A06-AB8E-6168B26A5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000" dirty="0"/>
              <a:t>Performance requirements: </a:t>
            </a:r>
          </a:p>
          <a:p>
            <a:pPr lvl="1"/>
            <a:r>
              <a:rPr lang="en-US" sz="1800" dirty="0"/>
              <a:t>Further discuss whether single carrier requirements from FDD and TDD CA with the same SCS can be reused.</a:t>
            </a:r>
          </a:p>
          <a:p>
            <a:pPr lvl="1"/>
            <a:r>
              <a:rPr lang="en-US" sz="1800" dirty="0"/>
              <a:t>Companies are encouraged to bring performance analysis in the next meeting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3ECE87-AC00-4A29-AF02-F7D170029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0992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A9B45-3634-4B5D-B327-FE0BF15B7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DE619-944C-4180-9664-850D4EAC3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applicability for different CA duplex mode</a:t>
            </a:r>
          </a:p>
          <a:p>
            <a:pPr lvl="1"/>
            <a:r>
              <a:rPr lang="en-US" sz="1800" dirty="0"/>
              <a:t>Test all the supported CA duplex mode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Categorizing of CA capabilities</a:t>
            </a:r>
          </a:p>
          <a:p>
            <a:pPr lvl="1"/>
            <a:r>
              <a:rPr lang="en-US" sz="1800" dirty="0"/>
              <a:t>Option 1: Define different capabilities for intra-band contiguous CA, intra-band non-contiguous CA and inter-band CA with different numbers of bands. </a:t>
            </a:r>
          </a:p>
          <a:p>
            <a:pPr lvl="1"/>
            <a:r>
              <a:rPr lang="en-US" sz="1800" dirty="0"/>
              <a:t>Option 2: Define different capabilities for intra-band contiguous CA, intra-band non-contiguous CA and inter-band CA</a:t>
            </a:r>
          </a:p>
          <a:p>
            <a:pPr lvl="1"/>
            <a:r>
              <a:rPr lang="en-US" sz="1800" dirty="0"/>
              <a:t>Other options are not precluded.</a:t>
            </a:r>
          </a:p>
          <a:p>
            <a:pPr lvl="1"/>
            <a:r>
              <a:rPr lang="en-US" sz="1800" dirty="0"/>
              <a:t>Companies to bring proposals on the </a:t>
            </a:r>
            <a:r>
              <a:rPr lang="en-US" sz="1800" dirty="0" err="1"/>
              <a:t>demod</a:t>
            </a:r>
            <a:r>
              <a:rPr lang="en-US" sz="1800" dirty="0"/>
              <a:t> spec structure for CA, with the motivation to minimize future maintenance.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65D779-1E7B-445F-A898-F82A753EE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4583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D212C-FD1C-4CE9-B6F7-33D74290D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6EF43-1023-492B-8CDA-3BF3B6411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of different CA capabilities</a:t>
            </a:r>
          </a:p>
          <a:p>
            <a:pPr lvl="1"/>
            <a:r>
              <a:rPr lang="en-US" sz="1800" dirty="0"/>
              <a:t>Option 1: Test intra-band contiguous CA, Intra-band non-contiguous CA and Inter-band CA with the largest number of bands</a:t>
            </a:r>
          </a:p>
          <a:p>
            <a:pPr lvl="1"/>
            <a:r>
              <a:rPr lang="en-US" sz="1800" dirty="0"/>
              <a:t>Option 2: Test intra-band contiguous CA, Intra-band non-contiguous CA and Inter-band CA with the largest aggregated CBW </a:t>
            </a:r>
          </a:p>
          <a:p>
            <a:pPr lvl="1"/>
            <a:r>
              <a:rPr lang="en-US" sz="1800" dirty="0"/>
              <a:t>Option 3: Test all the supported CA capabilities, including intra-band contiguous CA, intra-band non-contiguous CA and inter-band CA with different numbers of bands</a:t>
            </a:r>
          </a:p>
          <a:p>
            <a:pPr lvl="1"/>
            <a:r>
              <a:rPr lang="en-US" sz="1800" dirty="0"/>
              <a:t>Option 4: Any one of the supported CA capabilities</a:t>
            </a:r>
          </a:p>
          <a:p>
            <a:pPr lvl="1"/>
            <a:r>
              <a:rPr lang="en-US" sz="1800" dirty="0"/>
              <a:t>Other options are not precluded.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Selection of CA configuration(s) and CBW combination </a:t>
            </a:r>
          </a:p>
          <a:p>
            <a:pPr lvl="1"/>
            <a:r>
              <a:rPr lang="en-US" sz="1800" dirty="0"/>
              <a:t>Further discuss by taking into account:</a:t>
            </a:r>
          </a:p>
          <a:p>
            <a:pPr lvl="2"/>
            <a:r>
              <a:rPr lang="en-US" sz="1600" dirty="0"/>
              <a:t>The </a:t>
            </a:r>
            <a:r>
              <a:rPr lang="en-US" sz="1600" i="1" dirty="0" err="1"/>
              <a:t>supportedSubCarrierSpacingDL</a:t>
            </a:r>
            <a:r>
              <a:rPr lang="en-US" sz="1600" dirty="0"/>
              <a:t>, </a:t>
            </a:r>
            <a:r>
              <a:rPr lang="en-US" sz="1600" i="1" dirty="0" err="1"/>
              <a:t>maxNumberMIMO-LayersPDSCH</a:t>
            </a:r>
            <a:r>
              <a:rPr lang="en-US" sz="1600" dirty="0"/>
              <a:t> and  </a:t>
            </a:r>
            <a:r>
              <a:rPr lang="en-US" sz="1600" i="1" dirty="0" err="1"/>
              <a:t>supportedModulationOrderDL</a:t>
            </a:r>
            <a:r>
              <a:rPr lang="en-US" sz="1600" dirty="0"/>
              <a:t> are reported for each CC and </a:t>
            </a:r>
            <a:r>
              <a:rPr lang="en-US" sz="1600" i="1" dirty="0" err="1"/>
              <a:t>scalingFactor</a:t>
            </a:r>
            <a:r>
              <a:rPr lang="en-US" sz="1600" dirty="0"/>
              <a:t> are reported per band for FR1 and FR2.</a:t>
            </a:r>
          </a:p>
          <a:p>
            <a:pPr lvl="2"/>
            <a:r>
              <a:rPr lang="en-US" sz="1600" dirty="0"/>
              <a:t>The testable SNR for FR2.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3E74C7-3386-483F-99ED-25E1B14C0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64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documentManagement/types"/>
    <ds:schemaRef ds:uri="66EEDB98-F073-460B-B9B0-9643F9FE785E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17c5c574-4f42-45b3-8a7f-77d8e859d074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20314</TotalTime>
  <Words>666</Words>
  <Application>Microsoft Office PowerPoint</Application>
  <PresentationFormat>On-screen Show (4:3)</PresentationFormat>
  <Paragraphs>66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Way forward on PDSCH CA normal demodulation requirements</vt:lpstr>
      <vt:lpstr>SCS and Channel bandwidth</vt:lpstr>
      <vt:lpstr>Test parameters</vt:lpstr>
      <vt:lpstr>Requirements for TDD-FDD CA and  TDD-TDD CA with different SCSs</vt:lpstr>
      <vt:lpstr>Requirements for TDD-FDD CA and  TDD-TDD CA with different SCSs</vt:lpstr>
      <vt:lpstr>Test applicability rule</vt:lpstr>
      <vt:lpstr>Test applicability rule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(RAN4 #93)</cp:lastModifiedBy>
  <cp:revision>1466</cp:revision>
  <dcterms:created xsi:type="dcterms:W3CDTF">2013-05-13T16:02:00Z</dcterms:created>
  <dcterms:modified xsi:type="dcterms:W3CDTF">2019-11-22T00:37:20Z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2019-11-22 00:37:19Z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