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9"/>
  </p:notesMasterIdLst>
  <p:sldIdLst>
    <p:sldId id="256" r:id="rId5"/>
    <p:sldId id="378" r:id="rId6"/>
    <p:sldId id="377" r:id="rId7"/>
    <p:sldId id="379" r:id="rId8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hangmeng (WN)" initials="Z(" lastIdx="5" clrIdx="0">
    <p:extLst>
      <p:ext uri="{19B8F6BF-5375-455C-9EA6-DF929625EA0E}">
        <p15:presenceInfo xmlns:p15="http://schemas.microsoft.com/office/powerpoint/2012/main" userId="S-1-5-21-147214757-305610072-1517763936-512399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7234" autoAdjust="0"/>
  </p:normalViewPr>
  <p:slideViewPr>
    <p:cSldViewPr>
      <p:cViewPr varScale="1">
        <p:scale>
          <a:sx n="74" d="100"/>
          <a:sy n="74" d="100"/>
        </p:scale>
        <p:origin x="55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06.04.2018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4/6/2018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4/6/2018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4/6/2018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4/6/2018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4/6/2018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4/6/2018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4/6/2018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4/6/2018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4/6/2018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4/6/2018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4/6/2018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219201"/>
            <a:ext cx="109728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4/6/2018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2209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sv-SE" altLang="zh-CN" sz="4000" dirty="0"/>
              <a:t>Way forward </a:t>
            </a:r>
            <a:r>
              <a:rPr lang="en-US" altLang="zh-CN" sz="4000" dirty="0"/>
              <a:t>on </a:t>
            </a:r>
            <a:r>
              <a:rPr lang="en-US" altLang="zh-CN" sz="4000" dirty="0" smtClean="0"/>
              <a:t>higher velocity UE under </a:t>
            </a:r>
            <a:r>
              <a:rPr lang="en-US" altLang="zh-CN" sz="4000" dirty="0" err="1" smtClean="0"/>
              <a:t>CEmodeA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2057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zh-CN" sz="2800" dirty="0">
                <a:solidFill>
                  <a:srgbClr val="898989"/>
                </a:solidFill>
              </a:rPr>
              <a:t>Huawei, HiSilicon, </a:t>
            </a:r>
            <a:r>
              <a:rPr lang="en-US" altLang="zh-CN" sz="2800" dirty="0" smtClean="0">
                <a:solidFill>
                  <a:srgbClr val="898989"/>
                </a:solidFill>
              </a:rPr>
              <a:t>…</a:t>
            </a:r>
            <a:endParaRPr lang="en-US" altLang="en-US" sz="2800" dirty="0">
              <a:solidFill>
                <a:srgbClr val="898989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304800" y="298076"/>
            <a:ext cx="4373698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#</a:t>
            </a:r>
            <a:r>
              <a:rPr lang="ru-RU" altLang="zh-CN" sz="1800" b="1" dirty="0" smtClean="0"/>
              <a:t>8</a:t>
            </a:r>
            <a:r>
              <a:rPr lang="en-US" altLang="zh-CN" sz="1800" b="1" dirty="0" smtClean="0"/>
              <a:t>6bis</a:t>
            </a:r>
          </a:p>
          <a:p>
            <a:pPr>
              <a:buNone/>
            </a:pPr>
            <a:r>
              <a:rPr lang="en-US" sz="1800" b="1" dirty="0" smtClean="0"/>
              <a:t>Melbourne, Australia, 16</a:t>
            </a:r>
            <a:r>
              <a:rPr lang="en-US" sz="1800" b="1" baseline="30000" dirty="0" smtClean="0"/>
              <a:t>th</a:t>
            </a:r>
            <a:r>
              <a:rPr lang="en-US" sz="1800" b="1" dirty="0" smtClean="0"/>
              <a:t> – 20</a:t>
            </a:r>
            <a:r>
              <a:rPr lang="en-US" sz="1800" b="1" baseline="30000" dirty="0" smtClean="0"/>
              <a:t>th</a:t>
            </a:r>
            <a:r>
              <a:rPr lang="en-US" sz="1800" b="1" dirty="0" smtClean="0"/>
              <a:t> April, 2018</a:t>
            </a:r>
          </a:p>
          <a:p>
            <a:pPr>
              <a:buNone/>
            </a:pPr>
            <a:r>
              <a:rPr lang="en-US" sz="1800" b="1" dirty="0" smtClean="0"/>
              <a:t>Agenda </a:t>
            </a:r>
            <a:r>
              <a:rPr lang="en-US" sz="1800" b="1" smtClean="0"/>
              <a:t>item: 6.18.4.1</a:t>
            </a:r>
            <a:endParaRPr lang="en-GB" sz="1800" b="1" dirty="0"/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10667999" y="298076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smtClean="0"/>
              <a:t>R4-1804727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800" dirty="0" smtClean="0"/>
              <a:t>We have reached the following agreements in RAN4 #86:</a:t>
            </a:r>
          </a:p>
          <a:p>
            <a:pPr lvl="1"/>
            <a:r>
              <a:rPr lang="en-US" altLang="zh-CN" sz="2400" dirty="0" smtClean="0"/>
              <a:t>On </a:t>
            </a:r>
            <a:r>
              <a:rPr lang="en-US" altLang="zh-CN" sz="2400" dirty="0"/>
              <a:t>gap sharing and higher-velocity operation</a:t>
            </a:r>
          </a:p>
          <a:p>
            <a:pPr lvl="2"/>
            <a:r>
              <a:rPr lang="en-US" altLang="zh-CN" sz="2200" dirty="0" smtClean="0"/>
              <a:t>Introduce </a:t>
            </a:r>
            <a:r>
              <a:rPr lang="en-US" altLang="zh-CN" sz="2200" dirty="0"/>
              <a:t>a new measurement gap sharing table for eFeMTC UEs operating under higher velocity, and the values of the table are FFS.</a:t>
            </a:r>
          </a:p>
          <a:p>
            <a:pPr lvl="2"/>
            <a:r>
              <a:rPr lang="en-US" altLang="zh-CN" sz="2200" dirty="0" smtClean="0"/>
              <a:t>Inter-frequency </a:t>
            </a:r>
            <a:r>
              <a:rPr lang="en-US" altLang="zh-CN" sz="2200" dirty="0"/>
              <a:t>requirements under higher-velocity operation are FFS.</a:t>
            </a:r>
          </a:p>
          <a:p>
            <a:pPr lvl="2"/>
            <a:r>
              <a:rPr lang="en-US" altLang="zh-CN" sz="2200" dirty="0" smtClean="0"/>
              <a:t>If </a:t>
            </a:r>
            <a:r>
              <a:rPr lang="en-US" altLang="zh-CN" sz="2200" dirty="0"/>
              <a:t>higher-velocity indication is received by the </a:t>
            </a:r>
            <a:r>
              <a:rPr lang="en-US" altLang="zh-CN" sz="2200" dirty="0" err="1"/>
              <a:t>efeMTC</a:t>
            </a:r>
            <a:r>
              <a:rPr lang="en-US" altLang="zh-CN" sz="2200" dirty="0"/>
              <a:t> UE, the UE shall use the measurement gap sharing table associated with higher-velocity. </a:t>
            </a:r>
          </a:p>
          <a:p>
            <a:endParaRPr lang="zh-CN" altLang="en-US" sz="2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58040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125A4C6-85EB-4151-B27F-C85BDE8B3B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1C6C1391-3214-495D-89DC-F801A095E9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3200" dirty="0" smtClean="0"/>
              <a:t>This way forward is to capture agreements on </a:t>
            </a:r>
          </a:p>
          <a:p>
            <a:pPr lvl="1"/>
            <a:r>
              <a:rPr lang="en-US" altLang="zh-CN" sz="2400" dirty="0" smtClean="0"/>
              <a:t>Method for intra-frequency measurement requirement with DRX</a:t>
            </a:r>
          </a:p>
          <a:p>
            <a:pPr lvl="2"/>
            <a:r>
              <a:rPr lang="en-US" altLang="zh-CN" sz="2200" dirty="0" smtClean="0"/>
              <a:t> </a:t>
            </a:r>
          </a:p>
          <a:p>
            <a:pPr lvl="1"/>
            <a:endParaRPr lang="en-US" altLang="zh-CN" sz="2400" dirty="0" smtClean="0"/>
          </a:p>
          <a:p>
            <a:pPr lvl="1"/>
            <a:endParaRPr lang="en-US" altLang="zh-CN" sz="2400" dirty="0"/>
          </a:p>
          <a:p>
            <a:pPr lvl="1"/>
            <a:endParaRPr lang="en-US" altLang="zh-CN" sz="2400" dirty="0" smtClean="0"/>
          </a:p>
          <a:p>
            <a:pPr lvl="1"/>
            <a:endParaRPr lang="en-US" altLang="zh-CN" sz="2400" dirty="0" smtClean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9815157"/>
              </p:ext>
            </p:extLst>
          </p:nvPr>
        </p:nvGraphicFramePr>
        <p:xfrm>
          <a:off x="1905000" y="2723605"/>
          <a:ext cx="7162801" cy="238179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433847"/>
                <a:gridCol w="1864477"/>
                <a:gridCol w="1864477"/>
              </a:tblGrid>
              <a:tr h="3156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DRX cycle length (s)</a:t>
                      </a:r>
                      <a:endParaRPr lang="zh-CN" sz="1600" b="1" dirty="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 err="1">
                          <a:effectLst/>
                        </a:rPr>
                        <a:t>T</a:t>
                      </a:r>
                      <a:r>
                        <a:rPr lang="en-GB" sz="1600" baseline="-25000" dirty="0" err="1">
                          <a:effectLst/>
                        </a:rPr>
                        <a:t>identify_intra</a:t>
                      </a:r>
                      <a:r>
                        <a:rPr lang="en-GB" sz="1600" baseline="-25000" dirty="0">
                          <a:effectLst/>
                        </a:rPr>
                        <a:t> </a:t>
                      </a:r>
                      <a:r>
                        <a:rPr lang="en-GB" sz="1600" dirty="0">
                          <a:effectLst/>
                        </a:rPr>
                        <a:t>(s) (DRX cycles)</a:t>
                      </a:r>
                      <a:endParaRPr lang="zh-CN" sz="1600" b="1" dirty="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 err="1">
                          <a:effectLst/>
                        </a:rPr>
                        <a:t>T</a:t>
                      </a:r>
                      <a:r>
                        <a:rPr lang="en-GB" sz="1600" baseline="-25000" dirty="0" err="1">
                          <a:effectLst/>
                        </a:rPr>
                        <a:t>measure_intra</a:t>
                      </a:r>
                      <a:r>
                        <a:rPr lang="en-GB" sz="1600" baseline="-25000" dirty="0">
                          <a:effectLst/>
                        </a:rPr>
                        <a:t> </a:t>
                      </a:r>
                      <a:r>
                        <a:rPr lang="en-GB" sz="1600" dirty="0">
                          <a:effectLst/>
                        </a:rPr>
                        <a:t>(s) (DRX cycles)</a:t>
                      </a:r>
                      <a:endParaRPr lang="zh-CN" sz="16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156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≤0.04</a:t>
                      </a:r>
                      <a:endParaRPr lang="zh-CN" sz="16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[0.8] </a:t>
                      </a:r>
                      <a:r>
                        <a:rPr lang="en-GB" sz="1600" dirty="0">
                          <a:effectLst/>
                        </a:rPr>
                        <a:t>(Note1)</a:t>
                      </a:r>
                      <a:endParaRPr lang="zh-CN" sz="1600" dirty="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[0.2] </a:t>
                      </a:r>
                      <a:r>
                        <a:rPr lang="en-GB" sz="1600" dirty="0">
                          <a:effectLst/>
                        </a:rPr>
                        <a:t>(Note1)</a:t>
                      </a:r>
                      <a:endParaRPr lang="zh-CN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156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[0.04&lt;DRX-cycle</a:t>
                      </a:r>
                      <a:r>
                        <a:rPr lang="en-GB" sz="1600" dirty="0">
                          <a:effectLst/>
                        </a:rPr>
                        <a:t>≤</a:t>
                      </a:r>
                      <a:r>
                        <a:rPr lang="en-GB" sz="1600" dirty="0" smtClean="0">
                          <a:effectLst/>
                        </a:rPr>
                        <a:t>0.08]</a:t>
                      </a:r>
                      <a:endParaRPr lang="zh-CN" sz="1600" dirty="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Note2</a:t>
                      </a:r>
                      <a:r>
                        <a:rPr lang="en-GB" sz="1600" dirty="0" smtClean="0">
                          <a:effectLst/>
                        </a:rPr>
                        <a:t>([TBD])</a:t>
                      </a:r>
                      <a:endParaRPr lang="zh-CN" sz="1600" dirty="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Note2 </a:t>
                      </a:r>
                      <a:r>
                        <a:rPr lang="en-GB" sz="1600" dirty="0" smtClean="0">
                          <a:effectLst/>
                        </a:rPr>
                        <a:t>([TBD])</a:t>
                      </a:r>
                      <a:endParaRPr lang="zh-CN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156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[0.08&lt;DRX-cycle</a:t>
                      </a:r>
                      <a:r>
                        <a:rPr lang="en-GB" sz="1600" dirty="0">
                          <a:effectLst/>
                        </a:rPr>
                        <a:t>≤</a:t>
                      </a:r>
                      <a:r>
                        <a:rPr lang="en-GB" sz="1600" dirty="0" smtClean="0">
                          <a:effectLst/>
                        </a:rPr>
                        <a:t>1.28]</a:t>
                      </a:r>
                      <a:endParaRPr lang="zh-CN" sz="1600" dirty="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Note2([TBD])</a:t>
                      </a:r>
                      <a:endParaRPr lang="zh-CN" sz="1600" dirty="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Note2 </a:t>
                      </a:r>
                      <a:r>
                        <a:rPr lang="en-GB" sz="1600" dirty="0" smtClean="0">
                          <a:effectLst/>
                        </a:rPr>
                        <a:t>([TBD])</a:t>
                      </a:r>
                      <a:endParaRPr lang="zh-CN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156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[1.28&lt;DRX-cycle</a:t>
                      </a:r>
                      <a:r>
                        <a:rPr lang="en-GB" sz="1600" dirty="0">
                          <a:effectLst/>
                        </a:rPr>
                        <a:t>≤</a:t>
                      </a:r>
                      <a:r>
                        <a:rPr lang="en-GB" sz="1600" dirty="0" smtClean="0">
                          <a:effectLst/>
                        </a:rPr>
                        <a:t>2.56]</a:t>
                      </a:r>
                      <a:endParaRPr lang="zh-CN" sz="1600" dirty="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Note2([TBD])</a:t>
                      </a:r>
                      <a:endParaRPr lang="zh-CN" sz="1600" dirty="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Note2 </a:t>
                      </a:r>
                      <a:r>
                        <a:rPr lang="en-GB" sz="1600" dirty="0" smtClean="0">
                          <a:effectLst/>
                        </a:rPr>
                        <a:t>([TBD])</a:t>
                      </a:r>
                      <a:endParaRPr lang="zh-CN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31371">
                <a:tc gridSpan="3">
                  <a:txBody>
                    <a:bodyPr/>
                    <a:lstStyle/>
                    <a:p>
                      <a:pPr marL="540385" indent="-540385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Note1:	Number of DRX cycle depends upon the DRX cycle in use.</a:t>
                      </a:r>
                      <a:endParaRPr lang="zh-CN" sz="1600" dirty="0">
                        <a:effectLst/>
                      </a:endParaRPr>
                    </a:p>
                    <a:p>
                      <a:pPr marL="540385" indent="-540385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Note2:	Time depends upon the DRX cycle in use.</a:t>
                      </a:r>
                      <a:endParaRPr lang="zh-CN" sz="1600" dirty="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5714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125A4C6-85EB-4151-B27F-C85BDE8B3B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1C6C1391-3214-495D-89DC-F801A095E9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altLang="zh-CN" sz="2400" dirty="0" smtClean="0"/>
              <a:t>Define inter-frequency measurement requirement</a:t>
            </a:r>
          </a:p>
          <a:p>
            <a:pPr lvl="2"/>
            <a:r>
              <a:rPr lang="en-US" altLang="zh-CN" sz="2000" dirty="0" smtClean="0"/>
              <a:t>Method for inter-frequency measurement requirement with or without DRX </a:t>
            </a:r>
          </a:p>
          <a:p>
            <a:pPr lvl="3"/>
            <a:r>
              <a:rPr lang="en-US" altLang="zh-CN" dirty="0" smtClean="0"/>
              <a:t>Reuse R14 inter-frequency cell identification and measurement requirement without DRX</a:t>
            </a:r>
          </a:p>
          <a:p>
            <a:pPr lvl="3"/>
            <a:r>
              <a:rPr lang="en-US" altLang="zh-CN" dirty="0" smtClean="0"/>
              <a:t>FFS the inter-frequency measurement requirement with DRX</a:t>
            </a:r>
          </a:p>
          <a:p>
            <a:pPr lvl="1"/>
            <a:endParaRPr lang="en-US" altLang="zh-CN" sz="2400" dirty="0" smtClean="0"/>
          </a:p>
          <a:p>
            <a:pPr lvl="1"/>
            <a:endParaRPr lang="en-US" altLang="zh-CN" sz="2400" dirty="0"/>
          </a:p>
          <a:p>
            <a:pPr lvl="1"/>
            <a:r>
              <a:rPr lang="en-US" altLang="zh-CN" sz="2400" dirty="0" smtClean="0"/>
              <a:t>An </a:t>
            </a:r>
            <a:r>
              <a:rPr lang="en-US" altLang="zh-CN" sz="2400" dirty="0"/>
              <a:t>optional UE capability to support higher velocity under eFeMTC </a:t>
            </a:r>
            <a:r>
              <a:rPr lang="en-US" altLang="zh-CN" sz="2400" dirty="0" err="1"/>
              <a:t>CEmodeA</a:t>
            </a:r>
            <a:r>
              <a:rPr lang="en-US" altLang="zh-CN" sz="2400" dirty="0"/>
              <a:t> is introduced in </a:t>
            </a:r>
            <a:r>
              <a:rPr lang="en-US" altLang="zh-CN" sz="2400" dirty="0" smtClean="0"/>
              <a:t>R15</a:t>
            </a:r>
          </a:p>
          <a:p>
            <a:pPr lvl="1"/>
            <a:r>
              <a:rPr lang="en-US" altLang="zh-CN" sz="2400" dirty="0"/>
              <a:t>Higher velocity UE under eFeMTC </a:t>
            </a:r>
            <a:r>
              <a:rPr lang="en-US" altLang="zh-CN" sz="2400" dirty="0" err="1"/>
              <a:t>CEmodeA</a:t>
            </a:r>
            <a:r>
              <a:rPr lang="en-US" altLang="zh-CN" sz="2400" dirty="0"/>
              <a:t> is able to report its speed status to the network so that the network can apply proper requirement for the UE.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007723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2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00F65EB-5730-43A8-9AFA-15BFC5DC8F7F}">
  <ds:schemaRefs>
    <ds:schemaRef ds:uri="http://www.w3.org/XML/1998/namespace"/>
    <ds:schemaRef ds:uri="http://schemas.microsoft.com/office/2006/documentManagement/types"/>
    <ds:schemaRef ds:uri="http://purl.org/dc/terms/"/>
    <ds:schemaRef ds:uri="http://schemas.microsoft.com/office/2006/metadata/properties"/>
    <ds:schemaRef ds:uri="http://schemas.openxmlformats.org/package/2006/metadata/core-properties"/>
    <ds:schemaRef ds:uri="17c5c574-4f42-45b3-8a7f-77d8e859d074"/>
    <ds:schemaRef ds:uri="http://purl.org/dc/elements/1.1/"/>
    <ds:schemaRef ds:uri="http://purl.org/dc/dcmitype/"/>
    <ds:schemaRef ds:uri="http://schemas.microsoft.com/office/infopath/2007/PartnerControls"/>
    <ds:schemaRef ds:uri="66EEDB98-F073-460B-B9B0-9643F9FE785E"/>
  </ds:schemaRefs>
</ds:datastoreItem>
</file>

<file path=customXml/itemProps2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3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14249</TotalTime>
  <Words>281</Words>
  <Application>Microsoft Office PowerPoint</Application>
  <PresentationFormat>宽屏</PresentationFormat>
  <Paragraphs>47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MS Mincho</vt:lpstr>
      <vt:lpstr>Tms Rmn</vt:lpstr>
      <vt:lpstr>宋体</vt:lpstr>
      <vt:lpstr>Arial</vt:lpstr>
      <vt:lpstr>Calibri</vt:lpstr>
      <vt:lpstr>Times New Roman</vt:lpstr>
      <vt:lpstr>Office Theme</vt:lpstr>
      <vt:lpstr>Way forward on higher velocity UE under CEmodeA</vt:lpstr>
      <vt:lpstr>Background</vt:lpstr>
      <vt:lpstr>Way forward</vt:lpstr>
      <vt:lpstr>Way forward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Huawei</dc:creator>
  <cp:keywords>CTPClassification=:VisualMarkings=, CTPClassification=CTP_PUBLIC:VisualMarkings=</cp:keywords>
  <cp:lastModifiedBy>Huawei</cp:lastModifiedBy>
  <cp:revision>1103</cp:revision>
  <dcterms:created xsi:type="dcterms:W3CDTF">2013-05-13T16:02:00Z</dcterms:created>
  <dcterms:modified xsi:type="dcterms:W3CDTF">2018-04-06T11:41:23Z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0755fb4a-e43a-4d5c-80d1-f6e170670078</vt:lpwstr>
  </property>
  <property fmtid="{D5CDD505-2E9C-101B-9397-08002B2CF9AE}" pid="7" name="CTP_TimeStamp">
    <vt:lpwstr>2017-02-16 07:48:43Z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CTPClassification">
    <vt:lpwstr>CTP_PUBLIC</vt:lpwstr>
  </property>
  <property fmtid="{D5CDD505-2E9C-101B-9397-08002B2CF9AE}" pid="13" name="_2015_ms_pID_725343">
    <vt:lpwstr>(3)eLhxkIuO0TYJSJ6G8p3CoqMhqRInXRcSyP4wbsISaMM4rEDFFD3hud+5FMCCyvssglzAACr8
VI5tBM6skXlebJNLfRjowcwaMOHvs7JnihFSZFBBOU+ZT96VC3vpw5xCeWJ4r3tfoqRsXbye
K7mO3AAQ8nWLvoWO/cJcPHQfCPqm+rNL1RwB4RJLQtavq0uYYiBBpgVXw8tYIPrl5/vx1eEm
a7LqkjK62rUdIjXRhT</vt:lpwstr>
  </property>
  <property fmtid="{D5CDD505-2E9C-101B-9397-08002B2CF9AE}" pid="14" name="_2015_ms_pID_7253431">
    <vt:lpwstr>MzQrs5DrlDaomTKr/KR/IZRb9kvVVJPUDY07s+oju/bHLSzFG0j93j
0f6wsrSd6ilPDL3MijNIVGN0sPEV+6EwWcaNONTyxnfRO4mXH8MWfFy3+hCaPmITHZ7+YxBX
IVeCs6oLQ+86dVKEP1wjM9ZLkZIlrymcgXxs84JPcg6E8E5sfTRkFgTTW+AVFcDex1qnI5rk
D3mesV7e2lKUO1sJZv7jGvANqECm1bLExhQY</vt:lpwstr>
  </property>
  <property fmtid="{D5CDD505-2E9C-101B-9397-08002B2CF9AE}" pid="15" name="_2015_ms_pID_7253432">
    <vt:lpwstr>Nw==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1523014869</vt:lpwstr>
  </property>
</Properties>
</file>