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3" r:id="rId4"/>
    <p:sldId id="261" r:id="rId5"/>
    <p:sldId id="287" r:id="rId6"/>
    <p:sldId id="288" r:id="rId7"/>
    <p:sldId id="284" r:id="rId8"/>
    <p:sldId id="285" r:id="rId9"/>
    <p:sldId id="266" r:id="rId10"/>
    <p:sldId id="291" r:id="rId11"/>
    <p:sldId id="267" r:id="rId12"/>
    <p:sldId id="276" r:id="rId13"/>
    <p:sldId id="277" r:id="rId14"/>
    <p:sldId id="278" r:id="rId15"/>
    <p:sldId id="292" r:id="rId16"/>
    <p:sldId id="279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19" autoAdjust="0"/>
    <p:restoredTop sz="94660"/>
  </p:normalViewPr>
  <p:slideViewPr>
    <p:cSldViewPr snapToGrid="0">
      <p:cViewPr varScale="1">
        <p:scale>
          <a:sx n="98" d="100"/>
          <a:sy n="98" d="100"/>
        </p:scale>
        <p:origin x="6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2A59C8-3657-4564-A0AB-D4F244488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979370B-425A-4609-B2C9-752E6B3C7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C4A3C6B-32A2-4C04-ABAA-0D175B60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DC3BFD-A9F8-4736-B919-B3B5CDF04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E22DC-546D-48E0-8EB6-C9E40D578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8135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AC2D0A-403D-45FF-9E67-33D5F4D32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9D51B0E-3CEF-4F4C-96CC-5322797AF6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8D5223-1782-4680-B67D-16879C8B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C5EADC-9FA0-4AEE-8D88-6D070082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6C743A-FCD4-4FA5-A18C-F0BEC31EF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3131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826A208-55A3-442D-AA5A-03272C20FF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491659-1FCA-4051-ABC5-0FE2DC4F9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C45CAA-80F2-491C-9AE2-97CA2A1BE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905AF7-B004-4D4D-93FF-D1424F195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E985EBF-4EEC-4BD1-AEAA-6403BA836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43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53B5FF-8336-4AD5-AB77-49C379475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80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BB7840-9B29-4917-9670-F884BF43A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810176"/>
          </a:xfrm>
        </p:spPr>
        <p:txBody>
          <a:bodyPr>
            <a:noAutofit/>
          </a:bodyPr>
          <a:lstStyle>
            <a:lvl1pPr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4D3516-8FE7-4E65-8AC6-F5961F59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B0E289-EC38-4973-9414-FA17186D3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14F089-38E3-464E-8574-B6028BBCC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96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6A556E-1A71-4869-98D0-2647554A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F5B627C-5B25-4E37-8D19-3C8DB0751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C01839-E97C-4FB1-A200-D4D97470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916BA74-25BB-4A50-A9AA-0868896D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395793-2A05-4311-896B-0FCDD8F2D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793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B553DE-1F1B-428A-B890-A4871E239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4C52B2-92ED-42FA-B4CD-24D022F918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97417A9-73A0-43BB-8747-7F6DA3947C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91C6C7B-0945-4A55-A627-B3D20846B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D0DF9AD-26FD-4ED7-923A-8C4C9F28C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5C7979-9E22-40BF-98A9-5CA668C4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7226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843707-375A-4B56-95A2-08F752579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8A9D840-F2E8-4063-BEBE-4931E6F55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49C96C8-4C0F-4125-BB0F-53BD07612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B880FDA-17A6-47E4-B757-A98D4ABC27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F356CA2-0B3A-4937-A5A0-080B1BD6AB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1D2F105-0455-4B4B-9DFA-1DBDFD145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AE1FBA7-C6E7-49BE-9126-03CAAD961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FE4EEFA-71D9-41B7-B804-955B20722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080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1FBCD5-F706-44B7-B7F7-EFE5CB55D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27024B2-638B-41DC-93C5-D48B1F62C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BEBEDF-D80C-4665-B607-033629189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483A0B2-2198-435F-B914-AA30DFBAE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8432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109A4C7-F3C3-4608-91C2-5E7BCBCF2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759FF89-8798-4D0C-95EE-0F797F15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9731375-BFF3-4877-B6E1-A050BF471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1863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A8B556-4DCF-4715-93C8-13F871206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0BD432-C02D-4767-B634-B4A448667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8095C07-EF43-4F5D-B9CC-FC8EC9093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1DF15-5528-4D62-9021-30102CC4A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9C4388-05FF-424D-BFD5-DFD475E9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64A4AFE-0C49-4020-A8B4-D76289B47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95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EC54B9-264A-4939-B73C-A3B6BC76B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54ED528-65F4-4112-B2E5-B1C31419C4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1E29CB-4F5F-47BF-B0A4-D60EB9C9D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33EB501-6F14-4C6C-BFF3-298F271A9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99D2C7-28B0-44E9-93DF-DFB8582B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51DAC83-011E-4428-A84B-B44D231A8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013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ED15BFB-830A-492F-AD6D-8B499123D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A96891-5001-445E-A3FA-51F6B6FC4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BD946C-A783-4E74-A3CF-B5947D57CC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9099BE-CD8F-4688-AC4D-468D5C410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399A99-3556-4320-99DD-9D9FFC92A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82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38ED84-0B20-4996-A2D7-27BF77252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7147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WF on UE feature list for RRM and modulation order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6DD07612-2348-4264-8116-C981C9306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682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5E7B2DD-7F4C-4128-BC1F-7235DA08AA82}"/>
              </a:ext>
            </a:extLst>
          </p:cNvPr>
          <p:cNvSpPr/>
          <p:nvPr/>
        </p:nvSpPr>
        <p:spPr>
          <a:xfrm>
            <a:off x="602825" y="294902"/>
            <a:ext cx="11074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 Meeting #86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                                                                                     </a:t>
            </a:r>
            <a:r>
              <a:rPr lang="de-DE" altLang="ja-JP">
                <a:solidFill>
                  <a:srgbClr val="FF0000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draft</a:t>
            </a:r>
            <a:r>
              <a:rPr lang="de-DE" altLang="ja-JP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de-DE" altLang="ja-JP" b="1">
                <a:latin typeface="Arial" panose="020B0604020202020204" pitchFamily="34" charset="0"/>
                <a:ea typeface="ＭＳ 明朝" panose="02020609040205080304" pitchFamily="17" charset="-128"/>
              </a:rPr>
              <a:t>R4-1803552</a:t>
            </a:r>
            <a:endParaRPr lang="de-DE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Athens, Greece, 26 February – 2 March 2018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Agenda item: 7.1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472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5390148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BWP switching delay, 1 symbol GP in unpaired spectrum and Number of Tx antenna port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28926"/>
              </p:ext>
            </p:extLst>
          </p:nvPr>
        </p:nvGraphicFramePr>
        <p:xfrm>
          <a:off x="517960" y="2238459"/>
          <a:ext cx="11270380" cy="3423542"/>
        </p:xfrm>
        <a:graphic>
          <a:graphicData uri="http://schemas.openxmlformats.org/drawingml/2006/table">
            <a:tbl>
              <a:tblPr firstRow="1" firstCol="1" bandRow="1"/>
              <a:tblGrid>
                <a:gridCol w="996318">
                  <a:extLst>
                    <a:ext uri="{9D8B030D-6E8A-4147-A177-3AD203B41FA5}">
                      <a16:colId xmlns:a16="http://schemas.microsoft.com/office/drawing/2014/main" val="4089967185"/>
                    </a:ext>
                  </a:extLst>
                </a:gridCol>
                <a:gridCol w="105507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7094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9541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50539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71837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92269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72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50057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BWP switching delay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Support BWP switching delay specified in TS38.xxx, candidate values set: {type1, type2}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BWP switching delay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if needed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Network cannot configure the shorter delay for certain UE type 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may remove the capability signaling if RAN4 can agree single minimum delay for each scenario.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583129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1-symbol GP </a:t>
                      </a:r>
                      <a:r>
                        <a:rPr lang="en-US" sz="800" strike="sngStrike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120kHz SCS</a:t>
                      </a: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in unpaired spectrum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Slot formats with 1-symbol GP(s) for 120KHz SCS in unpaired spectrum in FR2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2) Slot formats with 1-symbol GP(s) for 60KHz SCS in unpaired spectrum in FR1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1 symbol GP in unpaired spectrum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 </a:t>
                      </a: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TDD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further discuss whether it is feasible to support this feature or not in Rel-15.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326475"/>
                  </a:ext>
                </a:extLst>
              </a:tr>
              <a:tr h="530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[Number of UE TX ports]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capability signalling for number of Rx/Tx ports. We can revisit the need of capability signalling of number of Tx ports when we discuss the number of MIMO layers in this week.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[Number of UE TX ports]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873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69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7926F7-ABD9-41FE-9245-D7DECA5E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BWP switching delay</a:t>
            </a:r>
            <a:endParaRPr lang="ja-JP" altLang="ja-JP" sz="4800" kern="1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712238A-99EB-434D-8592-0AB363DAC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3158"/>
            <a:ext cx="10894596" cy="4973805"/>
          </a:xfrm>
        </p:spPr>
        <p:txBody>
          <a:bodyPr/>
          <a:lstStyle/>
          <a:p>
            <a:r>
              <a:rPr lang="en-US" altLang="ja-JP" sz="14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US" altLang="ja-JP" sz="12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Introduce the type 4 capability signaling to differential the type 1 and type 2 for each scenario if the capability signaling is agreed to be introduced. We may remove the capability signaling if RAN4 can agree single minimum delay for each scenario.</a:t>
            </a: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marL="914400" lvl="2" indent="0">
              <a:buNone/>
            </a:pPr>
            <a:endParaRPr lang="en-US" altLang="ja-JP" sz="9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r>
              <a:rPr lang="en-US" altLang="ja-JP" sz="14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Thursday</a:t>
            </a:r>
          </a:p>
          <a:p>
            <a:pPr lvl="1"/>
            <a:r>
              <a:rPr lang="en-US" altLang="ja-JP" sz="1200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FR1 and FR2 differential is not needed for BWP switching delay </a:t>
            </a:r>
          </a:p>
          <a:p>
            <a:r>
              <a:rPr lang="en-US" altLang="ja-JP" sz="1400" b="1" kern="0" dirty="0">
                <a:solidFill>
                  <a:srgbClr val="00B0F0"/>
                </a:solidFill>
                <a:ea typeface="ＭＳ Ｐゴシック" panose="020B0600070205080204" pitchFamily="50" charset="-128"/>
              </a:rPr>
              <a:t>For this feature, RAN4 approved another LS (R4-1803283) on Friday</a:t>
            </a:r>
          </a:p>
          <a:p>
            <a:r>
              <a:rPr lang="en-US" altLang="ja-JP" sz="14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4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400" b="1" dirty="0">
                <a:solidFill>
                  <a:srgbClr val="FF0000"/>
                </a:solidFill>
              </a:rPr>
              <a:t>, Red is non agreed part):</a:t>
            </a:r>
          </a:p>
          <a:p>
            <a:endParaRPr lang="ja-JP" altLang="ja-JP" sz="1600" kern="0" dirty="0">
              <a:solidFill>
                <a:srgbClr val="000000"/>
              </a:solidFill>
              <a:ea typeface="ＭＳ Ｐゴシック" panose="020B0600070205080204" pitchFamily="50" charset="-128"/>
            </a:endParaRPr>
          </a:p>
          <a:p>
            <a:endParaRPr kumimoji="1" lang="ja-JP" altLang="en-US" sz="11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B527135-500B-4432-9B7B-09372B627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647703"/>
              </p:ext>
            </p:extLst>
          </p:nvPr>
        </p:nvGraphicFramePr>
        <p:xfrm>
          <a:off x="1885701" y="1941300"/>
          <a:ext cx="5089633" cy="1984729"/>
        </p:xfrm>
        <a:graphic>
          <a:graphicData uri="http://schemas.openxmlformats.org/drawingml/2006/table">
            <a:tbl>
              <a:tblPr firstRow="1" firstCol="1" bandRow="1"/>
              <a:tblGrid>
                <a:gridCol w="1159160">
                  <a:extLst>
                    <a:ext uri="{9D8B030D-6E8A-4147-A177-3AD203B41FA5}">
                      <a16:colId xmlns:a16="http://schemas.microsoft.com/office/drawing/2014/main" val="3483864126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492487799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093772603"/>
                    </a:ext>
                  </a:extLst>
                </a:gridCol>
                <a:gridCol w="1842473">
                  <a:extLst>
                    <a:ext uri="{9D8B030D-6E8A-4147-A177-3AD203B41FA5}">
                      <a16:colId xmlns:a16="http://schemas.microsoft.com/office/drawing/2014/main" val="212141441"/>
                    </a:ext>
                  </a:extLst>
                </a:gridCol>
              </a:tblGrid>
              <a:tr h="2105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7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Frequency Range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Scenario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Delay (us)(Note)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Comment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733509"/>
                  </a:ext>
                </a:extLst>
              </a:tr>
              <a:tr h="140345">
                <a:tc rowSpan="4"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5819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243379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85599"/>
                  </a:ext>
                </a:extLst>
              </a:tr>
              <a:tr h="28069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350us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950us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 delay required from the RF perspective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766662"/>
                  </a:ext>
                </a:extLst>
              </a:tr>
              <a:tr h="140345">
                <a:tc rowSpan="4"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7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14918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7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620640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7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1543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350us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7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FFSus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 delay required from the RF perspective</a:t>
                      </a:r>
                      <a:endParaRPr lang="ja-JP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290483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400DD5F-8F5B-4789-8E9C-645232C8D807}"/>
              </a:ext>
            </a:extLst>
          </p:cNvPr>
          <p:cNvSpPr txBox="1"/>
          <p:nvPr/>
        </p:nvSpPr>
        <p:spPr>
          <a:xfrm>
            <a:off x="7104806" y="2690441"/>
            <a:ext cx="3754705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ja-JP" sz="11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Note: Network cannot configure the shorter delay for certain UE type</a:t>
            </a:r>
            <a:endParaRPr lang="ja-JP" altLang="en-US" sz="11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816C0D16-1329-45E9-A218-00D4E9FEB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6057"/>
              </p:ext>
            </p:extLst>
          </p:nvPr>
        </p:nvGraphicFramePr>
        <p:xfrm>
          <a:off x="394468" y="5398002"/>
          <a:ext cx="11403064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067492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25694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8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BWP switching delay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Support BWP switching delay specified in TS38.xxx, candidate values set: {type1, type2}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BWP switching delay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this feature, RAN4 also sent another LS (R4-1803283)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Network cannot configure the shorter delay for certain UE type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may remove the capability signaling if RAN4 can agree single minimum delay for each scenario.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641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EA23DC-28FC-4FD9-9483-6118BAF0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1-symbol GP in unpaired spectrum</a:t>
            </a:r>
            <a:endParaRPr kumimoji="1" lang="ja-JP" altLang="en-US" sz="4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D8721D-5769-4664-ABDA-2C074BC13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6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US" altLang="ja-JP" sz="1400" dirty="0"/>
              <a:t>Capability signaling type for 1-symbol GP for 120KHz SCS in unpaired spectrum will be type 4 for FR2. RAN4 will further discuss whether it is feasible to support this feature or not in Rel-15. </a:t>
            </a:r>
          </a:p>
          <a:p>
            <a:pPr lvl="1"/>
            <a:r>
              <a:rPr lang="en-US" altLang="ja-JP" sz="1400" dirty="0"/>
              <a:t>Capability signaling type for 1-symbol GP for 60KHz SCS in unpaired spectrum will be type 4 for FR1. RAN4 will further discuss whether it is feasible to support this feature or not in Rel-15. </a:t>
            </a:r>
            <a:endParaRPr lang="en-US" altLang="ja-JP" sz="1200" b="1" kern="0" dirty="0">
              <a:solidFill>
                <a:srgbClr val="000000"/>
              </a:solidFill>
              <a:ea typeface="ＭＳ Ｐゴシック" panose="020B0600070205080204" pitchFamily="50" charset="-128"/>
            </a:endParaRPr>
          </a:p>
          <a:p>
            <a:r>
              <a:rPr lang="en-US" altLang="ja-JP" sz="16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6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600" b="1" dirty="0">
                <a:solidFill>
                  <a:srgbClr val="FF0000"/>
                </a:solidFill>
              </a:rPr>
              <a:t>, Red is non agreed part):</a:t>
            </a:r>
          </a:p>
          <a:p>
            <a:pPr lvl="2"/>
            <a:endParaRPr lang="en-US" altLang="ja-JP" sz="1200" dirty="0"/>
          </a:p>
          <a:p>
            <a:pPr lvl="1"/>
            <a:endParaRPr kumimoji="1" lang="en-US" altLang="ja-JP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DB4F920-6A1D-44C7-9A55-9DE2F597D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30861"/>
              </p:ext>
            </p:extLst>
          </p:nvPr>
        </p:nvGraphicFramePr>
        <p:xfrm>
          <a:off x="208214" y="3208115"/>
          <a:ext cx="11775572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25694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1-symbol GP in unpaired spectrum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Slot formats with 1-symbol GP(s) for 120KHz SCS in unpaired spectrum in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2) Slot formats with 1-symbol GP(s) for 60KHz SCS in unpaired spectrum in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1 symbol GP in unpaired spectrum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TDD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further discuss whether it is feasible to support this feature or not in Rel-15.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313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CCF2E6-7BC8-43B0-9E30-8E1EC4E47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Number of Tx ports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A4B6EFD-023C-458C-88BD-FABEC1480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GB" altLang="ja-JP" sz="1600" dirty="0"/>
              <a:t>No capability signalling for number of Rx/Tx ports. We can revisit the need of capability signalling of number of Tx ports when we discuss the number of MIMO layers in this week. </a:t>
            </a:r>
          </a:p>
          <a:p>
            <a:pPr lvl="0"/>
            <a:r>
              <a:rPr lang="en-US" altLang="ja-JP" sz="18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Thursday</a:t>
            </a:r>
          </a:p>
          <a:p>
            <a:pPr lvl="1"/>
            <a:r>
              <a:rPr lang="en-US" altLang="ja-JP" sz="1600" dirty="0">
                <a:solidFill>
                  <a:prstClr val="black"/>
                </a:solidFill>
              </a:rPr>
              <a:t>Feature “Number of Tx ports” is removed </a:t>
            </a:r>
            <a:endParaRPr lang="en-GB" altLang="ja-JP" sz="1600" dirty="0">
              <a:solidFill>
                <a:prstClr val="black"/>
              </a:solidFill>
            </a:endParaRP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(remove this row):</a:t>
            </a:r>
            <a:endParaRPr lang="ja-JP" altLang="ja-JP" sz="1800" dirty="0"/>
          </a:p>
          <a:p>
            <a:endParaRPr lang="en-US" altLang="ja-JP" sz="1800" dirty="0"/>
          </a:p>
          <a:p>
            <a:r>
              <a:rPr lang="en-US" altLang="ja-JP" sz="16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6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600" b="1" dirty="0">
                <a:solidFill>
                  <a:srgbClr val="FF0000"/>
                </a:solidFill>
              </a:rPr>
              <a:t>, Red is non agreed part):</a:t>
            </a:r>
          </a:p>
          <a:p>
            <a:pPr lvl="2"/>
            <a:endParaRPr lang="en-US" altLang="ja-JP" sz="1200" dirty="0"/>
          </a:p>
          <a:p>
            <a:pPr lvl="2"/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DEEF52E-9DDC-48A6-AD80-20FA343F8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335634"/>
              </p:ext>
            </p:extLst>
          </p:nvPr>
        </p:nvGraphicFramePr>
        <p:xfrm>
          <a:off x="361315" y="3643693"/>
          <a:ext cx="11469370" cy="156972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067492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9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altLang="ja-JP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altLang="ja-JP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alt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Number of UE TX ports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No capability </a:t>
                      </a:r>
                      <a:r>
                        <a:rPr kumimoji="1" lang="en-US" altLang="ja-JP" sz="800" strike="sngStrike" kern="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signalling</a:t>
                      </a: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 for number of Rx/Tx ports. We can revisit the need of capability </a:t>
                      </a:r>
                      <a:r>
                        <a:rPr kumimoji="1" lang="en-US" altLang="ja-JP" sz="800" strike="sngStrike" kern="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signalling</a:t>
                      </a: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 of number of Tx ports when we discuss the number of MIMO layers in this week.</a:t>
                      </a:r>
                      <a:endParaRPr kumimoji="1" lang="ja-JP" altLang="en-US" sz="800" strike="sngStrike" kern="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716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53393"/>
            <a:ext cx="9144000" cy="856570"/>
          </a:xfrm>
        </p:spPr>
        <p:txBody>
          <a:bodyPr>
            <a:normAutofit/>
          </a:bodyPr>
          <a:lstStyle/>
          <a:p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Capabilities for RRM</a:t>
            </a:r>
            <a:endParaRPr kumimoji="1" lang="ja-JP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05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424413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RRM part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773768"/>
              </p:ext>
            </p:extLst>
          </p:nvPr>
        </p:nvGraphicFramePr>
        <p:xfrm>
          <a:off x="612541" y="1855593"/>
          <a:ext cx="11199668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990067">
                  <a:extLst>
                    <a:ext uri="{9D8B030D-6E8A-4147-A177-3AD203B41FA5}">
                      <a16:colId xmlns:a16="http://schemas.microsoft.com/office/drawing/2014/main" val="2579493745"/>
                    </a:ext>
                  </a:extLst>
                </a:gridCol>
                <a:gridCol w="1048451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3285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5716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43321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65740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80396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0841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27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47861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9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Independent measurement gap configurations for FR1 and FR2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measurement gaps for FR1 and FR2 are configured independently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independent gap configuration between FR1 and FR2 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051690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Simultaneous reception of data and SS block with different numerologies when UE conducts the serving cell measurement or intra-frequency measurement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Simultaneous reception of data and SS block with different numerologies when UE conducts the serving cell measurement or intra-frequency measurement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simultaneous reception of data and SS block with different numerologies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FFS: inter-band CA case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32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278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Simultaneous reception of data and SS block with different numerologies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2417813"/>
          </a:xfrm>
        </p:spPr>
        <p:txBody>
          <a:bodyPr>
            <a:normAutofit lnSpcReduction="10000"/>
          </a:bodyPr>
          <a:lstStyle/>
          <a:p>
            <a:r>
              <a:rPr lang="en-US" altLang="ja-JP" sz="1800" b="1" dirty="0"/>
              <a:t>Agreements on Monday</a:t>
            </a:r>
          </a:p>
          <a:p>
            <a:pPr lvl="1"/>
            <a:r>
              <a:rPr lang="en-US" altLang="ja-JP" sz="1400" dirty="0"/>
              <a:t>Renamed to “Simultaneous reception of data and SS block with different numerologies when UE conducts the serving cell measurement or intra-frequency measurement with SSB within the active BWP”</a:t>
            </a:r>
          </a:p>
          <a:p>
            <a:pPr lvl="2"/>
            <a:r>
              <a:rPr lang="en-US" altLang="ja-JP" sz="1200" dirty="0">
                <a:solidFill>
                  <a:srgbClr val="FF0000"/>
                </a:solidFill>
              </a:rPr>
              <a:t>FFS: inter-band CA case</a:t>
            </a:r>
          </a:p>
          <a:p>
            <a:pPr lvl="1"/>
            <a:r>
              <a:rPr lang="en-US" altLang="ja-JP" sz="1400" dirty="0"/>
              <a:t>Type 4 (per UE) and applicable only to FR1</a:t>
            </a:r>
          </a:p>
          <a:p>
            <a:r>
              <a:rPr lang="en-US" altLang="ja-JP" sz="1800" b="1" dirty="0"/>
              <a:t>Agreements on Thursday</a:t>
            </a:r>
          </a:p>
          <a:p>
            <a:pPr lvl="1"/>
            <a:r>
              <a:rPr lang="en-US" altLang="ja-JP" sz="1400" dirty="0"/>
              <a:t>We need FR1 and FR2 differential for the capability of feature “Simultaneous reception of data and SS block with different numerologies when UE conducts the serving cell measurement or intra-frequency measurement”.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  <a:endParaRPr lang="ja-JP" altLang="ja-JP" sz="1800" dirty="0"/>
          </a:p>
          <a:p>
            <a:endParaRPr lang="en-US" altLang="ja-JP" sz="1800" dirty="0"/>
          </a:p>
          <a:p>
            <a:pPr lvl="1"/>
            <a:endParaRPr lang="en-US" altLang="ja-JP" sz="1200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507699"/>
              </p:ext>
            </p:extLst>
          </p:nvPr>
        </p:nvGraphicFramePr>
        <p:xfrm>
          <a:off x="433532" y="3690408"/>
          <a:ext cx="11199668" cy="2682240"/>
        </p:xfrm>
        <a:graphic>
          <a:graphicData uri="http://schemas.openxmlformats.org/drawingml/2006/table">
            <a:tbl>
              <a:tblPr firstRow="1" firstCol="1" bandRow="1"/>
              <a:tblGrid>
                <a:gridCol w="1141268">
                  <a:extLst>
                    <a:ext uri="{9D8B030D-6E8A-4147-A177-3AD203B41FA5}">
                      <a16:colId xmlns:a16="http://schemas.microsoft.com/office/drawing/2014/main" val="2579493745"/>
                    </a:ext>
                  </a:extLst>
                </a:gridCol>
                <a:gridCol w="89725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3285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5716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43321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65740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80396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0841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27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47861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Feature group</a:t>
                      </a:r>
                      <a:endParaRPr lang="ja-JP" alt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Components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for </a:t>
                      </a:r>
                      <a:r>
                        <a:rPr lang="en-US" sz="8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to know whether the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feature is supported by the UE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(what happens if </a:t>
                      </a:r>
                      <a:r>
                        <a:rPr lang="en-US" sz="8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Consequences if the feature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Remarks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Responsible WG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800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 with SSB within the active BWP</a:t>
                      </a:r>
                      <a:endParaRPr lang="ja-JP" sz="800" kern="1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1) </a:t>
                      </a:r>
                      <a:r>
                        <a:rPr lang="en-US" altLang="ja-JP" sz="800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 with SSB within the active BWP</a:t>
                      </a:r>
                      <a:endParaRPr lang="ja-JP" altLang="ja-JP" sz="800" kern="1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UE does not support simultaneous reception of data and SS block with different numerologies 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Type 4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No Need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Applicable only to FR1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FFS: inter-band CA case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RAN4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Optional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32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56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53393"/>
            <a:ext cx="9144000" cy="856570"/>
          </a:xfrm>
        </p:spPr>
        <p:txBody>
          <a:bodyPr>
            <a:normAutofit fontScale="90000"/>
          </a:bodyPr>
          <a:lstStyle/>
          <a:p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Capabilities for modulation order</a:t>
            </a:r>
            <a:endParaRPr lang="ja-JP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7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2000" b="1" dirty="0"/>
              <a:t>Agreements</a:t>
            </a:r>
          </a:p>
          <a:p>
            <a:pPr lvl="1"/>
            <a:r>
              <a:rPr lang="en-US" altLang="ja-JP" sz="1600" dirty="0"/>
              <a:t>64QAM for PDSCH is mandatory without capability at least for all FR2 bands defined within Rel.15 timeframe</a:t>
            </a:r>
          </a:p>
          <a:p>
            <a:pPr lvl="1"/>
            <a:r>
              <a:rPr lang="en-US" altLang="ja-JP" sz="1600" dirty="0"/>
              <a:t>Capability can be discussed in future, e.g. when low cost device (e.g. IoT) and/or higher frequency band in FR2 are introduced</a:t>
            </a:r>
          </a:p>
          <a:p>
            <a:pPr lvl="1"/>
            <a:r>
              <a:rPr lang="en-US" altLang="ja-JP" sz="1600" dirty="0"/>
              <a:t>64QAM for PUSCH is mandatory without capability at least for all bands defined within Rel.15 timeframe</a:t>
            </a:r>
          </a:p>
          <a:p>
            <a:pPr lvl="1"/>
            <a:r>
              <a:rPr lang="en-US" altLang="ja-JP" sz="1600" dirty="0"/>
              <a:t>Capability can be discussed in future, e.g. when low cost device (e.g. IoT) and/or higher frequency band in FR2 are introduced</a:t>
            </a:r>
          </a:p>
          <a:p>
            <a:pPr lvl="1"/>
            <a:r>
              <a:rPr lang="en-US" altLang="ja-JP" sz="1600" dirty="0"/>
              <a:t>256QAM for PDSCH for FR1 is mandatory with Type 4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It can be revisited in the future whether the 256QAM is mandated in all UE types or </a:t>
            </a:r>
            <a:r>
              <a:rPr lang="en-US" altLang="ja-JP" sz="1600" dirty="0" err="1"/>
              <a:t>cateogories</a:t>
            </a:r>
            <a:r>
              <a:rPr lang="en-US" altLang="ja-JP" sz="1600" dirty="0"/>
              <a:t>.</a:t>
            </a:r>
          </a:p>
          <a:p>
            <a:pPr lvl="1"/>
            <a:r>
              <a:rPr lang="en-US" altLang="ja-JP" sz="1600" dirty="0"/>
              <a:t>If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 is introduced for FR2 256QAM PDSCH and PUSCH (pending on the feasibility study), it shall be type 1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FFS on whether type 1 is sufficient considering the number of supporting MIMO layers. </a:t>
            </a:r>
          </a:p>
          <a:p>
            <a:pPr lvl="1"/>
            <a:r>
              <a:rPr lang="en-US" altLang="ja-JP" sz="1600" dirty="0"/>
              <a:t>256QAM for PUSCH for FR1 is optional with type 1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RAN4 can further discuss to mandate 256QAM for PUSCH for FR1 in future release. </a:t>
            </a:r>
          </a:p>
          <a:p>
            <a:pPr lvl="1"/>
            <a:r>
              <a:rPr lang="en-US" altLang="ja-JP" sz="1600" dirty="0"/>
              <a:t>pi/2-BPSK for PUSCH is optional</a:t>
            </a:r>
          </a:p>
          <a:p>
            <a:pPr lvl="1"/>
            <a:r>
              <a:rPr lang="en-US" altLang="ja-JP" sz="1600" dirty="0"/>
              <a:t>Type 4 (per UE) with FR1/2 differentiation</a:t>
            </a:r>
          </a:p>
          <a:p>
            <a:pPr lvl="1"/>
            <a:r>
              <a:rPr lang="en-US" altLang="ja-JP" sz="1600" dirty="0"/>
              <a:t>RAN4 will define the same minimum requirements for pulse-shaped pi/2 BPSK and non pulse-shaped pi/2 BPSK for FR2.</a:t>
            </a:r>
          </a:p>
          <a:p>
            <a:pPr lvl="1"/>
            <a:r>
              <a:rPr lang="en-US" altLang="ja-JP" sz="1600" dirty="0"/>
              <a:t>pi/2-BPSK for PUCCH format 3/4 is optional </a:t>
            </a:r>
          </a:p>
          <a:p>
            <a:pPr lvl="1"/>
            <a:r>
              <a:rPr lang="en-US" altLang="ja-JP" sz="1600" dirty="0"/>
              <a:t>Type is same as pi/2-BPSK for PUSCH, i.e. Type 4 (per UE) with FR1/2 differentiation</a:t>
            </a:r>
          </a:p>
        </p:txBody>
      </p:sp>
    </p:spTree>
    <p:extLst>
      <p:ext uri="{BB962C8B-B14F-4D97-AF65-F5344CB8AC3E}">
        <p14:creationId xmlns:p14="http://schemas.microsoft.com/office/powerpoint/2010/main" val="3064546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5390148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modulation order part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501814"/>
              </p:ext>
            </p:extLst>
          </p:nvPr>
        </p:nvGraphicFramePr>
        <p:xfrm>
          <a:off x="517960" y="2238459"/>
          <a:ext cx="11270380" cy="3355997"/>
        </p:xfrm>
        <a:graphic>
          <a:graphicData uri="http://schemas.openxmlformats.org/drawingml/2006/table">
            <a:tbl>
              <a:tblPr firstRow="1" firstCol="1" bandRow="1"/>
              <a:tblGrid>
                <a:gridCol w="996318">
                  <a:extLst>
                    <a:ext uri="{9D8B030D-6E8A-4147-A177-3AD203B41FA5}">
                      <a16:colId xmlns:a16="http://schemas.microsoft.com/office/drawing/2014/main" val="4089967185"/>
                    </a:ext>
                  </a:extLst>
                </a:gridCol>
                <a:gridCol w="105507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7094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9541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50539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71837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92269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72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50057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modulation for FR2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64QAM modulation for FR2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Capability can be discussed in future, e.g. when low cost device (e.g. IoT) and/or higher frequency band in FR2 are introduced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 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583129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64QAM for PUSCH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Capability can be discussed in future, e.g. when low cost device (e.g. IoT) and/or higher frequency band in FR2 are introduced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326475"/>
                  </a:ext>
                </a:extLst>
              </a:tr>
              <a:tr h="530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Type4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it can be revisited in the future whether the 256QAM is mandated in all UE types or categories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FFS on whether type 1 is sufficient considering the number of supporting MIMO layers.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 capability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873772"/>
                  </a:ext>
                </a:extLst>
              </a:tr>
              <a:tr h="454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Type1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RAN4 can further discuss to mandate 256QAM for PUSCH for FR1 in future release.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FFS on whether type 1 is sufficient considering the number of supporting MIMO layers.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679262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define the same minimum requirements for pulse-shaped pi/2 BPSK and non pulse-shaped pi/2 BPSK for FR2.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860949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format 3/4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PUCCH format 3/4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 format 3/4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05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630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256QAM for FR1</a:t>
            </a:r>
            <a:r>
              <a:rPr lang="en-US" altLang="ja-JP" dirty="0">
                <a:solidFill>
                  <a:srgbClr val="FF0000"/>
                </a:solidFill>
              </a:rPr>
              <a:t>/FR2 </a:t>
            </a:r>
            <a:r>
              <a:rPr lang="en-US" altLang="ja-JP" dirty="0"/>
              <a:t>PDSCH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256QAM for PDSCH for FR1 is mandatory with Type 4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It can be revisited in the future whether the 256QAM is mandated in all UE types or </a:t>
            </a:r>
            <a:r>
              <a:rPr lang="en-US" altLang="ja-JP" sz="1400" dirty="0" err="1"/>
              <a:t>cateogories</a:t>
            </a:r>
            <a:r>
              <a:rPr lang="en-US" altLang="ja-JP" sz="1400" dirty="0"/>
              <a:t>.</a:t>
            </a:r>
          </a:p>
          <a:p>
            <a:pPr lvl="1"/>
            <a:r>
              <a:rPr lang="en-US" altLang="ja-JP" sz="1400" dirty="0"/>
              <a:t>If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 is introduced for FR2 256QAM PDSCH and PUSCH (pending on the feasibility study), it shall be type 1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FFS on whether type 1 is sufficient considering the number of supporting MIMO layers. </a:t>
            </a:r>
          </a:p>
          <a:p>
            <a:r>
              <a:rPr lang="en-US" altLang="ja-JP" sz="1800" b="1" dirty="0"/>
              <a:t>Agreement on Thursday</a:t>
            </a:r>
          </a:p>
          <a:p>
            <a:pPr lvl="1"/>
            <a:r>
              <a:rPr lang="en-US" altLang="ja-JP" sz="1400" dirty="0"/>
              <a:t>For 256QAM in FR2, the capability signaling type is Type 1. RAN4 will continue to discuss whether to introduce the requirements.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316110"/>
              </p:ext>
            </p:extLst>
          </p:nvPr>
        </p:nvGraphicFramePr>
        <p:xfrm>
          <a:off x="182075" y="3868204"/>
          <a:ext cx="11861717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023418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83768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23607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26121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81834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64065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43751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43740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25540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36760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9579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510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14039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PDSCH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 for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</a:t>
                      </a:r>
                      <a:r>
                        <a:rPr lang="en-US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 for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it can be revisited in the future whether the 256QAM is mandated in all UE types or categories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</a:t>
                      </a:r>
                      <a:r>
                        <a:rPr lang="en-GB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whether to introduce the requirements.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 on whether type 1 is sufficient considering the number of supporting MIMO layers.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 capability for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1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428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256QAM for FR1</a:t>
            </a:r>
            <a:r>
              <a:rPr lang="en-US" altLang="ja-JP" dirty="0">
                <a:solidFill>
                  <a:srgbClr val="FF0000"/>
                </a:solidFill>
              </a:rPr>
              <a:t>/FR2</a:t>
            </a:r>
            <a:r>
              <a:rPr lang="en-US" altLang="ja-JP" dirty="0"/>
              <a:t> PUSCH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If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 is introduced for FR2 256QAM PDSCH and PUSCH (pending on the feasibility study), it shall be type 1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FFS on whether type 1 is sufficient considering the number of supporting MIMO layers. </a:t>
            </a:r>
          </a:p>
          <a:p>
            <a:pPr lvl="1"/>
            <a:r>
              <a:rPr lang="en-US" altLang="ja-JP" sz="1400" dirty="0"/>
              <a:t>256QAM for PUSCH for FR1 is optional with type 1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RAN4 can further discuss to mandate 256QAM for PUSCH for FR1 in future release. </a:t>
            </a:r>
          </a:p>
          <a:p>
            <a:r>
              <a:rPr lang="en-US" altLang="ja-JP" sz="1800" b="1" dirty="0"/>
              <a:t>Agreement on Thursday</a:t>
            </a:r>
          </a:p>
          <a:p>
            <a:pPr lvl="1"/>
            <a:r>
              <a:rPr lang="en-US" altLang="ja-JP" sz="1400" dirty="0"/>
              <a:t>For 256QAM in FR2, the capability signaling type is Type 1. RAN4 will continue to discuss whether to introduce the requirements.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236113"/>
              </p:ext>
            </p:extLst>
          </p:nvPr>
        </p:nvGraphicFramePr>
        <p:xfrm>
          <a:off x="330283" y="3920068"/>
          <a:ext cx="11861717" cy="1981200"/>
        </p:xfrm>
        <a:graphic>
          <a:graphicData uri="http://schemas.openxmlformats.org/drawingml/2006/table">
            <a:tbl>
              <a:tblPr firstRow="1" firstCol="1" bandRow="1"/>
              <a:tblGrid>
                <a:gridCol w="1023418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83768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23607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26121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81834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64065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43751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43740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25540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36760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9579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Type1 for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</a:t>
                      </a:r>
                      <a:r>
                        <a:rPr lang="en-US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 for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RAN4 can further discuss to mandate 256QAM for PUSCH for FR1 in future release.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</a:t>
                      </a:r>
                      <a:r>
                        <a:rPr lang="en-GB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whether to introduce the requirements.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 on whether type 1 is sufficient considering the number of supporting MIMO layers.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for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1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482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pi/2-BPSK for PUSCH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pi/2-BPSK for PUSCH is optional</a:t>
            </a:r>
          </a:p>
          <a:p>
            <a:pPr lvl="1"/>
            <a:r>
              <a:rPr lang="en-US" altLang="ja-JP" sz="1400" dirty="0"/>
              <a:t>Type 4 (per UE) with FR1/2 differentiation</a:t>
            </a:r>
          </a:p>
          <a:p>
            <a:pPr lvl="1"/>
            <a:r>
              <a:rPr lang="en-US" altLang="ja-JP" sz="1400" dirty="0"/>
              <a:t>RAN4 will define the same minimum requirements for pulse-shaped pi/2 BPSK and non pulse-shaped pi/2 BPSK for FR2.</a:t>
            </a:r>
          </a:p>
          <a:p>
            <a:r>
              <a:rPr lang="en-US" altLang="ja-JP" sz="1800" dirty="0">
                <a:solidFill>
                  <a:srgbClr val="00B0F0"/>
                </a:solidFill>
              </a:rPr>
              <a:t>RAN4 also agreed that this feature is optional for FR1, but TBD for FR2 </a:t>
            </a:r>
            <a:r>
              <a:rPr lang="en-US" altLang="ja-JP" sz="1800" kern="0" dirty="0">
                <a:solidFill>
                  <a:srgbClr val="00B0F0"/>
                </a:solidFill>
                <a:ea typeface="ＭＳ Ｐゴシック" panose="020B0600070205080204" pitchFamily="50" charset="-128"/>
              </a:rPr>
              <a:t>on Friday</a:t>
            </a:r>
            <a:endParaRPr lang="en-US" altLang="ja-JP" sz="1800" dirty="0">
              <a:solidFill>
                <a:srgbClr val="00B0F0"/>
              </a:solidFill>
            </a:endParaRP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628011"/>
              </p:ext>
            </p:extLst>
          </p:nvPr>
        </p:nvGraphicFramePr>
        <p:xfrm>
          <a:off x="237970" y="3771875"/>
          <a:ext cx="11716059" cy="1392655"/>
        </p:xfrm>
        <a:graphic>
          <a:graphicData uri="http://schemas.openxmlformats.org/drawingml/2006/table">
            <a:tbl>
              <a:tblPr firstRow="1" firstCol="1" bandRow="1"/>
              <a:tblGrid>
                <a:gridCol w="1010851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70460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18432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67322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43631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38302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19871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19087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27712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5163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define the same minimum requirements for pulse-shaped pi/2 BPSK and non pulse-shaped pi/2 BPSK for FR2.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</a:t>
                      </a:r>
                      <a:r>
                        <a:rPr lang="en-US" sz="1000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000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351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pi/2-BPSK for PUCCH format 3/4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pi/2-BPSK for PUCCH format 3/4 is optional </a:t>
            </a:r>
          </a:p>
          <a:p>
            <a:pPr lvl="1"/>
            <a:r>
              <a:rPr lang="en-US" altLang="ja-JP" sz="1400" dirty="0"/>
              <a:t>Type is same as pi/2-BPSK for PUSCH, i.e. Type 4 (per UE) with FR1/2 differentiation</a:t>
            </a:r>
          </a:p>
          <a:p>
            <a:r>
              <a:rPr lang="en-US" altLang="ja-JP" sz="1800" dirty="0">
                <a:solidFill>
                  <a:srgbClr val="00B0F0"/>
                </a:solidFill>
              </a:rPr>
              <a:t>RAN4 also agreed that this feature is optional for FR1, but TBD for FR2 </a:t>
            </a:r>
            <a:r>
              <a:rPr lang="en-US" altLang="ja-JP" sz="1800" kern="0" dirty="0">
                <a:solidFill>
                  <a:srgbClr val="00B0F0"/>
                </a:solidFill>
                <a:ea typeface="ＭＳ Ｐゴシック" panose="020B0600070205080204" pitchFamily="50" charset="-128"/>
              </a:rPr>
              <a:t>on Friday</a:t>
            </a:r>
            <a:endParaRPr lang="en-US" altLang="ja-JP" sz="1800" dirty="0">
              <a:solidFill>
                <a:srgbClr val="00B0F0"/>
              </a:solidFill>
            </a:endParaRP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541320"/>
              </p:ext>
            </p:extLst>
          </p:nvPr>
        </p:nvGraphicFramePr>
        <p:xfrm>
          <a:off x="237970" y="3272522"/>
          <a:ext cx="11716059" cy="1392655"/>
        </p:xfrm>
        <a:graphic>
          <a:graphicData uri="http://schemas.openxmlformats.org/drawingml/2006/table">
            <a:tbl>
              <a:tblPr firstRow="1" firstCol="1" bandRow="1"/>
              <a:tblGrid>
                <a:gridCol w="1010851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70460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18432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67322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43631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38302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19871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19087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27712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5163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format 3/4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PUCCH format 3/4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 format 3/4 is not possible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</a:t>
                      </a:r>
                      <a:r>
                        <a:rPr lang="en-US" altLang="ja-JP" sz="1000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1000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alt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132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4300" b="1" dirty="0">
                <a:latin typeface="Arial" panose="020B0604020202020204" pitchFamily="34" charset="0"/>
                <a:cs typeface="Arial" panose="020B0604020202020204" pitchFamily="34" charset="0"/>
              </a:rPr>
              <a:t>Other capabilities</a:t>
            </a:r>
            <a:endParaRPr lang="ja-JP" altLang="en-US" sz="4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764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</TotalTime>
  <Words>2869</Words>
  <Application>Microsoft Office PowerPoint</Application>
  <PresentationFormat>ワイド画面</PresentationFormat>
  <Paragraphs>551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4" baseType="lpstr">
      <vt:lpstr>Malgun Gothic</vt:lpstr>
      <vt:lpstr>ＭＳ Ｐゴシック</vt:lpstr>
      <vt:lpstr>ＭＳ 明朝</vt:lpstr>
      <vt:lpstr>游ゴシック</vt:lpstr>
      <vt:lpstr>游ゴシック Light</vt:lpstr>
      <vt:lpstr>Arial</vt:lpstr>
      <vt:lpstr>Times New Roman</vt:lpstr>
      <vt:lpstr>Office テーマ</vt:lpstr>
      <vt:lpstr>WF on UE feature list for RRM and modulation order</vt:lpstr>
      <vt:lpstr>Capabilities for modulation order</vt:lpstr>
      <vt:lpstr>Background</vt:lpstr>
      <vt:lpstr>Background </vt:lpstr>
      <vt:lpstr>256QAM for FR1/FR2 PDSCH</vt:lpstr>
      <vt:lpstr>256QAM for FR1/FR2 PUSCH</vt:lpstr>
      <vt:lpstr>pi/2-BPSK for PUSCH</vt:lpstr>
      <vt:lpstr>pi/2-BPSK for PUCCH format 3/4</vt:lpstr>
      <vt:lpstr>Other capabilities</vt:lpstr>
      <vt:lpstr>Background </vt:lpstr>
      <vt:lpstr>BWP switching delay</vt:lpstr>
      <vt:lpstr>1-symbol GP in unpaired spectrum</vt:lpstr>
      <vt:lpstr>Number of Tx ports</vt:lpstr>
      <vt:lpstr>Capabilities for RRM</vt:lpstr>
      <vt:lpstr>Background </vt:lpstr>
      <vt:lpstr>Simultaneous reception of data and SS block with different numerologies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佐野洋介</dc:creator>
  <cp:lastModifiedBy>佐野洋介</cp:lastModifiedBy>
  <cp:revision>90</cp:revision>
  <dcterms:created xsi:type="dcterms:W3CDTF">2018-02-27T15:26:42Z</dcterms:created>
  <dcterms:modified xsi:type="dcterms:W3CDTF">2018-03-02T14:05:24Z</dcterms:modified>
</cp:coreProperties>
</file>