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1" r:id="rId4"/>
    <p:sldId id="273" r:id="rId5"/>
    <p:sldId id="272" r:id="rId6"/>
    <p:sldId id="274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UE TA offset for FDD and TDD in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859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#86 Meeting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Athens, Greece, February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- March 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R4-1802031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7.9.8.1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303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1600" b="1" u="sng" dirty="0" smtClean="0"/>
              <a:t>TS38.133	7.1.2 (UE transmit timing requirements):</a:t>
            </a:r>
          </a:p>
          <a:p>
            <a:pPr marL="0" indent="0">
              <a:buNone/>
            </a:pPr>
            <a:endParaRPr lang="en-US" altLang="ja-JP" sz="1600" dirty="0" smtClean="0"/>
          </a:p>
          <a:p>
            <a:pPr marL="0" indent="0">
              <a:buNone/>
            </a:pPr>
            <a:endParaRPr lang="en-US" altLang="ja-JP" sz="1600" dirty="0"/>
          </a:p>
          <a:p>
            <a:pPr marL="0" indent="0">
              <a:buNone/>
            </a:pPr>
            <a:endParaRPr lang="en-US" altLang="ja-JP" sz="1600" dirty="0" smtClean="0"/>
          </a:p>
          <a:p>
            <a:pPr marL="0" indent="0">
              <a:buNone/>
            </a:pPr>
            <a:endParaRPr lang="en-US" altLang="ja-JP" sz="1600" dirty="0"/>
          </a:p>
          <a:p>
            <a:pPr marL="0" indent="0">
              <a:buNone/>
            </a:pPr>
            <a:endParaRPr lang="en-US" altLang="ja-JP" sz="1600" dirty="0" smtClean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r>
              <a:rPr lang="en-US" altLang="ja-JP" sz="1600" b="1" u="sng" dirty="0" smtClean="0"/>
              <a:t>TS38.211:</a:t>
            </a:r>
          </a:p>
          <a:p>
            <a:pPr marL="0" indent="0">
              <a:buNone/>
            </a:pPr>
            <a:r>
              <a:rPr lang="en-US" altLang="ja-JP" sz="1600" dirty="0" smtClean="0"/>
              <a:t>The specification is described without defining duplex modes, i.e., without differentiation between FDD and TDD.</a:t>
            </a:r>
          </a:p>
          <a:p>
            <a:endParaRPr lang="en-US" altLang="ja-JP" sz="1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2805436"/>
            <a:ext cx="6257925" cy="190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70485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コンテンツ プレースホルダー 2"/>
          <p:cNvSpPr txBox="1">
            <a:spLocks/>
          </p:cNvSpPr>
          <p:nvPr/>
        </p:nvSpPr>
        <p:spPr>
          <a:xfrm>
            <a:off x="467544" y="6146577"/>
            <a:ext cx="8229600" cy="59479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sz="1800" b="1" u="sng" dirty="0" smtClean="0"/>
              <a:t>Observation:</a:t>
            </a:r>
            <a:r>
              <a:rPr lang="en-US" altLang="ja-JP" sz="1800" b="1" dirty="0" smtClean="0"/>
              <a:t> </a:t>
            </a:r>
            <a:r>
              <a:rPr lang="en-US" altLang="ja-JP" sz="1800" dirty="0" smtClean="0"/>
              <a:t>NR UE needs to differentiate UL transmit timing on FDD cell and that on TDD cell as well as in LTE.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178954"/>
              </p:ext>
            </p:extLst>
          </p:nvPr>
        </p:nvGraphicFramePr>
        <p:xfrm>
          <a:off x="2863081" y="5013176"/>
          <a:ext cx="34385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5" imgW="4267335" imgH="1390770" progId="Visio.Drawing.11">
                  <p:embed/>
                </p:oleObj>
              </mc:Choice>
              <mc:Fallback>
                <p:oleObj r:id="rId5" imgW="4267335" imgH="13907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3081" y="5013176"/>
                        <a:ext cx="3438525" cy="113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4204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Issue in LTE FDD-TDD UL CA</a:t>
            </a:r>
          </a:p>
          <a:p>
            <a:pPr lvl="1"/>
            <a:r>
              <a:rPr kumimoji="1" lang="en-US" altLang="ja-JP" sz="1800" dirty="0" smtClean="0"/>
              <a:t>TS36.213	4.2.3 (Transmission timing adjustment)</a:t>
            </a:r>
            <a:endParaRPr kumimoji="1" lang="ja-JP" altLang="en-US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383473"/>
            <a:ext cx="7992888" cy="1045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92" y="3362154"/>
            <a:ext cx="7990557" cy="193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コンテンツ プレースホルダー 2"/>
          <p:cNvSpPr txBox="1">
            <a:spLocks/>
          </p:cNvSpPr>
          <p:nvPr/>
        </p:nvSpPr>
        <p:spPr>
          <a:xfrm>
            <a:off x="467544" y="5517232"/>
            <a:ext cx="8229600" cy="59479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sz="1800" b="1" u="sng" dirty="0" smtClean="0"/>
              <a:t>Observation:</a:t>
            </a:r>
            <a:r>
              <a:rPr lang="en-US" altLang="ja-JP" sz="1800" b="1" dirty="0" smtClean="0"/>
              <a:t> </a:t>
            </a:r>
            <a:r>
              <a:rPr lang="en-US" altLang="ja-JP" sz="1800" dirty="0" smtClean="0"/>
              <a:t>In LTE, due to different N</a:t>
            </a:r>
            <a:r>
              <a:rPr lang="en-US" altLang="ja-JP" sz="1800" baseline="-25000" dirty="0" smtClean="0"/>
              <a:t>TA offset</a:t>
            </a:r>
            <a:r>
              <a:rPr lang="en-US" altLang="ja-JP" sz="1800" dirty="0" smtClean="0"/>
              <a:t> value between FDD and TDD, TA handling at network and at UE are complicated when TDD-FDD UL CA is introduced</a:t>
            </a:r>
          </a:p>
        </p:txBody>
      </p:sp>
    </p:spTree>
    <p:extLst>
      <p:ext uri="{BB962C8B-B14F-4D97-AF65-F5344CB8AC3E}">
        <p14:creationId xmlns:p14="http://schemas.microsoft.com/office/powerpoint/2010/main" val="3233868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Issue in LTE FDD-TDD UL CA</a:t>
            </a:r>
          </a:p>
          <a:p>
            <a:pPr lvl="1"/>
            <a:r>
              <a:rPr kumimoji="1" lang="en-US" altLang="ja-JP" sz="1800" dirty="0" smtClean="0"/>
              <a:t>Example#1: FDD </a:t>
            </a:r>
            <a:r>
              <a:rPr kumimoji="1" lang="en-US" altLang="ja-JP" sz="1800" dirty="0" err="1" smtClean="0"/>
              <a:t>PCell</a:t>
            </a:r>
            <a:r>
              <a:rPr kumimoji="1" lang="en-US" altLang="ja-JP" sz="1800" dirty="0" smtClean="0"/>
              <a:t> and TDD </a:t>
            </a:r>
            <a:r>
              <a:rPr kumimoji="1" lang="en-US" altLang="ja-JP" sz="1800" dirty="0" err="1" smtClean="0"/>
              <a:t>SCell</a:t>
            </a:r>
            <a:endParaRPr kumimoji="1" lang="en-US" altLang="ja-JP" sz="1800" dirty="0" smtClean="0"/>
          </a:p>
          <a:p>
            <a:pPr lvl="2"/>
            <a:r>
              <a:rPr kumimoji="1" lang="en-US" altLang="ja-JP" sz="1400" dirty="0" smtClean="0">
                <a:solidFill>
                  <a:srgbClr val="FF0000"/>
                </a:solidFill>
              </a:rPr>
              <a:t>UE applies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PCell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UL transmit timing on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SCell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(i.e., follows 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with</a:t>
            </a:r>
            <a:r>
              <a:rPr lang="en-US" altLang="ja-JP" sz="1400" dirty="0" smtClean="0">
                <a:solidFill>
                  <a:srgbClr val="FF0000"/>
                </a:solidFill>
              </a:rPr>
              <a:t> N</a:t>
            </a:r>
            <a:r>
              <a:rPr lang="en-US" altLang="ja-JP" sz="1400" baseline="-25000" dirty="0" smtClean="0">
                <a:solidFill>
                  <a:srgbClr val="FF0000"/>
                </a:solidFill>
              </a:rPr>
              <a:t>TA offset</a:t>
            </a:r>
            <a:r>
              <a:rPr lang="en-US" altLang="ja-JP" sz="1400" dirty="0" smtClean="0">
                <a:solidFill>
                  <a:srgbClr val="FF0000"/>
                </a:solidFill>
              </a:rPr>
              <a:t> = 0 even on TDD cell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)</a:t>
            </a:r>
          </a:p>
          <a:p>
            <a:pPr lvl="2"/>
            <a:r>
              <a:rPr kumimoji="1" lang="en-US" altLang="ja-JP" sz="1400" dirty="0" smtClean="0">
                <a:solidFill>
                  <a:srgbClr val="FF0000"/>
                </a:solidFill>
              </a:rPr>
              <a:t>Network needs to signal 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on FDD </a:t>
            </a:r>
            <a:r>
              <a:rPr lang="en-US" altLang="ja-JP" sz="1400" dirty="0" err="1" smtClean="0">
                <a:solidFill>
                  <a:srgbClr val="FF0000"/>
                </a:solidFill>
              </a:rPr>
              <a:t>PCell</a:t>
            </a:r>
            <a:r>
              <a:rPr lang="en-US" altLang="ja-JP" sz="1400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so that 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&gt;= 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 offset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(624)</a:t>
            </a:r>
            <a:endParaRPr lang="en-US" altLang="ja-JP" sz="1400" dirty="0" smtClean="0">
              <a:solidFill>
                <a:srgbClr val="FF0000"/>
              </a:solidFill>
            </a:endParaRPr>
          </a:p>
          <a:p>
            <a:pPr lvl="3"/>
            <a:r>
              <a:rPr kumimoji="1" lang="en-US" altLang="ja-JP" sz="1400" dirty="0" smtClean="0">
                <a:solidFill>
                  <a:srgbClr val="FF0000"/>
                </a:solidFill>
              </a:rPr>
              <a:t>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for each of all other UEs also needs to be adjusted due to the FDD-TDD UL UE</a:t>
            </a:r>
          </a:p>
          <a:p>
            <a:pPr lvl="3"/>
            <a:endParaRPr lang="en-US" altLang="ja-JP" sz="1400" dirty="0"/>
          </a:p>
          <a:p>
            <a:pPr lvl="3"/>
            <a:endParaRPr kumimoji="1" lang="en-US" altLang="ja-JP" sz="1400" dirty="0" smtClean="0"/>
          </a:p>
          <a:p>
            <a:pPr lvl="3"/>
            <a:endParaRPr kumimoji="1" lang="en-US" altLang="ja-JP" sz="1400" dirty="0" smtClean="0"/>
          </a:p>
          <a:p>
            <a:pPr lvl="3"/>
            <a:endParaRPr lang="en-US" altLang="ja-JP" sz="1400" dirty="0"/>
          </a:p>
          <a:p>
            <a:pPr lvl="3"/>
            <a:endParaRPr kumimoji="1" lang="en-US" altLang="ja-JP" sz="1400" dirty="0" smtClean="0"/>
          </a:p>
          <a:p>
            <a:pPr lvl="3"/>
            <a:endParaRPr lang="en-US" altLang="ja-JP" sz="1400" dirty="0" smtClean="0"/>
          </a:p>
          <a:p>
            <a:pPr lvl="3"/>
            <a:endParaRPr lang="en-US" altLang="ja-JP" sz="1400" dirty="0"/>
          </a:p>
          <a:p>
            <a:pPr marL="1371600" lvl="3" indent="0">
              <a:buNone/>
            </a:pPr>
            <a:endParaRPr lang="en-US" altLang="ja-JP" sz="1400" dirty="0"/>
          </a:p>
          <a:p>
            <a:pPr lvl="1"/>
            <a:r>
              <a:rPr kumimoji="1" lang="en-US" altLang="ja-JP" sz="1800" dirty="0" smtClean="0"/>
              <a:t>Example#2: TDD </a:t>
            </a:r>
            <a:r>
              <a:rPr kumimoji="1" lang="en-US" altLang="ja-JP" sz="1800" dirty="0" err="1" smtClean="0"/>
              <a:t>PCell</a:t>
            </a:r>
            <a:r>
              <a:rPr kumimoji="1" lang="en-US" altLang="ja-JP" sz="1800" dirty="0" smtClean="0"/>
              <a:t> and FDD </a:t>
            </a:r>
            <a:r>
              <a:rPr kumimoji="1" lang="en-US" altLang="ja-JP" sz="1800" dirty="0" err="1" smtClean="0"/>
              <a:t>SCell</a:t>
            </a:r>
            <a:endParaRPr kumimoji="1" lang="en-US" altLang="ja-JP" sz="1800" dirty="0" smtClean="0"/>
          </a:p>
          <a:p>
            <a:pPr lvl="2"/>
            <a:r>
              <a:rPr kumimoji="1" lang="en-US" altLang="ja-JP" sz="1400" dirty="0" smtClean="0">
                <a:solidFill>
                  <a:srgbClr val="FF0000"/>
                </a:solidFill>
              </a:rPr>
              <a:t>UE applies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PCell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UL transmit timing on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Scell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(i.e., follows 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with N</a:t>
            </a:r>
            <a:r>
              <a:rPr kumimoji="1" lang="en-US" altLang="ja-JP" sz="1400" baseline="-25000" dirty="0" smtClean="0">
                <a:solidFill>
                  <a:srgbClr val="FF0000"/>
                </a:solidFill>
              </a:rPr>
              <a:t>TA offset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= 624 even on FDD cell)</a:t>
            </a:r>
          </a:p>
          <a:p>
            <a:pPr lvl="2"/>
            <a:r>
              <a:rPr lang="en-US" altLang="ja-JP" sz="1400" dirty="0" smtClean="0">
                <a:solidFill>
                  <a:srgbClr val="FF0000"/>
                </a:solidFill>
              </a:rPr>
              <a:t>For other UEs on FDD </a:t>
            </a:r>
            <a:r>
              <a:rPr lang="en-US" altLang="ja-JP" sz="1400" dirty="0" err="1" smtClean="0">
                <a:solidFill>
                  <a:srgbClr val="FF0000"/>
                </a:solidFill>
              </a:rPr>
              <a:t>SCell</a:t>
            </a:r>
            <a:r>
              <a:rPr lang="en-US" altLang="ja-JP" sz="1400" dirty="0" smtClean="0">
                <a:solidFill>
                  <a:srgbClr val="FF0000"/>
                </a:solidFill>
              </a:rPr>
              <a:t>, network needs to signal N</a:t>
            </a:r>
            <a:r>
              <a:rPr lang="en-US" altLang="ja-JP" sz="1400" baseline="-25000" dirty="0" smtClean="0">
                <a:solidFill>
                  <a:srgbClr val="FF0000"/>
                </a:solidFill>
              </a:rPr>
              <a:t>TA</a:t>
            </a:r>
            <a:r>
              <a:rPr lang="en-US" altLang="ja-JP" sz="1400" dirty="0" smtClean="0">
                <a:solidFill>
                  <a:srgbClr val="FF0000"/>
                </a:solidFill>
              </a:rPr>
              <a:t> so that UL reception timings are aligned between TDD-FDD UL CA UE and other UEs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086256" y="3401659"/>
            <a:ext cx="3717992" cy="1715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FDD DL (RX)</a:t>
            </a:r>
            <a:endParaRPr kumimoji="1" lang="ja-JP" altLang="en-US" sz="1400" dirty="0"/>
          </a:p>
        </p:txBody>
      </p:sp>
      <p:sp>
        <p:nvSpPr>
          <p:cNvPr id="7" name="正方形/長方形 6"/>
          <p:cNvSpPr/>
          <p:nvPr/>
        </p:nvSpPr>
        <p:spPr>
          <a:xfrm>
            <a:off x="3086256" y="3630411"/>
            <a:ext cx="3717992" cy="171564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086256" y="4212780"/>
            <a:ext cx="3717992" cy="1715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T</a:t>
            </a:r>
            <a:r>
              <a:rPr kumimoji="1" lang="en-US" altLang="ja-JP" sz="1400" dirty="0" smtClean="0"/>
              <a:t>DD DL (RX)</a:t>
            </a:r>
            <a:endParaRPr kumimoji="1" lang="ja-JP" altLang="en-US" sz="1400" dirty="0"/>
          </a:p>
        </p:txBody>
      </p:sp>
      <p:sp>
        <p:nvSpPr>
          <p:cNvPr id="9" name="正方形/長方形 8"/>
          <p:cNvSpPr/>
          <p:nvPr/>
        </p:nvSpPr>
        <p:spPr>
          <a:xfrm>
            <a:off x="2732504" y="4441532"/>
            <a:ext cx="3717992" cy="171564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400" dirty="0"/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2732504" y="4702429"/>
            <a:ext cx="350779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正方形/長方形 10"/>
          <p:cNvSpPr/>
          <p:nvPr/>
        </p:nvSpPr>
        <p:spPr>
          <a:xfrm>
            <a:off x="2806148" y="4653136"/>
            <a:ext cx="7505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/>
              <a:t>N</a:t>
            </a:r>
            <a:r>
              <a:rPr lang="en-US" altLang="ja-JP" sz="1400" baseline="-25000" dirty="0"/>
              <a:t>TA  offset</a:t>
            </a:r>
            <a:endParaRPr lang="ja-JP" altLang="en-US" sz="1400" dirty="0"/>
          </a:p>
        </p:txBody>
      </p:sp>
      <p:cxnSp>
        <p:nvCxnSpPr>
          <p:cNvPr id="12" name="直線矢印コネクタ 11"/>
          <p:cNvCxnSpPr>
            <a:stCxn id="7" idx="1"/>
          </p:cNvCxnSpPr>
          <p:nvPr/>
        </p:nvCxnSpPr>
        <p:spPr>
          <a:xfrm flipH="1">
            <a:off x="2422329" y="3716193"/>
            <a:ext cx="66392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2523825" y="3356992"/>
            <a:ext cx="4173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N</a:t>
            </a:r>
            <a:r>
              <a:rPr lang="en-US" altLang="ja-JP" sz="1400" baseline="-25000" dirty="0" smtClean="0"/>
              <a:t>TA</a:t>
            </a:r>
            <a:endParaRPr lang="ja-JP" altLang="en-US" sz="1400" dirty="0"/>
          </a:p>
        </p:txBody>
      </p:sp>
      <p:sp>
        <p:nvSpPr>
          <p:cNvPr id="16" name="正方形/長方形 15"/>
          <p:cNvSpPr/>
          <p:nvPr/>
        </p:nvSpPr>
        <p:spPr>
          <a:xfrm>
            <a:off x="2430575" y="3630411"/>
            <a:ext cx="3717992" cy="171564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FDD UL (TX)</a:t>
            </a:r>
            <a:endParaRPr kumimoji="1" lang="ja-JP" altLang="en-US" sz="1400" dirty="0"/>
          </a:p>
        </p:txBody>
      </p:sp>
      <p:sp>
        <p:nvSpPr>
          <p:cNvPr id="17" name="正方形/長方形 16"/>
          <p:cNvSpPr/>
          <p:nvPr/>
        </p:nvSpPr>
        <p:spPr>
          <a:xfrm>
            <a:off x="2445112" y="4441532"/>
            <a:ext cx="3717992" cy="171564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TDD UL (TX)</a:t>
            </a:r>
            <a:endParaRPr kumimoji="1" lang="ja-JP" altLang="en-US" sz="1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2942240" y="3140968"/>
            <a:ext cx="3717992" cy="1715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FDD DL (TX)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942240" y="3977516"/>
            <a:ext cx="3717992" cy="1715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T</a:t>
            </a:r>
            <a:r>
              <a:rPr kumimoji="1" lang="en-US" altLang="ja-JP" sz="1400" dirty="0" smtClean="0"/>
              <a:t>DD DL (TX)</a:t>
            </a:r>
            <a:endParaRPr kumimoji="1" lang="ja-JP" altLang="en-US" sz="1400" dirty="0"/>
          </a:p>
        </p:txBody>
      </p:sp>
      <p:cxnSp>
        <p:nvCxnSpPr>
          <p:cNvPr id="24" name="直線矢印コネクタ 23"/>
          <p:cNvCxnSpPr>
            <a:endCxn id="6" idx="1"/>
          </p:cNvCxnSpPr>
          <p:nvPr/>
        </p:nvCxnSpPr>
        <p:spPr>
          <a:xfrm>
            <a:off x="2941183" y="3220360"/>
            <a:ext cx="145073" cy="2670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>
            <a:endCxn id="8" idx="1"/>
          </p:cNvCxnSpPr>
          <p:nvPr/>
        </p:nvCxnSpPr>
        <p:spPr>
          <a:xfrm>
            <a:off x="2941183" y="4057332"/>
            <a:ext cx="145073" cy="24123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flipH="1">
            <a:off x="2452395" y="4521465"/>
            <a:ext cx="280109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2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Possible alternative solution:</a:t>
            </a:r>
          </a:p>
          <a:p>
            <a:pPr lvl="1"/>
            <a:r>
              <a:rPr kumimoji="1" lang="en-US" altLang="ja-JP" sz="1800" dirty="0" smtClean="0"/>
              <a:t>Apply same N</a:t>
            </a:r>
            <a:r>
              <a:rPr kumimoji="1" lang="en-US" altLang="ja-JP" sz="1800" baseline="-25000" dirty="0" smtClean="0"/>
              <a:t>TA offset</a:t>
            </a:r>
            <a:r>
              <a:rPr kumimoji="1" lang="en-US" altLang="ja-JP" sz="1800" dirty="0" smtClean="0"/>
              <a:t> value between FDD and TDD within the same frequency range</a:t>
            </a:r>
          </a:p>
          <a:p>
            <a:pPr lvl="2"/>
            <a:r>
              <a:rPr lang="en-US" altLang="ja-JP" sz="1400" dirty="0" smtClean="0"/>
              <a:t>As in R4-1801416, RAN1 recommends that </a:t>
            </a:r>
            <a:r>
              <a:rPr lang="en-US" altLang="ja-JP" sz="1400" dirty="0"/>
              <a:t>N</a:t>
            </a:r>
            <a:r>
              <a:rPr lang="en-US" altLang="ja-JP" sz="1400" baseline="-25000" dirty="0"/>
              <a:t>TA </a:t>
            </a:r>
            <a:r>
              <a:rPr lang="en-US" altLang="ja-JP" sz="1400" baseline="-25000" dirty="0" smtClean="0"/>
              <a:t>offset </a:t>
            </a:r>
            <a:r>
              <a:rPr lang="en-US" altLang="ja-JP" sz="1400" dirty="0" smtClean="0"/>
              <a:t>is the same with and without NR-LTE co-existence for TDD in FR1 </a:t>
            </a:r>
            <a:endParaRPr kumimoji="1" lang="ja-JP" altLang="en-US" sz="14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656689"/>
              </p:ext>
            </p:extLst>
          </p:nvPr>
        </p:nvGraphicFramePr>
        <p:xfrm>
          <a:off x="1331640" y="3083664"/>
          <a:ext cx="6096000" cy="200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2423592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Frequency</a:t>
                      </a:r>
                      <a:r>
                        <a:rPr kumimoji="1" lang="en-US" altLang="ja-JP" sz="1400" baseline="0" dirty="0" smtClean="0"/>
                        <a:t> range and band of cell used for uplink transmission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</a:t>
                      </a:r>
                      <a:r>
                        <a:rPr kumimoji="1" lang="en-US" altLang="ja-JP" sz="1400" baseline="-25000" dirty="0" smtClean="0"/>
                        <a:t>TA offset</a:t>
                      </a:r>
                      <a:endParaRPr kumimoji="1" lang="ja-JP" altLang="en-US" sz="1400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except for LTE-NR</a:t>
                      </a:r>
                      <a:r>
                        <a:rPr kumimoji="1" lang="en-US" altLang="ja-JP" sz="1400" baseline="0" dirty="0" smtClean="0"/>
                        <a:t> coexistence bands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25560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LTE-NR coexistence bands (FDD)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FFS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(need to check with RAN1)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</a:t>
                      </a:r>
                      <a:r>
                        <a:rPr kumimoji="1" lang="en-US" altLang="ja-JP" sz="1400" baseline="0" dirty="0" smtClean="0"/>
                        <a:t> LTE-NR coexistence bands (TDD)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25560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13763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67544" y="5157192"/>
            <a:ext cx="8229600" cy="158417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sz="1800" b="1" u="sng" dirty="0" smtClean="0"/>
              <a:t>Observations:</a:t>
            </a:r>
            <a:r>
              <a:rPr lang="en-US" altLang="ja-JP" sz="1800" b="1" dirty="0" smtClean="0"/>
              <a:t> </a:t>
            </a:r>
          </a:p>
          <a:p>
            <a:r>
              <a:rPr lang="en-US" altLang="ja-JP" sz="1800" dirty="0" smtClean="0"/>
              <a:t>Irrespective of FDD UL CA, TDD UL CA and TDD-FDD UL CA, TA handling at network and at UE could be unified in each frequency range by this alternative solution</a:t>
            </a:r>
          </a:p>
          <a:p>
            <a:r>
              <a:rPr lang="en-US" altLang="ja-JP" sz="1800" dirty="0" smtClean="0"/>
              <a:t>For FDD LTE-NR coexistence bands, difference between </a:t>
            </a:r>
            <a:r>
              <a:rPr lang="en-US" altLang="ja-JP" sz="1800" dirty="0"/>
              <a:t>N</a:t>
            </a:r>
            <a:r>
              <a:rPr lang="en-US" altLang="ja-JP" sz="1800" baseline="-25000" dirty="0"/>
              <a:t>TA offset </a:t>
            </a:r>
            <a:r>
              <a:rPr lang="en-US" altLang="ja-JP" sz="1800" baseline="-25000" dirty="0" smtClean="0"/>
              <a:t> </a:t>
            </a:r>
            <a:r>
              <a:rPr lang="en-US" altLang="ja-JP" sz="1800" dirty="0" smtClean="0"/>
              <a:t>of LTE UE and that of NR UE will be relatively large compared with TDD LTE-NR coexistence case.</a:t>
            </a:r>
          </a:p>
        </p:txBody>
      </p:sp>
    </p:spTree>
    <p:extLst>
      <p:ext uri="{BB962C8B-B14F-4D97-AF65-F5344CB8AC3E}">
        <p14:creationId xmlns:p14="http://schemas.microsoft.com/office/powerpoint/2010/main" val="2604716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Apply same N</a:t>
            </a:r>
            <a:r>
              <a:rPr kumimoji="1" lang="en-US" altLang="ja-JP" sz="2400" baseline="-25000" dirty="0" smtClean="0"/>
              <a:t>TA offset</a:t>
            </a:r>
            <a:r>
              <a:rPr kumimoji="1" lang="en-US" altLang="ja-JP" sz="2400" dirty="0" smtClean="0"/>
              <a:t> value between FDD and TDD within the same frequency range</a:t>
            </a:r>
          </a:p>
          <a:p>
            <a:pPr lvl="1"/>
            <a:r>
              <a:rPr kumimoji="1" lang="en-US" altLang="ja-JP" sz="2000" dirty="0" smtClean="0"/>
              <a:t>Table 7.1.2-2 in TS38.133 is updated as below</a:t>
            </a:r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 smtClean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 smtClean="0"/>
          </a:p>
          <a:p>
            <a:pPr lvl="1"/>
            <a:endParaRPr lang="en-US" altLang="ja-JP" sz="2000" dirty="0"/>
          </a:p>
          <a:p>
            <a:r>
              <a:rPr kumimoji="1" lang="en-US" altLang="ja-JP" sz="2400" dirty="0" smtClean="0"/>
              <a:t>Send LS to RAN1 to ask whether or not </a:t>
            </a:r>
            <a:r>
              <a:rPr lang="en-US" altLang="ja-JP" sz="2400" dirty="0"/>
              <a:t>N</a:t>
            </a:r>
            <a:r>
              <a:rPr lang="en-US" altLang="ja-JP" sz="2400" baseline="-25000" dirty="0"/>
              <a:t>TA offset </a:t>
            </a:r>
            <a:r>
              <a:rPr lang="en-US" altLang="ja-JP" sz="2400" dirty="0" smtClean="0"/>
              <a:t>can be </a:t>
            </a:r>
            <a:r>
              <a:rPr lang="en-US" altLang="ja-JP" sz="2400" dirty="0"/>
              <a:t>the same with and without NR-LTE co-existence for </a:t>
            </a:r>
            <a:r>
              <a:rPr lang="en-US" altLang="ja-JP" sz="2400" dirty="0" smtClean="0"/>
              <a:t>FDD </a:t>
            </a:r>
            <a:r>
              <a:rPr lang="en-US" altLang="ja-JP" sz="2400" dirty="0"/>
              <a:t>in FR1</a:t>
            </a:r>
            <a:endParaRPr kumimoji="1" lang="ja-JP" altLang="en-US" sz="24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241144"/>
              </p:ext>
            </p:extLst>
          </p:nvPr>
        </p:nvGraphicFramePr>
        <p:xfrm>
          <a:off x="1331640" y="2889240"/>
          <a:ext cx="6096000" cy="125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2423592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Frequency</a:t>
                      </a:r>
                      <a:r>
                        <a:rPr kumimoji="1" lang="en-US" altLang="ja-JP" sz="1400" baseline="0" dirty="0" smtClean="0"/>
                        <a:t> range and band of cell used for uplink transmission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</a:t>
                      </a:r>
                      <a:r>
                        <a:rPr kumimoji="1" lang="en-US" altLang="ja-JP" sz="1400" baseline="-25000" dirty="0" smtClean="0"/>
                        <a:t>TA offset</a:t>
                      </a:r>
                      <a:endParaRPr kumimoji="1" lang="ja-JP" altLang="en-US" sz="1400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25560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13763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19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465</Words>
  <Application>Microsoft Office PowerPoint</Application>
  <PresentationFormat>画面に合わせる (4:3)</PresentationFormat>
  <Paragraphs>81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Office テーマ</vt:lpstr>
      <vt:lpstr>Visio.Drawing.11</vt:lpstr>
      <vt:lpstr>Way forward on UE TA offset for FDD and TDD in NR</vt:lpstr>
      <vt:lpstr>Background</vt:lpstr>
      <vt:lpstr>Background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Hiroki Harada</cp:lastModifiedBy>
  <cp:revision>67</cp:revision>
  <dcterms:created xsi:type="dcterms:W3CDTF">2017-11-29T19:45:07Z</dcterms:created>
  <dcterms:modified xsi:type="dcterms:W3CDTF">2018-02-19T08:53:19Z</dcterms:modified>
</cp:coreProperties>
</file>