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59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FACDE6-4360-42B8-B78C-EA42A7FF4000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04D90C5-C409-4A9C-9D2C-45454E0388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22855-747A-494F-93E1-89A8B7079C4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61EDA-A00F-4879-BEA9-3C04FAF177B0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168F-067E-4DDB-A1ED-B069A3B901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AB60-2A12-4151-8C5C-C11A3BFD5B5E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3DEE-3D4C-47F9-9524-27DECBB175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84B43-9C20-4C93-92B4-8674EA739CB7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FFA57-B31B-4F92-AA7E-136F395E4D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80CA6-46B4-4614-BB9B-2EA5D7277196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7485-EC83-474B-BAF9-19CC5214DC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28E7-68C3-42A8-964D-708EC19A19CB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16500-DDAC-4394-A718-B3023E0DC2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13C3-BE55-468A-A630-AB3C05C8E6B0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14ED7-EE40-4139-A909-DD4032FE0F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379E8-6FBC-40C1-9BD7-3484F2D07B32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93555-25DC-4002-99A4-7670E1A3A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20A30-16CB-4185-AD53-B9F9603447F6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7DDE2-FCE5-49D7-84B7-F62D3379B9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9300C-DCED-4788-A9DF-F707226A12AD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ABB86-8ADE-464B-9FA8-108488A31B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5751E-CD3B-4B33-A451-4400E6873C62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2525-9505-4BBA-AD79-A05F553A9B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4675-F2E3-4C65-87C1-4FC9A288E6D3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BB2AA-F081-4864-B201-E8B4012C64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4654A2-D480-4DC7-854D-0E0363EE2EF1}" type="datetimeFigureOut">
              <a:rPr lang="zh-CN" altLang="en-US"/>
              <a:pPr>
                <a:defRPr/>
              </a:pPr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2455E1-5030-4BE2-BD31-C3D4414E43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Transmit ON/OFF power and transient period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6375" y="4149725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CATT, </a:t>
            </a:r>
            <a:r>
              <a:rPr lang="en-US" altLang="zh-CN" dirty="0" err="1" smtClean="0"/>
              <a:t>Huawei</a:t>
            </a:r>
            <a:r>
              <a:rPr lang="en-US" altLang="zh-CN" dirty="0" smtClean="0"/>
              <a:t>, …</a:t>
            </a:r>
            <a:endParaRPr lang="zh-CN" altLang="en-US" dirty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476250"/>
            <a:ext cx="8497887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sv-SE" sz="2000" b="1" dirty="0">
                <a:latin typeface="Calibri" pitchFamily="34" charset="0"/>
              </a:rPr>
              <a:t>3GPP TSG-RAN WG4 Meeting </a:t>
            </a:r>
            <a:r>
              <a:rPr lang="en-US" altLang="sv-SE" sz="2000" b="1" dirty="0" smtClean="0">
                <a:latin typeface="Calibri" pitchFamily="34" charset="0"/>
              </a:rPr>
              <a:t>#84</a:t>
            </a:r>
            <a:r>
              <a:rPr lang="en-US" altLang="zh-CN" sz="2000" b="1" dirty="0" smtClean="0">
                <a:latin typeface="Calibri" pitchFamily="34" charset="0"/>
              </a:rPr>
              <a:t>bis</a:t>
            </a:r>
            <a:r>
              <a:rPr lang="en-US" altLang="sv-SE" sz="2000" b="1" dirty="0" smtClean="0">
                <a:latin typeface="Calibri" pitchFamily="34" charset="0"/>
              </a:rPr>
              <a:t>                                                       R4-1711799</a:t>
            </a:r>
            <a:endParaRPr lang="en-US" altLang="sv-SE" sz="2000" b="1" dirty="0">
              <a:latin typeface="Calibri" pitchFamily="34" charset="0"/>
            </a:endParaRP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US" altLang="zh-CN" sz="2000" b="1" dirty="0" smtClean="0">
                <a:latin typeface="Calibri" pitchFamily="34" charset="0"/>
              </a:rPr>
              <a:t>Dubrovnik, </a:t>
            </a:r>
            <a:r>
              <a:rPr lang="en-GB" altLang="zh-CN" sz="2000" b="1" dirty="0" smtClean="0"/>
              <a:t>Croatia</a:t>
            </a:r>
            <a:r>
              <a:rPr lang="en-US" altLang="zh-CN" sz="2000" b="1" dirty="0" smtClean="0">
                <a:latin typeface="Calibri" pitchFamily="34" charset="0"/>
              </a:rPr>
              <a:t>, 9th </a:t>
            </a:r>
            <a:r>
              <a:rPr lang="en-US" altLang="zh-CN" sz="2000" b="1" dirty="0">
                <a:latin typeface="Calibri" pitchFamily="34" charset="0"/>
              </a:rPr>
              <a:t>– </a:t>
            </a:r>
            <a:r>
              <a:rPr lang="en-US" altLang="zh-CN" sz="2000" b="1" dirty="0" smtClean="0">
                <a:latin typeface="Calibri" pitchFamily="34" charset="0"/>
              </a:rPr>
              <a:t>13st Oct</a:t>
            </a:r>
            <a:r>
              <a:rPr lang="en-GB" altLang="zh-CN" sz="2000" b="1" dirty="0" smtClean="0">
                <a:latin typeface="Calibri" pitchFamily="34" charset="0"/>
              </a:rPr>
              <a:t>, </a:t>
            </a:r>
            <a:r>
              <a:rPr lang="en-GB" altLang="zh-CN" sz="2000" b="1" dirty="0">
                <a:latin typeface="Calibri" pitchFamily="34" charset="0"/>
              </a:rPr>
              <a:t>2017</a:t>
            </a:r>
            <a:endParaRPr lang="zh-CN" altLang="zh-CN" sz="2000" b="1" dirty="0">
              <a:latin typeface="Calibri" pitchFamily="34" charset="0"/>
            </a:endParaRP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sv-SE" altLang="sv-SE" sz="2000" b="1" dirty="0">
                <a:latin typeface="Calibri" pitchFamily="34" charset="0"/>
              </a:rPr>
              <a:t>Agenda Item: </a:t>
            </a:r>
            <a:r>
              <a:rPr lang="en-US" altLang="zh-CN" sz="2000" b="1" dirty="0" smtClean="0"/>
              <a:t>8.27.3.2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362950" cy="4713288"/>
          </a:xfrm>
        </p:spPr>
        <p:txBody>
          <a:bodyPr rtlCol="0">
            <a:normAutofit lnSpcReduction="10000"/>
          </a:bodyPr>
          <a:lstStyle/>
          <a:p>
            <a:pPr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There are some discussions about the OTA transmit ON/OFF power and transient period based on the following papers: </a:t>
            </a:r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GB" altLang="zh-CN" sz="2000" dirty="0" smtClean="0"/>
              <a:t>[1]		</a:t>
            </a:r>
            <a:r>
              <a:rPr lang="en-US" altLang="zh-CN" sz="1800" b="1" dirty="0" smtClean="0"/>
              <a:t>R4-1711115</a:t>
            </a:r>
            <a:r>
              <a:rPr lang="en-US" altLang="zh-CN" sz="1800" dirty="0" smtClean="0"/>
              <a:t>_Tx ON/OFF requirements and transients	</a:t>
            </a:r>
            <a:r>
              <a:rPr lang="en-US" altLang="zh-CN" sz="1800" dirty="0" err="1" smtClean="0"/>
              <a:t>Huawei</a:t>
            </a:r>
            <a:endParaRPr lang="zh-CN" altLang="zh-CN" sz="18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endParaRPr lang="en-GB" altLang="zh-CN" sz="20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GB" altLang="zh-CN" sz="2000" dirty="0" smtClean="0"/>
              <a:t>[2]		</a:t>
            </a:r>
            <a:r>
              <a:rPr lang="en-US" altLang="zh-CN" sz="1800" b="1" dirty="0" smtClean="0"/>
              <a:t>R4-1710813</a:t>
            </a:r>
            <a:r>
              <a:rPr lang="en-US" altLang="zh-CN" sz="1800" dirty="0" smtClean="0"/>
              <a:t>_OTA transmitter OFF power requirement for TDD	Ericsson</a:t>
            </a:r>
            <a:endParaRPr lang="zh-CN" altLang="zh-CN" sz="18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000" i="1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GB" altLang="zh-CN" sz="2000" dirty="0" smtClean="0"/>
              <a:t>[3]	</a:t>
            </a:r>
            <a:r>
              <a:rPr lang="en-GB" altLang="zh-CN" sz="2000" b="1" dirty="0" smtClean="0"/>
              <a:t>	</a:t>
            </a:r>
            <a:r>
              <a:rPr lang="en-US" altLang="zh-CN" sz="1800" b="1" dirty="0" smtClean="0"/>
              <a:t>R4-1710466</a:t>
            </a:r>
            <a:r>
              <a:rPr lang="en-US" altLang="zh-CN" sz="1800" dirty="0" smtClean="0"/>
              <a:t>_Discussion on transmit ON/OFF power	CATT	</a:t>
            </a:r>
            <a:endParaRPr lang="zh-CN" altLang="zh-CN" sz="18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zh-CN" altLang="zh-CN" sz="2000" i="1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en-US" altLang="zh-CN" sz="2000" dirty="0" smtClean="0"/>
              <a:t>[4]		</a:t>
            </a:r>
            <a:r>
              <a:rPr lang="en-US" altLang="zh-CN" sz="2000" b="1" dirty="0" smtClean="0"/>
              <a:t>R4-1711116</a:t>
            </a:r>
            <a:r>
              <a:rPr lang="en-US" altLang="zh-CN" sz="2000" dirty="0" smtClean="0"/>
              <a:t>_TP to TR 37.843 -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ON-OFF requirements	</a:t>
            </a:r>
            <a:r>
              <a:rPr lang="en-US" altLang="zh-CN" sz="2000" dirty="0" err="1" smtClean="0"/>
              <a:t>Huawei</a:t>
            </a:r>
            <a:endParaRPr lang="zh-CN" altLang="zh-CN" sz="2000" dirty="0" smtClean="0"/>
          </a:p>
          <a:p>
            <a:pPr lvl="1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endParaRPr lang="en-GB" altLang="zh-CN" sz="2000" i="1" dirty="0" smtClean="0"/>
          </a:p>
          <a:p>
            <a:pPr lvl="1" algn="just" eaLnBrk="1" fontAlgn="auto" hangingPunct="1">
              <a:lnSpc>
                <a:spcPct val="16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altLang="zh-CN" sz="2000" i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 for OFF power</a:t>
            </a:r>
            <a:endParaRPr lang="zh-CN" altLang="en-US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dirty="0" smtClean="0"/>
              <a:t>	Following agreements have been reached: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p"/>
            </a:pPr>
            <a:r>
              <a:rPr lang="en-GB" altLang="zh-CN" sz="1800" dirty="0" smtClean="0"/>
              <a:t>OTA Transmit OFF power is a co-location requirement </a:t>
            </a:r>
            <a:endParaRPr lang="en-US" altLang="zh-CN" sz="1800" dirty="0" smtClean="0"/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1400" dirty="0" smtClean="0"/>
              <a:t>The requirement is defined </a:t>
            </a:r>
            <a:r>
              <a:rPr lang="en-GB" altLang="zh-CN" sz="1400" dirty="0" smtClean="0">
                <a:solidFill>
                  <a:srgbClr val="FF0000"/>
                </a:solidFill>
              </a:rPr>
              <a:t>at the </a:t>
            </a:r>
            <a:r>
              <a:rPr lang="en-GB" altLang="zh-CN" sz="1400" i="1" dirty="0" smtClean="0">
                <a:solidFill>
                  <a:srgbClr val="FF0000"/>
                </a:solidFill>
              </a:rPr>
              <a:t>co-location reference antenna</a:t>
            </a:r>
            <a:r>
              <a:rPr lang="en-GB" altLang="zh-CN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</a:rPr>
              <a:t>conductive </a:t>
            </a:r>
            <a:r>
              <a:rPr lang="en-GB" altLang="zh-CN" sz="1400" dirty="0" smtClean="0">
                <a:solidFill>
                  <a:srgbClr val="FF0000"/>
                </a:solidFill>
              </a:rPr>
              <a:t>output </a:t>
            </a:r>
            <a:r>
              <a:rPr lang="en-US" altLang="zh-CN" sz="1400" dirty="0" smtClean="0">
                <a:solidFill>
                  <a:srgbClr val="FF0000"/>
                </a:solidFill>
              </a:rPr>
              <a:t>side</a:t>
            </a:r>
            <a:r>
              <a:rPr lang="en-GB" altLang="zh-CN" sz="1400" dirty="0" smtClean="0">
                <a:solidFill>
                  <a:srgbClr val="FF0000"/>
                </a:solidFill>
              </a:rPr>
              <a:t>.</a:t>
            </a:r>
            <a:endParaRPr lang="en-GB" altLang="zh-CN" sz="1400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p"/>
            </a:pPr>
            <a:r>
              <a:rPr lang="en-GB" altLang="zh-CN" sz="1800" dirty="0" smtClean="0"/>
              <a:t>For UTRA, the output power at the co-location reference antenna shall be less than </a:t>
            </a:r>
            <a:r>
              <a:rPr lang="zh-CN" altLang="en-US" sz="1800" dirty="0" smtClean="0"/>
              <a:t>：</a:t>
            </a:r>
            <a:r>
              <a:rPr lang="en-US" altLang="zh-CN" sz="1400" dirty="0" smtClean="0">
                <a:solidFill>
                  <a:srgbClr val="FF0000"/>
                </a:solidFill>
              </a:rPr>
              <a:t>-85dBm/MHz – 30dB + X dB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zh-CN" sz="1800" dirty="0" smtClean="0"/>
              <a:t>For</a:t>
            </a:r>
            <a:r>
              <a:rPr lang="en-GB" altLang="zh-CN" sz="1800" dirty="0" smtClean="0"/>
              <a:t> E-UTRA, the output power at the co-location reference antenna shall be less than </a:t>
            </a:r>
            <a:r>
              <a:rPr lang="zh-CN" altLang="en-US" sz="1800" dirty="0" smtClean="0"/>
              <a:t>：</a:t>
            </a:r>
            <a:r>
              <a:rPr lang="en-US" altLang="zh-CN" sz="1800" dirty="0" smtClean="0">
                <a:solidFill>
                  <a:srgbClr val="FF0000"/>
                </a:solidFill>
              </a:rPr>
              <a:t>-</a:t>
            </a:r>
            <a:r>
              <a:rPr lang="en-US" altLang="zh-CN" sz="1400" dirty="0" smtClean="0">
                <a:solidFill>
                  <a:srgbClr val="FF0000"/>
                </a:solidFill>
              </a:rPr>
              <a:t> 85dBm/MHz – 30dB + X dB</a:t>
            </a:r>
          </a:p>
          <a:p>
            <a:pPr lvl="0"/>
            <a:r>
              <a:rPr lang="en-GB" sz="1800" dirty="0" smtClean="0">
                <a:solidFill>
                  <a:srgbClr val="FF0000"/>
                </a:solidFill>
              </a:rPr>
              <a:t>where X is a scaling factor. There are two options for how to determine X: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smtClean="0">
                <a:solidFill>
                  <a:srgbClr val="FF0000"/>
                </a:solidFill>
              </a:rPr>
              <a:t>X = 9 dB for E-UTRA and 6 dB for UTRA.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 smtClean="0">
                <a:solidFill>
                  <a:srgbClr val="FF0000"/>
                </a:solidFill>
              </a:rPr>
              <a:t>X = 10log10(M) where M is the number of transceivers in the AAS BS.</a:t>
            </a:r>
            <a:r>
              <a:rPr lang="en-GB" sz="1800" dirty="0" smtClean="0">
                <a:solidFill>
                  <a:srgbClr val="FF0000"/>
                </a:solidFill>
              </a:rPr>
              <a:t>	</a:t>
            </a:r>
            <a:endParaRPr lang="en-GB" altLang="zh-CN" sz="1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zh-CN" altLang="en-US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Agreement for transient period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68313" y="1557338"/>
            <a:ext cx="8156575" cy="4525962"/>
          </a:xfrm>
        </p:spPr>
        <p:txBody>
          <a:bodyPr/>
          <a:lstStyle/>
          <a:p>
            <a:pPr lvl="1" eaLnBrk="1" hangingPunct="1">
              <a:buFont typeface="Wingdings" pitchFamily="2" charset="2"/>
              <a:buChar char="p"/>
            </a:pPr>
            <a:r>
              <a:rPr lang="en-GB" altLang="zh-CN" sz="2000" dirty="0" smtClean="0"/>
              <a:t>The conductive on/off transient period could be reused for OTA requirement.  </a:t>
            </a:r>
          </a:p>
          <a:p>
            <a:pPr lvl="1" eaLnBrk="1" hangingPunct="1">
              <a:buNone/>
            </a:pPr>
            <a:endParaRPr lang="en-GB" altLang="zh-CN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ON to OFF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Transient period length [us]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 to 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to OFF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Companies are encouraged to provide paper in the next meeting about which option in slide 3 should be used to determine scaling factor ‘X’ 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123</Words>
  <Application>Microsoft Office PowerPoint</Application>
  <PresentationFormat>全屏显示(4:3)</PresentationFormat>
  <Paragraphs>34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Transmit ON/OFF power and transient period</vt:lpstr>
      <vt:lpstr>Background</vt:lpstr>
      <vt:lpstr>Agreement for OFF power</vt:lpstr>
      <vt:lpstr>Agreement for transient period</vt:lpstr>
      <vt:lpstr>WF </vt:lpstr>
    </vt:vector>
  </TitlesOfParts>
  <Company>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minimum output power and transmit OFF power</dc:title>
  <dc:creator>CATT</dc:creator>
  <cp:lastModifiedBy>CATT</cp:lastModifiedBy>
  <cp:revision>186</cp:revision>
  <dcterms:created xsi:type="dcterms:W3CDTF">2017-08-23T13:02:27Z</dcterms:created>
  <dcterms:modified xsi:type="dcterms:W3CDTF">2017-10-12T16:31:54Z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1507740568</vt:lpwstr>
  </property>
</Properties>
</file>