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5" r:id="rId5"/>
    <p:sldId id="266" r:id="rId6"/>
    <p:sldId id="267" r:id="rId7"/>
    <p:sldId id="268" r:id="rId8"/>
    <p:sldId id="269" r:id="rId9"/>
    <p:sldId id="261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C1C24-0187-425F-A525-9FF1FDD08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3ED51B-FC56-4B82-A34C-A905A4DF6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90ED8-CE94-4602-8347-901CC8C4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22001-E371-44A4-9BF4-66EAB91E0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E35277-C0D4-4ECF-B4EF-F4CBB8C72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3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A498-23FC-4455-8D81-F3BA8E5E6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69ED88-5169-4330-84C2-17371C6B3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10A64-B105-4AA9-B349-93A467FDC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19248-E82D-4D00-BD2B-625D09409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80F8C0-FF6F-4EF6-BE8F-FE7FA4897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254BA8-6F6B-41DA-8D37-771FD6E33B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88CC00-279F-466E-9806-245AAAFD2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EAE56-EA46-4302-97D0-FF88ACF01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4ED1D-EB77-4471-958B-199B23D7D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36C3B-B943-4C6F-BB66-415F35FB1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DDCD7-5640-46EF-885E-30D05FD0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DE1C8-6C23-478D-89E3-33121EFBCF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90DB7-B38D-4109-B74E-4AD61283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D4072-AD17-4B8B-ADB4-361915677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828BE-8883-4DB2-B8E8-D19362485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89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EFF2D-6684-4CA6-95B2-0A9F9DE9F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47F3BB-FB60-4EC6-9ABB-0B83A97DD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9DD92-AECD-4DE4-9765-53448C49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A7A0C-9405-4EBF-B014-74DF3C5C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F14D5-D6C1-4B2B-853B-05B2EAB13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DDF42-AF4E-4E01-8214-E39E135A5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C10A0-3414-4045-8843-D47CBA03B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F04BD5-516F-418D-BB7B-022F1C715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D80AF-D6AD-42F5-B706-69CEEB48A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162776-C911-402C-B0C7-0B573BF73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69B72-32F3-43E9-A411-813768834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05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0486-51DD-4C1D-A8B4-A082A6E44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83A6A-7A94-43C8-B39C-70CA1FA3E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44C43C-FDC4-43A5-B648-49EB2ED55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BA1855-6495-4FB6-95D2-535ED4B2FD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959910-C4AD-4FC7-9BA3-E05B59A1C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C9457C-1D3D-4FB0-BEC9-F640EEDBA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68BFF5-D99B-4D78-BBA4-137331FA1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30E687-5150-43C2-BB5F-FC4274CB6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8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C0AA6-453C-4865-A18C-EC4F2924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5A6F99-1EA1-494B-9A29-B0D2EDB6F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CF3F4E-4BED-458C-B665-3CAC41070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1D9A88-A129-408E-A2A0-FF03961A4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61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AE964B-A1B6-4538-973A-4BA707726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3CD3AD-5EE7-4475-BA5A-1B6D42882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F7E30-BD54-4772-96E2-03D8AC2CE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45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61025-4B89-464F-8C43-097071F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D4B71-D929-4362-B44A-A0F2CEAC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1DC615-9C63-44C3-89DD-8BFF635025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8A718-F93F-4148-8D5A-8E03DF5EE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5D66C-091D-49E2-995E-9EFE38133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49D33B-BE25-47F6-ADF4-A662B2D18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6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78A54-5DFD-46E8-93EC-2D39DDC9E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68CD1F-2180-44F7-9B12-3C16A60AF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C1F81-BA2A-4C88-9758-3011446E9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A8F8F2-DB47-4526-80F2-7797B7158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6BDC8C-05E6-4788-9E36-B3F32FC0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68BBDF-7830-4DB4-9F13-01C98D646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50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EB33C-0740-43A8-875F-431DDF80F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EA75D-B843-4FFE-8B4E-8D8E29147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11E47-E3BD-4D35-8941-EFBDDA3F3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5C140-0E9D-4879-AB57-15B9AB74AC7D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C0269-52F4-4C98-921E-BFA9D2CE6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E0322-0C0E-4807-ABD0-B833CBF9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46159C5-4129-4D06-8EE3-17425AD154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Finalization of IBB requirement for mmW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C49E7DE-D37A-4C6A-A60E-91D12E37FD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2296" y="3959847"/>
            <a:ext cx="85344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Qualcomm Incorporated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9C9053-67B5-4CB5-81A3-EE27F10EC460}"/>
              </a:ext>
            </a:extLst>
          </p:cNvPr>
          <p:cNvSpPr/>
          <p:nvPr/>
        </p:nvSpPr>
        <p:spPr>
          <a:xfrm>
            <a:off x="304800" y="327005"/>
            <a:ext cx="5035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3GPP TSG-RAN WG4 RAN#84 Bis</a:t>
            </a:r>
            <a:endParaRPr lang="en-US" dirty="0"/>
          </a:p>
          <a:p>
            <a:r>
              <a:rPr lang="en-GB" b="1" dirty="0"/>
              <a:t>Dubrovnik, Croatia, October 9</a:t>
            </a:r>
            <a:r>
              <a:rPr lang="en-GB" b="1" baseline="30000" dirty="0"/>
              <a:t>th</a:t>
            </a:r>
            <a:r>
              <a:rPr lang="en-GB" b="1" dirty="0"/>
              <a:t>-13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0D36D5-A461-43C7-AC24-26C4DF306C90}"/>
              </a:ext>
            </a:extLst>
          </p:cNvPr>
          <p:cNvSpPr/>
          <p:nvPr/>
        </p:nvSpPr>
        <p:spPr>
          <a:xfrm>
            <a:off x="10516002" y="355352"/>
            <a:ext cx="1441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R4-1711399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EB875D-9647-4FF0-B769-DD99241B393D}"/>
              </a:ext>
            </a:extLst>
          </p:cNvPr>
          <p:cNvSpPr/>
          <p:nvPr/>
        </p:nvSpPr>
        <p:spPr>
          <a:xfrm>
            <a:off x="4861181" y="4925315"/>
            <a:ext cx="24166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Document for approval</a:t>
            </a:r>
            <a:endParaRPr lang="en-US" b="1" i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081865-231D-419E-A77C-2C9AEE81DEB6}"/>
              </a:ext>
            </a:extLst>
          </p:cNvPr>
          <p:cNvSpPr/>
          <p:nvPr/>
        </p:nvSpPr>
        <p:spPr>
          <a:xfrm>
            <a:off x="304800" y="1106677"/>
            <a:ext cx="426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Agenda Item: 9.4.4.4.2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714745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B9277-D61C-4ECE-BFB2-6AD09BE8B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from RAN 4 NR Ad Hoc #3 [1]: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C9F8F-71CE-4A49-8313-224FBFB36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To define IBB test for 50MHz, 100MHz, 200MHz and 400MHz channel BW</a:t>
            </a:r>
          </a:p>
          <a:p>
            <a:r>
              <a:rPr lang="en-US" dirty="0"/>
              <a:t>A single IBB test case should be defined for mmW with IBB jammer bandwidth same as wanted signal bandwidth</a:t>
            </a:r>
          </a:p>
          <a:p>
            <a:pPr lvl="1"/>
            <a:r>
              <a:rPr lang="en-US" dirty="0"/>
              <a:t>In case of intra-band contiguous CA the jammer bandwidth is equal to the aggregated bandwidth </a:t>
            </a:r>
          </a:p>
          <a:p>
            <a:r>
              <a:rPr lang="en-US" dirty="0"/>
              <a:t>Jammer location:</a:t>
            </a:r>
          </a:p>
          <a:p>
            <a:pPr lvl="1"/>
            <a:r>
              <a:rPr lang="en-US" dirty="0"/>
              <a:t>Two options were discussed: fixed or variable location (see appendix from [1])</a:t>
            </a:r>
          </a:p>
          <a:p>
            <a:r>
              <a:rPr lang="en-US" dirty="0"/>
              <a:t>Wanted signal and IBB Jammer levels</a:t>
            </a:r>
          </a:p>
          <a:p>
            <a:pPr lvl="1"/>
            <a:r>
              <a:rPr lang="en-US" dirty="0"/>
              <a:t>It agreed to place </a:t>
            </a:r>
            <a:r>
              <a:rPr lang="en-US" strike="sngStrike" dirty="0"/>
              <a:t>jammer</a:t>
            </a:r>
            <a:r>
              <a:rPr lang="en-US" dirty="0"/>
              <a:t> wanted level at REFSENS (EIS) + 14dB as for the ACS test</a:t>
            </a:r>
          </a:p>
          <a:p>
            <a:pPr lvl="1"/>
            <a:r>
              <a:rPr lang="en-US" dirty="0"/>
              <a:t>Jammer level: it is agreed to place the jammer at REFSENS (EIS) + 44dB – SNR –IM</a:t>
            </a:r>
          </a:p>
          <a:p>
            <a:pPr lvl="1"/>
            <a:r>
              <a:rPr lang="en-US" dirty="0"/>
              <a:t>SNR and IM values FFS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29841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8D30B-9CD1-4AC0-AF3C-8CDAEF68F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Jammer location: 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9BB24-0986-451A-98EF-04D0D84BA2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two options were discussed [2]:</a:t>
            </a:r>
          </a:p>
          <a:p>
            <a:pPr lvl="1"/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1B27878-1C6A-4DB5-A4D7-163388ED3DE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936" y="2793874"/>
            <a:ext cx="6319933" cy="3222038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6DFC48-AE9A-4FCC-8B14-272270FD9274}"/>
              </a:ext>
            </a:extLst>
          </p:cNvPr>
          <p:cNvSpPr txBox="1"/>
          <p:nvPr/>
        </p:nvSpPr>
        <p:spPr>
          <a:xfrm>
            <a:off x="2264610" y="3199573"/>
            <a:ext cx="225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Fixed location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20313E-EF91-4125-AB6D-5722D0C5D2C4}"/>
              </a:ext>
            </a:extLst>
          </p:cNvPr>
          <p:cNvSpPr txBox="1"/>
          <p:nvPr/>
        </p:nvSpPr>
        <p:spPr>
          <a:xfrm>
            <a:off x="2108967" y="4672091"/>
            <a:ext cx="225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Variable location</a:t>
            </a:r>
          </a:p>
        </p:txBody>
      </p:sp>
    </p:spTree>
    <p:extLst>
      <p:ext uri="{BB962C8B-B14F-4D97-AF65-F5344CB8AC3E}">
        <p14:creationId xmlns:p14="http://schemas.microsoft.com/office/powerpoint/2010/main" val="677116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BCB98-2239-4EC8-BBF4-926715631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Jammer location: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28177-F227-4FBB-A8AC-94749D35F2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71718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</a:rPr>
              <a:t>Proposal 1: to define a variable jammer location as specified in slide 3 </a:t>
            </a:r>
          </a:p>
        </p:txBody>
      </p:sp>
    </p:spTree>
    <p:extLst>
      <p:ext uri="{BB962C8B-B14F-4D97-AF65-F5344CB8AC3E}">
        <p14:creationId xmlns:p14="http://schemas.microsoft.com/office/powerpoint/2010/main" val="3631229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F2A2E-47D2-4E72-BB45-E7870537D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Jammer level: background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271041-36B7-4BFD-85F3-F59DCAC92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agreed to place the jammer at REFSENS (EIS) + 44dB – SNR –IM</a:t>
            </a:r>
          </a:p>
          <a:p>
            <a:r>
              <a:rPr lang="en-US" dirty="0"/>
              <a:t>SNR and IM values need to be decided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975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6CEBE-953A-4F4B-B5AA-8B1E1EC83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Jammer level: proposal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5CB8F-6D76-47F6-AAE7-51BBA7B1A4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</a:rPr>
              <a:t>Proposal 2: to place the jammer at </a:t>
            </a:r>
          </a:p>
          <a:p>
            <a:r>
              <a:rPr lang="en-US" b="1" i="1" dirty="0">
                <a:solidFill>
                  <a:srgbClr val="FF0000"/>
                </a:solidFill>
              </a:rPr>
              <a:t>REFSENS + 44dB for bands n257, n258, n259</a:t>
            </a:r>
          </a:p>
          <a:p>
            <a:r>
              <a:rPr lang="en-US" b="1" i="1" dirty="0">
                <a:solidFill>
                  <a:srgbClr val="FF0000"/>
                </a:solidFill>
              </a:rPr>
              <a:t>REFSENS + 43dB for band n260</a:t>
            </a:r>
          </a:p>
          <a:p>
            <a:pPr marL="0" indent="0">
              <a:buNone/>
            </a:pPr>
            <a:r>
              <a:rPr lang="en-US" dirty="0"/>
              <a:t>Note: this means that SNR+IM = 0dB for the purpose of defining IBB requirements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356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5060D-9345-4515-BEBB-9FFBEC197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A376D-B2FC-452E-861C-F2CCC24BE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34396" cy="4351338"/>
          </a:xfrm>
        </p:spPr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Proposal 1: to define a variable jammer location as specified in slide 3</a:t>
            </a:r>
          </a:p>
          <a:p>
            <a:r>
              <a:rPr lang="en-US" b="1" i="1" dirty="0">
                <a:solidFill>
                  <a:srgbClr val="FF0000"/>
                </a:solidFill>
              </a:rPr>
              <a:t>Proposal 2: to place the jammer at </a:t>
            </a:r>
          </a:p>
          <a:p>
            <a:pPr lvl="1"/>
            <a:r>
              <a:rPr lang="en-US" b="1" i="1" dirty="0">
                <a:solidFill>
                  <a:srgbClr val="FF0000"/>
                </a:solidFill>
              </a:rPr>
              <a:t>REFSENS + 44dB for bands n257, n258, n259</a:t>
            </a:r>
          </a:p>
          <a:p>
            <a:pPr lvl="1"/>
            <a:r>
              <a:rPr lang="en-US" b="1" i="1" dirty="0">
                <a:solidFill>
                  <a:srgbClr val="FF0000"/>
                </a:solidFill>
              </a:rPr>
              <a:t>REFSENS + 43dB for band n260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93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2E271-E9A2-42D0-A5E0-5FE8F6406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table for IBB requirement 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9E8FC9C-8230-4B40-AA38-8E5FD2E4C1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650299"/>
              </p:ext>
            </p:extLst>
          </p:nvPr>
        </p:nvGraphicFramePr>
        <p:xfrm>
          <a:off x="3168649" y="1940084"/>
          <a:ext cx="5854701" cy="4122420"/>
        </p:xfrm>
        <a:graphic>
          <a:graphicData uri="http://schemas.openxmlformats.org/drawingml/2006/table">
            <a:tbl>
              <a:tblPr firstRow="1" firstCol="1" bandRow="1"/>
              <a:tblGrid>
                <a:gridCol w="1061845">
                  <a:extLst>
                    <a:ext uri="{9D8B030D-6E8A-4147-A177-3AD203B41FA5}">
                      <a16:colId xmlns:a16="http://schemas.microsoft.com/office/drawing/2014/main" val="2092953756"/>
                    </a:ext>
                  </a:extLst>
                </a:gridCol>
                <a:gridCol w="545476">
                  <a:extLst>
                    <a:ext uri="{9D8B030D-6E8A-4147-A177-3AD203B41FA5}">
                      <a16:colId xmlns:a16="http://schemas.microsoft.com/office/drawing/2014/main" val="3807087888"/>
                    </a:ext>
                  </a:extLst>
                </a:gridCol>
                <a:gridCol w="1061845">
                  <a:extLst>
                    <a:ext uri="{9D8B030D-6E8A-4147-A177-3AD203B41FA5}">
                      <a16:colId xmlns:a16="http://schemas.microsoft.com/office/drawing/2014/main" val="2431311390"/>
                    </a:ext>
                  </a:extLst>
                </a:gridCol>
                <a:gridCol w="1061845">
                  <a:extLst>
                    <a:ext uri="{9D8B030D-6E8A-4147-A177-3AD203B41FA5}">
                      <a16:colId xmlns:a16="http://schemas.microsoft.com/office/drawing/2014/main" val="4201998073"/>
                    </a:ext>
                  </a:extLst>
                </a:gridCol>
                <a:gridCol w="1061845">
                  <a:extLst>
                    <a:ext uri="{9D8B030D-6E8A-4147-A177-3AD203B41FA5}">
                      <a16:colId xmlns:a16="http://schemas.microsoft.com/office/drawing/2014/main" val="3108925167"/>
                    </a:ext>
                  </a:extLst>
                </a:gridCol>
                <a:gridCol w="1061845">
                  <a:extLst>
                    <a:ext uri="{9D8B030D-6E8A-4147-A177-3AD203B41FA5}">
                      <a16:colId xmlns:a16="http://schemas.microsoft.com/office/drawing/2014/main" val="3559217433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Rx Parameter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Units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Channel bandwidth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270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400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12759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Power in Transmission Bandwidth Configuration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dBm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REFSENS + 14 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238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Interferer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dBm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REFSENS + 44dB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REFSENS + 44dB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REFSENS + 44dB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REFSENS + 44dB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46147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This requirement is applicable to bands n257, n258, n259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09644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Interferer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dBm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REFSENS + 43dB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REFSENS + 43dB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REFSENS + 43dB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REFSENS + 43dB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710955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This requirement is applicable to band n260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1553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BW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Interferer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53194"/>
                  </a:ext>
                </a:extLst>
              </a:tr>
              <a:tr h="137160">
                <a:tc rowSpan="3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Interferer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(offset)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095797"/>
                  </a:ext>
                </a:extLst>
              </a:tr>
              <a:tr h="243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65966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6238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Interferer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en-US" sz="10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DL_low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– 75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en-US" sz="10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DL_high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+ 75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en-US" sz="10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DL_low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– 150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en-US" sz="10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DL_high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+ 150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en-US" sz="10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DL_low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– 300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en-US" sz="10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DL_high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+ 300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en-US" sz="10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DL_low</a:t>
                      </a:r>
                      <a:r>
                        <a:rPr lang="en-US" sz="10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– 600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en-US" sz="10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DL_high</a:t>
                      </a:r>
                      <a:r>
                        <a:rPr lang="en-US" sz="10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+ 600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438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4431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7D474-BBC2-461B-916C-4CA79B25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623FC-B196-4E18-98A5-690C8804A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dirty="0"/>
              <a:t>[1] R4-1709962, “WF on UE IBB requirement for mmW”, Qualcomm Incorporated, Intel</a:t>
            </a:r>
          </a:p>
          <a:p>
            <a:pPr hangingPunct="0"/>
            <a:r>
              <a:rPr lang="en-GB" dirty="0"/>
              <a:t>[2] R4-1709748, “</a:t>
            </a:r>
            <a:r>
              <a:rPr lang="en-US" dirty="0"/>
              <a:t>Proposal for IBB requirement for mmW</a:t>
            </a:r>
            <a:r>
              <a:rPr lang="en-GB" dirty="0"/>
              <a:t>”.</a:t>
            </a:r>
          </a:p>
          <a:p>
            <a:pPr lvl="0" hangingPunct="0"/>
            <a:r>
              <a:rPr lang="en-GB" dirty="0"/>
              <a:t>[3] </a:t>
            </a:r>
            <a:r>
              <a:rPr lang="en-US" dirty="0"/>
              <a:t>R4-1708449, “On UE IBB requirement for mmW”, Qualcomm Incorporated.</a:t>
            </a:r>
          </a:p>
          <a:p>
            <a:pPr hangingPunct="0"/>
            <a:r>
              <a:rPr lang="en-GB" dirty="0"/>
              <a:t>[4] </a:t>
            </a:r>
            <a:r>
              <a:rPr lang="en-US" dirty="0"/>
              <a:t>R4-1705478, “UE ACLR, ACS and IBB requirements for mmW”, Qualcomm Incorporated.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888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502</Words>
  <Application>Microsoft Office PowerPoint</Application>
  <PresentationFormat>Widescreen</PresentationFormat>
  <Paragraphs>113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Courier New</vt:lpstr>
      <vt:lpstr>Times New Roman</vt:lpstr>
      <vt:lpstr>Office Theme</vt:lpstr>
      <vt:lpstr>Finalization of IBB requirement for mmW</vt:lpstr>
      <vt:lpstr>Agreements from RAN 4 NR Ad Hoc #3 [1]:</vt:lpstr>
      <vt:lpstr>Jammer location: background</vt:lpstr>
      <vt:lpstr>Jammer location: proposal</vt:lpstr>
      <vt:lpstr>Jammer level: background </vt:lpstr>
      <vt:lpstr>Jammer level: proposal </vt:lpstr>
      <vt:lpstr>Summary of proposals</vt:lpstr>
      <vt:lpstr>Draft table for IBB requirement 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spurious emissions limit for mm wave bands</dc:title>
  <dc:creator>Thomas Chapman</dc:creator>
  <cp:lastModifiedBy>Papaleo, Marco</cp:lastModifiedBy>
  <cp:revision>37</cp:revision>
  <dcterms:created xsi:type="dcterms:W3CDTF">2017-08-21T12:46:07Z</dcterms:created>
  <dcterms:modified xsi:type="dcterms:W3CDTF">2017-10-02T17:40:01Z</dcterms:modified>
</cp:coreProperties>
</file>