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58" r:id="rId6"/>
    <p:sldId id="260" r:id="rId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8Rx simulation assumptions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R4-1708537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rmAutofit/>
          </a:bodyPr>
          <a:lstStyle/>
          <a:p>
            <a:endParaRPr lang="en-GB" altLang="zh-CN" dirty="0" smtClean="0"/>
          </a:p>
          <a:p>
            <a:r>
              <a:rPr lang="en-US" altLang="zh-CN" sz="2800" dirty="0"/>
              <a:t>A new SI on </a:t>
            </a:r>
            <a:r>
              <a:rPr lang="en-GB" altLang="zh-CN" sz="2800" dirty="0"/>
              <a:t>LTE DL 8Rx antenna ports </a:t>
            </a:r>
            <a:r>
              <a:rPr lang="en-GB" altLang="zh-CN" sz="2800" dirty="0" smtClean="0"/>
              <a:t>(</a:t>
            </a:r>
            <a:r>
              <a:rPr lang="en-GB" altLang="zh-CN" sz="2800" dirty="0"/>
              <a:t>RP-171491</a:t>
            </a:r>
            <a:r>
              <a:rPr lang="en-GB" altLang="zh-CN" sz="2800" dirty="0" smtClean="0"/>
              <a:t>) was </a:t>
            </a:r>
            <a:r>
              <a:rPr lang="en-GB" altLang="zh-CN" sz="2800" dirty="0"/>
              <a:t>approved in RAN#76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 smtClean="0"/>
              <a:t>The work plan on </a:t>
            </a:r>
            <a:r>
              <a:rPr lang="en-GB" altLang="zh-CN" sz="2800" dirty="0" smtClean="0"/>
              <a:t>8Rx was approved in this meeting. Base on the work plan, the simulation assumptions should be agreed.</a:t>
            </a:r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Background-objectives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 fontAlgn="base" hangingPunct="0"/>
            <a:r>
              <a:rPr lang="en-GB" altLang="zh-CN" sz="4800" dirty="0"/>
              <a:t>Evaluation of PDSCH demodulation performance with 8Rx for the transmission with rank lower than or equal to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(≤4),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PDSCH demodulation performance with 8Rx for the transmissions with rank higher than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 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(&gt;4),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investigate the operating SNR for higher layer transmission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PCFICH/PDCCH demodulation performance with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CCE levels,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performance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Based on the above evaluation results, identify the UE RF, RRM and UE performance requirements, which will be specified.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RF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Decide the supported LTE bands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core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performance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performance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UE demodulation requirements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CSI requirements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62550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Simulation assumptions for PCFICH/PDCCH</a:t>
            </a:r>
            <a:endParaRPr lang="zh-CN" altLang="en-US" dirty="0"/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32471941"/>
              </p:ext>
            </p:extLst>
          </p:nvPr>
        </p:nvGraphicFramePr>
        <p:xfrm>
          <a:off x="2267744" y="2132856"/>
          <a:ext cx="4829175" cy="6858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69706"/>
                <a:gridCol w="779063"/>
                <a:gridCol w="809515"/>
                <a:gridCol w="723234"/>
                <a:gridCol w="809515"/>
                <a:gridCol w="113814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Aggregation level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Antenna configuration and correlation Matrix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R.15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ETU70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1x4 Low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8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R.15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ETU70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1x8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10332" y="-1171401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4 simulation assumptions for PCFICH/PDCCH, 1Tx</a:t>
            </a:r>
            <a:endParaRPr kumimoji="0" lang="en-GB" altLang="zh-CN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23728" y="1628800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Table </a:t>
            </a:r>
            <a:r>
              <a:rPr lang="en-GB" altLang="zh-CN" dirty="0" smtClean="0"/>
              <a:t>1 </a:t>
            </a:r>
            <a:r>
              <a:rPr lang="en-GB" altLang="zh-CN" dirty="0"/>
              <a:t>simulation assumptions for PCFICH/PDCCH, </a:t>
            </a:r>
            <a:r>
              <a:rPr lang="en-GB" altLang="zh-CN" dirty="0" smtClean="0"/>
              <a:t>1Tx</a:t>
            </a:r>
            <a:endParaRPr lang="zh-CN" altLang="zh-CN" dirty="0"/>
          </a:p>
        </p:txBody>
      </p:sp>
      <p:sp>
        <p:nvSpPr>
          <p:cNvPr id="9" name="文本框 8"/>
          <p:cNvSpPr txBox="1"/>
          <p:nvPr/>
        </p:nvSpPr>
        <p:spPr>
          <a:xfrm>
            <a:off x="2115275" y="2924944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Table 2</a:t>
            </a:r>
            <a:r>
              <a:rPr lang="en-GB" altLang="zh-CN" dirty="0" smtClean="0"/>
              <a:t> </a:t>
            </a:r>
            <a:r>
              <a:rPr lang="en-GB" altLang="zh-CN" dirty="0"/>
              <a:t>simulation assumptions for PCFICH/PDCCH, </a:t>
            </a:r>
            <a:r>
              <a:rPr lang="en-GB" altLang="zh-CN" dirty="0" smtClean="0"/>
              <a:t>2Tx</a:t>
            </a:r>
            <a:endParaRPr lang="zh-CN" altLang="en-US" dirty="0"/>
          </a:p>
        </p:txBody>
      </p:sp>
      <p:sp>
        <p:nvSpPr>
          <p:cNvPr id="10" name="文本框 9"/>
          <p:cNvSpPr txBox="1"/>
          <p:nvPr/>
        </p:nvSpPr>
        <p:spPr>
          <a:xfrm>
            <a:off x="2143036" y="4293096"/>
            <a:ext cx="5832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dirty="0"/>
              <a:t>Table 3</a:t>
            </a:r>
            <a:r>
              <a:rPr lang="en-GB" altLang="zh-CN" dirty="0" smtClean="0"/>
              <a:t> </a:t>
            </a:r>
            <a:r>
              <a:rPr lang="en-GB" altLang="zh-CN" dirty="0"/>
              <a:t>simulation assumptions for PCFICH/PDCCH, </a:t>
            </a:r>
            <a:r>
              <a:rPr lang="en-GB" altLang="zh-CN" dirty="0" smtClean="0"/>
              <a:t>4Tx</a:t>
            </a:r>
            <a:endParaRPr lang="zh-CN" altLang="zh-CN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84456460"/>
              </p:ext>
            </p:extLst>
          </p:nvPr>
        </p:nvGraphicFramePr>
        <p:xfrm>
          <a:off x="2320253" y="3356992"/>
          <a:ext cx="4772027" cy="8229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4503"/>
                <a:gridCol w="795867"/>
                <a:gridCol w="810476"/>
                <a:gridCol w="724093"/>
                <a:gridCol w="810476"/>
                <a:gridCol w="107661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Aggregation level</a:t>
                      </a:r>
                      <a:endParaRPr lang="zh-CN" sz="900" b="1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Antenna configuration and correlation Matrix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R.16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EVA70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x 4 Low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R.16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EVA70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x 8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4" name="表格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7621078"/>
              </p:ext>
            </p:extLst>
          </p:nvPr>
        </p:nvGraphicFramePr>
        <p:xfrm>
          <a:off x="2320253" y="4797152"/>
          <a:ext cx="4772027" cy="82296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554503"/>
                <a:gridCol w="795867"/>
                <a:gridCol w="810476"/>
                <a:gridCol w="724093"/>
                <a:gridCol w="810476"/>
                <a:gridCol w="1076612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Aggregation level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Antenna configuration and correlation Matrix 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 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R.17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EPA70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x 4 Low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31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 CCE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R.17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 EPA70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 x 8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</a:t>
            </a:r>
            <a:r>
              <a:rPr lang="en-US" altLang="zh-CN" dirty="0" smtClean="0"/>
              <a:t>PDSCH,</a:t>
            </a:r>
            <a:r>
              <a:rPr lang="en-US" altLang="zh-CN" dirty="0"/>
              <a:t/>
            </a:r>
            <a:br>
              <a:rPr lang="en-US" altLang="zh-CN" dirty="0"/>
            </a:br>
            <a:r>
              <a:rPr lang="en-US" altLang="zh-CN" dirty="0" smtClean="0"/>
              <a:t> </a:t>
            </a:r>
            <a:r>
              <a:rPr lang="en-US" altLang="zh-CN" dirty="0"/>
              <a:t>Rank≤4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6296858"/>
              </p:ext>
            </p:extLst>
          </p:nvPr>
        </p:nvGraphicFramePr>
        <p:xfrm>
          <a:off x="1321308" y="2558033"/>
          <a:ext cx="6501384" cy="9429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1962"/>
                <a:gridCol w="1198855"/>
                <a:gridCol w="980409"/>
                <a:gridCol w="872486"/>
                <a:gridCol w="1197555"/>
                <a:gridCol w="1490117"/>
              </a:tblGrid>
              <a:tr h="394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Transmission mode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and MCS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Correlation matrix and antenna config.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16QAM,1/2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R.11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EVA70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2x4 Low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TM3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R.11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EVA70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2x8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2026656" y="1887404"/>
            <a:ext cx="46335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1 simulation assumptions for TM3 2 layer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4279276"/>
              </p:ext>
            </p:extLst>
          </p:nvPr>
        </p:nvGraphicFramePr>
        <p:xfrm>
          <a:off x="1321308" y="4070201"/>
          <a:ext cx="6501384" cy="94297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61962"/>
                <a:gridCol w="1198855"/>
                <a:gridCol w="980409"/>
                <a:gridCol w="872486"/>
                <a:gridCol w="1197555"/>
                <a:gridCol w="1490117"/>
              </a:tblGrid>
              <a:tr h="39433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Test number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Transmission mode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Bandwidth and MCS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Reference channel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Propagation condition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Correlation matrix and antenna config.</a:t>
                      </a:r>
                      <a:endParaRPr lang="zh-CN" sz="900" b="1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16QAM,1/2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R.74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EPA5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4x4 Low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66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TM4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10 MHz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16QAM,1/2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R.74 FDD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EPA5</a:t>
                      </a:r>
                      <a:endParaRPr lang="zh-CN" sz="90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4x8 Low</a:t>
                      </a:r>
                      <a:endParaRPr lang="zh-CN" sz="900" dirty="0"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2051720" y="3694475"/>
            <a:ext cx="463357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Table 2 simulation assumptions for TM4 4 layer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Simulation assumptions for PDSCH,</a:t>
            </a:r>
            <a:br>
              <a:rPr lang="en-US" altLang="zh-CN" dirty="0"/>
            </a:br>
            <a:r>
              <a:rPr lang="en-US" altLang="zh-CN" dirty="0"/>
              <a:t> </a:t>
            </a:r>
            <a:r>
              <a:rPr lang="en-US" altLang="zh-CN" dirty="0" smtClean="0"/>
              <a:t>Rank&gt;4</a:t>
            </a:r>
            <a:endParaRPr lang="zh-CN" altLang="en-US" dirty="0"/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005051076"/>
              </p:ext>
            </p:extLst>
          </p:nvPr>
        </p:nvGraphicFramePr>
        <p:xfrm>
          <a:off x="755576" y="2924944"/>
          <a:ext cx="7344816" cy="1219200"/>
        </p:xfrm>
        <a:graphic>
          <a:graphicData uri="http://schemas.openxmlformats.org/drawingml/2006/table">
            <a:tbl>
              <a:tblPr firstRow="1" firstCol="1" bandRow="1"/>
              <a:tblGrid>
                <a:gridCol w="1460969"/>
                <a:gridCol w="1216828"/>
                <a:gridCol w="4667019"/>
              </a:tblGrid>
              <a:tr h="35560"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90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PDSCH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fontAlgn="base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TM9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</a:t>
                      </a:r>
                      <a:r>
                        <a:rPr lang="en-GB" sz="20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GB" sz="200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EPA5,rank5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</a:t>
                      </a:r>
                      <a:r>
                        <a:rPr lang="en-GB" sz="20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EPA5,rank6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</a:t>
                      </a:r>
                      <a:r>
                        <a:rPr lang="en-GB" sz="20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EPA5,rank7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56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10MHz, 8x8 low, </a:t>
                      </a:r>
                      <a:r>
                        <a:rPr lang="en-GB" sz="2000" dirty="0" smtClean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EPA5,rank8</a:t>
                      </a:r>
                      <a:endParaRPr lang="zh-CN" altLang="zh-CN" sz="2000" dirty="0" smtClean="0">
                        <a:effectLst/>
                        <a:latin typeface="Times New Roman" panose="02020603050405020304" pitchFamily="18" charset="0"/>
                        <a:ea typeface="+mn-ea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513903339"/>
              </p:ext>
            </p:extLst>
          </p:nvPr>
        </p:nvGraphicFramePr>
        <p:xfrm>
          <a:off x="1133618" y="3717032"/>
          <a:ext cx="702078" cy="216024"/>
        </p:xfrm>
        <a:graphic>
          <a:graphicData uri="http://schemas.openxmlformats.org/presentationml/2006/ole">
            <p:oleObj spid="_x0000_s1079" name="公式" r:id="rId3" imgW="495085" imgH="152334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25631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631</Words>
  <Application>Microsoft Office PowerPoint</Application>
  <PresentationFormat>全屏显示(4:3)</PresentationFormat>
  <Paragraphs>144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公式</vt:lpstr>
      <vt:lpstr>3GPP TSG-RAN WG4 Meeting #84   Berlin, Germany, 21 – 25 Aug, 2017</vt:lpstr>
      <vt:lpstr>Background</vt:lpstr>
      <vt:lpstr>Background-objectives</vt:lpstr>
      <vt:lpstr>Simulation assumptions for PCFICH/PDCCH</vt:lpstr>
      <vt:lpstr>Simulation assumptions for PDSCH,  Rank≤4</vt:lpstr>
      <vt:lpstr>Simulation assumptions for PDSCH,  Rank&gt;4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56</cp:revision>
  <dcterms:created xsi:type="dcterms:W3CDTF">2016-01-12T08:39:50Z</dcterms:created>
  <dcterms:modified xsi:type="dcterms:W3CDTF">2017-08-11T18:47:03Z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(3)GkGJvqDqv46zkhDpWOAGzY5Z6f3sFnVsg/TKNOkngjuA2MAJY16hGGJjmn7lUNWNrThgoUFR
M3IwDGnQyUYjtsuA0DeZcojE2SMJxez7SUJKuJu6n593146URKMvDF5LtuHWCbum2WuIyThe
27NGrhsXZ3nogB4d8GBM6zVMyJm0tNYW7yxqULtwpNlitLwf3ATda0QXVmM/HWhym2RNAPQY
SDTnIXtKn/s0TtBrZV</vt:lpwstr>
  </property>
  <property fmtid="{D5CDD505-2E9C-101B-9397-08002B2CF9AE}" pid="3" name="_2015_ms_pID_7253431">
    <vt:lpwstr>/NiusgWhu3mnTCrcZ1ixjI/W3Ur34TTtWbi/F+fBWFG28983aA4jlM
8WMDD45jKQSXr1Yj28o9aY5VjUJGljAehwulst+mJNOpmIjcNYS2j+rQCqo3nYAcrrzEjGCc
CWUL8HrjkU8nmXAHqwhf4xuL84fcYYctGE6WO2Ej8nnV0pA4uc1/asDamDMuM+8PNoHIa4cr
rT8h9tjdKBdgcD0LTraV+HxUSGXrPrDYzlOR</vt:lpwstr>
  </property>
  <property fmtid="{D5CDD505-2E9C-101B-9397-08002B2CF9AE}" pid="4" name="_2015_ms_pID_7253432">
    <vt:lpwstr>gInpqrFSUdrb2+Zbt3b+ndtNgIu6m8REKNUw
ochcIF0iMnGf24bUM6k/JIS1pXaWlh9+z0iiezjSENdHDiJWlis=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</Properties>
</file>