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8" r:id="rId2"/>
    <p:sldId id="259" r:id="rId3"/>
    <p:sldId id="260" r:id="rId4"/>
    <p:sldId id="262" r:id="rId5"/>
    <p:sldId id="261" r:id="rId6"/>
    <p:sldId id="256" r:id="rId7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1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2016/5/12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5/12/2016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5/12/2016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5/12/2016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5/12/2016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5/12/2016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5/12/2016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5/12/2016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5" y="313816"/>
            <a:ext cx="8536488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#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R4-16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3168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May 23</a:t>
            </a:r>
            <a:r>
              <a:rPr lang="en-US" sz="24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‒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en-US" sz="24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2016 Nanjing, China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7.20.1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362586"/>
            <a:ext cx="831202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handle </a:t>
            </a:r>
            <a:r>
              <a:rPr lang="en-US" sz="40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eLAA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example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combinations</a:t>
            </a:r>
            <a:endParaRPr lang="en-US" sz="40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[1], way forward  on organization of </a:t>
            </a:r>
            <a:r>
              <a:rPr lang="en-US" dirty="0" err="1" smtClean="0"/>
              <a:t>eLAA</a:t>
            </a:r>
            <a:r>
              <a:rPr lang="en-US" dirty="0" smtClean="0"/>
              <a:t> RF requirements was approved.</a:t>
            </a:r>
          </a:p>
          <a:p>
            <a:r>
              <a:rPr lang="en-US" dirty="0" smtClean="0"/>
              <a:t>Seven example band combinations (B1/B2/B3/B7/B41/B42/B66 + B46) were selected.</a:t>
            </a:r>
          </a:p>
          <a:p>
            <a:r>
              <a:rPr lang="en-US" dirty="0" smtClean="0"/>
              <a:t>Although above agreements were made, how to deliver outcomes on these combinations has not agreed yet.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2400" dirty="0" smtClean="0"/>
              <a:t>BS (co-existence studies) and UE RF (BCS, delta values and so on) should be captured into TR36.714-02-02.</a:t>
            </a:r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GB" sz="2000" dirty="0" smtClean="0"/>
              <a:t>This means that at least seven sub-clause will be added into the TR for seven example band combinations.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endParaRPr lang="en-US" sz="2400" dirty="0"/>
          </a:p>
          <a:p>
            <a:pPr marL="228600" lvl="2">
              <a:spcBef>
                <a:spcPts val="1000"/>
              </a:spcBef>
            </a:pPr>
            <a:r>
              <a:rPr lang="en-US" sz="2400" dirty="0" smtClean="0"/>
              <a:t>After completing 2DL/2UL work for the 7 </a:t>
            </a:r>
            <a:r>
              <a:rPr lang="en-US" sz="2400" dirty="0" smtClean="0"/>
              <a:t>example combinations</a:t>
            </a:r>
            <a:r>
              <a:rPr lang="en-US" sz="2400" dirty="0" smtClean="0"/>
              <a:t>, RAN4 should </a:t>
            </a:r>
            <a:r>
              <a:rPr lang="en-US" sz="2400" dirty="0" smtClean="0"/>
              <a:t>begin to discuss </a:t>
            </a:r>
            <a:r>
              <a:rPr lang="en-US" sz="2400" dirty="0" smtClean="0"/>
              <a:t>whether to include work for </a:t>
            </a:r>
            <a:r>
              <a:rPr lang="en-US" sz="2400" dirty="0" err="1" smtClean="0"/>
              <a:t>xDL</a:t>
            </a:r>
            <a:r>
              <a:rPr lang="en-US" sz="2400" dirty="0" smtClean="0"/>
              <a:t>/2UL under this </a:t>
            </a:r>
            <a:r>
              <a:rPr lang="en-US" sz="2400" dirty="0" smtClean="0"/>
              <a:t>WI where x &gt; 2.</a:t>
            </a:r>
            <a:endParaRPr lang="en-US" sz="2400" dirty="0" smtClean="0"/>
          </a:p>
          <a:p>
            <a:pPr marL="457200" lvl="3" indent="0">
              <a:spcBef>
                <a:spcPts val="1000"/>
              </a:spcBef>
              <a:buNone/>
            </a:pPr>
            <a:endParaRPr lang="en-US" sz="2000" dirty="0"/>
          </a:p>
          <a:p>
            <a:pPr marL="685800" lvl="3">
              <a:spcBef>
                <a:spcPts val="1000"/>
              </a:spcBef>
            </a:pPr>
            <a:endParaRPr lang="en-US" sz="2000" i="1" dirty="0" smtClean="0"/>
          </a:p>
          <a:p>
            <a:pPr marL="228600" lvl="2">
              <a:spcBef>
                <a:spcPts val="1000"/>
              </a:spcBef>
            </a:pPr>
            <a:endParaRPr lang="en-US" sz="2400" dirty="0"/>
          </a:p>
          <a:p>
            <a:pPr marL="228600" lvl="2">
              <a:spcBef>
                <a:spcPts val="1000"/>
              </a:spcBef>
            </a:pPr>
            <a:endParaRPr lang="en-GB" sz="2400" i="1" dirty="0"/>
          </a:p>
          <a:p>
            <a:endParaRPr 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27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Proposal#</a:t>
            </a:r>
            <a:r>
              <a:rPr lang="en-US" altLang="ja-JP" dirty="0" smtClean="0"/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369113"/>
          </a:xfrm>
        </p:spPr>
        <p:txBody>
          <a:bodyPr>
            <a:normAutofit lnSpcReduction="10000"/>
          </a:bodyPr>
          <a:lstStyle/>
          <a:p>
            <a:pPr marL="228600" lvl="2">
              <a:spcBef>
                <a:spcPts val="1000"/>
              </a:spcBef>
            </a:pPr>
            <a:r>
              <a:rPr lang="en-GB" sz="2400" dirty="0" smtClean="0"/>
              <a:t>UE co-existence table for 2UL CA should be also captured into TR36.714-02-02.</a:t>
            </a:r>
            <a:endParaRPr lang="en-GB" sz="2400" dirty="0"/>
          </a:p>
          <a:p>
            <a:pPr marL="228600" lvl="2">
              <a:spcBef>
                <a:spcPts val="1000"/>
              </a:spcBef>
            </a:pPr>
            <a:endParaRPr lang="en-GB" sz="2400" dirty="0" smtClean="0"/>
          </a:p>
          <a:p>
            <a:pPr marL="0" lvl="2" indent="0">
              <a:spcBef>
                <a:spcPts val="1000"/>
              </a:spcBef>
              <a:buNone/>
            </a:pPr>
            <a:r>
              <a:rPr lang="en-GB" sz="2400" dirty="0" smtClean="0"/>
              <a:t>&lt;Reason for </a:t>
            </a:r>
            <a:r>
              <a:rPr lang="en-GB" sz="2400" dirty="0" smtClean="0"/>
              <a:t>proposal#3&gt;</a:t>
            </a:r>
            <a:endParaRPr lang="en-GB" sz="2400" dirty="0"/>
          </a:p>
          <a:p>
            <a:pPr marL="228600" lvl="2">
              <a:spcBef>
                <a:spcPts val="1000"/>
              </a:spcBef>
            </a:pPr>
            <a:r>
              <a:rPr lang="en-GB" sz="2400" dirty="0" smtClean="0"/>
              <a:t>UE co-existence table for 2UL CA has not been discussed under TR capturing phase in RAN4.</a:t>
            </a:r>
          </a:p>
          <a:p>
            <a:pPr marL="228600" lvl="2">
              <a:spcBef>
                <a:spcPts val="1000"/>
              </a:spcBef>
            </a:pPr>
            <a:r>
              <a:rPr lang="en-GB" sz="2400" dirty="0" smtClean="0"/>
              <a:t>Hence, requirements in that table started to be discussed under CR agreement phase.  Under this phase, errors were pointed out.  Then CR revision was unavoidable.  </a:t>
            </a:r>
          </a:p>
          <a:p>
            <a:pPr marL="228600" lvl="2">
              <a:spcBef>
                <a:spcPts val="1000"/>
              </a:spcBef>
            </a:pPr>
            <a:r>
              <a:rPr lang="en-GB" sz="2400" dirty="0" smtClean="0"/>
              <a:t>If RAN4 discussion on this table becomes two steps (TR capture </a:t>
            </a:r>
            <a:r>
              <a:rPr lang="en-GB" sz="2400" dirty="0" smtClean="0">
                <a:sym typeface="Wingdings" panose="05000000000000000000" pitchFamily="2" charset="2"/>
              </a:rPr>
              <a:t> CR agreement), high quality technical specification can be derived.</a:t>
            </a:r>
            <a:endParaRPr lang="en-GB" sz="2400" dirty="0" smtClean="0"/>
          </a:p>
          <a:p>
            <a:pPr marL="228600" lvl="2">
              <a:spcBef>
                <a:spcPts val="1000"/>
              </a:spcBef>
            </a:pPr>
            <a:endParaRPr lang="en-GB" sz="24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444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dirty="0" smtClean="0"/>
              <a:t>[1] </a:t>
            </a:r>
            <a:r>
              <a:rPr lang="en-US" altLang="ja-JP" dirty="0"/>
              <a:t>R4-163080, “Way Forward on organization </a:t>
            </a:r>
            <a:r>
              <a:rPr lang="en-US" altLang="ja-JP" dirty="0" smtClean="0"/>
              <a:t>of </a:t>
            </a:r>
            <a:r>
              <a:rPr lang="en-US" altLang="ja-JP" dirty="0" err="1" smtClean="0"/>
              <a:t>eLAA</a:t>
            </a:r>
            <a:r>
              <a:rPr lang="en-US" altLang="ja-JP" dirty="0" smtClean="0"/>
              <a:t> </a:t>
            </a:r>
            <a:r>
              <a:rPr lang="en-US" altLang="ja-JP" dirty="0"/>
              <a:t>RF </a:t>
            </a:r>
            <a:r>
              <a:rPr lang="en-US" altLang="ja-JP" dirty="0" smtClean="0"/>
              <a:t>requirements,” Qualcomm Incorporated</a:t>
            </a:r>
          </a:p>
          <a:p>
            <a:pPr marL="0" indent="0">
              <a:buNone/>
            </a:pPr>
            <a:r>
              <a:rPr lang="en-US" altLang="ja-JP" dirty="0" smtClean="0"/>
              <a:t>[2] </a:t>
            </a:r>
            <a:r>
              <a:rPr lang="en-US" altLang="ja-JP" dirty="0"/>
              <a:t>R4-162652, “</a:t>
            </a:r>
            <a:r>
              <a:rPr lang="en-US" altLang="ja-JP" dirty="0" err="1"/>
              <a:t>eLAA</a:t>
            </a:r>
            <a:r>
              <a:rPr lang="en-US" altLang="ja-JP" dirty="0"/>
              <a:t> specification changes for UL operation,” Qualcomm Incorporated</a:t>
            </a:r>
          </a:p>
          <a:p>
            <a:pPr marL="0" indent="0">
              <a:buNone/>
            </a:pPr>
            <a:r>
              <a:rPr lang="en-US" altLang="ja-JP" dirty="0" smtClean="0"/>
              <a:t>[3] </a:t>
            </a:r>
            <a:r>
              <a:rPr lang="en-US" altLang="ja-JP" dirty="0"/>
              <a:t>R4-162125, “Potential UL CA configurations for </a:t>
            </a:r>
            <a:r>
              <a:rPr lang="en-US" altLang="ja-JP" dirty="0" err="1"/>
              <a:t>eLAA</a:t>
            </a:r>
            <a:r>
              <a:rPr lang="en-US" altLang="ja-JP" dirty="0"/>
              <a:t> operation in 5GHz,” Ericsson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025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4805</TotalTime>
  <Words>282</Words>
  <Application>Microsoft Office PowerPoint</Application>
  <PresentationFormat>画面に合わせる (4:3)</PresentationFormat>
  <Paragraphs>38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Theme</vt:lpstr>
      <vt:lpstr>PowerPoint プレゼンテーション</vt:lpstr>
      <vt:lpstr>Background</vt:lpstr>
      <vt:lpstr>Proposal#1</vt:lpstr>
      <vt:lpstr>Proposal#2</vt:lpstr>
      <vt:lpstr>Proposal#3</vt:lpstr>
      <vt:lpstr>References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O.M</cp:lastModifiedBy>
  <cp:revision>32</cp:revision>
  <cp:lastPrinted>2015-11-02T18:42:05Z</cp:lastPrinted>
  <dcterms:created xsi:type="dcterms:W3CDTF">2015-10-30T15:37:37Z</dcterms:created>
  <dcterms:modified xsi:type="dcterms:W3CDTF">2016-05-12T09:23:46Z</dcterms:modified>
</cp:coreProperties>
</file>