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4" r:id="rId8"/>
    <p:sldId id="265" r:id="rId9"/>
    <p:sldId id="259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71" autoAdjust="0"/>
    <p:restoredTop sz="94660" autoAdjust="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48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ED3B1-31AF-4888-A910-910D434E23CC}" type="datetimeFigureOut">
              <a:rPr lang="en-US" smtClean="0"/>
              <a:t>5/27/2016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4444-5FD8-40B3-973C-A159BAA24C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66269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ED3B1-31AF-4888-A910-910D434E23CC}" type="datetimeFigureOut">
              <a:rPr lang="en-US" smtClean="0"/>
              <a:t>5/27/2016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4444-5FD8-40B3-973C-A159BAA24C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7256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ED3B1-31AF-4888-A910-910D434E23CC}" type="datetimeFigureOut">
              <a:rPr lang="en-US" smtClean="0"/>
              <a:t>5/27/2016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4444-5FD8-40B3-973C-A159BAA24C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99145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ED3B1-31AF-4888-A910-910D434E23CC}" type="datetimeFigureOut">
              <a:rPr lang="en-US" smtClean="0"/>
              <a:t>5/27/2016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4444-5FD8-40B3-973C-A159BAA24C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99073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ED3B1-31AF-4888-A910-910D434E23CC}" type="datetimeFigureOut">
              <a:rPr lang="en-US" smtClean="0"/>
              <a:t>5/27/2016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4444-5FD8-40B3-973C-A159BAA24C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18679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ED3B1-31AF-4888-A910-910D434E23CC}" type="datetimeFigureOut">
              <a:rPr lang="en-US" smtClean="0"/>
              <a:t>5/27/2016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4444-5FD8-40B3-973C-A159BAA24C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42536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ED3B1-31AF-4888-A910-910D434E23CC}" type="datetimeFigureOut">
              <a:rPr lang="en-US" smtClean="0"/>
              <a:t>5/27/2016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4444-5FD8-40B3-973C-A159BAA24C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12004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ED3B1-31AF-4888-A910-910D434E23CC}" type="datetimeFigureOut">
              <a:rPr lang="en-US" smtClean="0"/>
              <a:t>5/27/2016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4444-5FD8-40B3-973C-A159BAA24C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35046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ED3B1-31AF-4888-A910-910D434E23CC}" type="datetimeFigureOut">
              <a:rPr lang="en-US" smtClean="0"/>
              <a:t>5/27/2016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4444-5FD8-40B3-973C-A159BAA24C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45929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ED3B1-31AF-4888-A910-910D434E23CC}" type="datetimeFigureOut">
              <a:rPr lang="en-US" smtClean="0"/>
              <a:t>5/27/2016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4444-5FD8-40B3-973C-A159BAA24C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93710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ED3B1-31AF-4888-A910-910D434E23CC}" type="datetimeFigureOut">
              <a:rPr lang="en-US" smtClean="0"/>
              <a:t>5/27/2016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34444-5FD8-40B3-973C-A159BAA24C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58989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7ED3B1-31AF-4888-A910-910D434E23CC}" type="datetimeFigureOut">
              <a:rPr lang="en-US" smtClean="0"/>
              <a:t>5/27/2016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F34444-5FD8-40B3-973C-A159BAA24C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07574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Way Forward on LAA coexistence testing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Qualcomm, Ericsson, Huawei, Nokia</a:t>
            </a:r>
            <a:endParaRPr lang="en-US" dirty="0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42462"/>
            <a:ext cx="12192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n-GB" altLang="zh-CN" sz="1600" b="1" dirty="0">
                <a:latin typeface="Arial" panose="020B0604020202020204" pitchFamily="34" charset="0"/>
                <a:cs typeface="Times New Roman" panose="02020603050405020304" pitchFamily="18" charset="0"/>
              </a:rPr>
              <a:t>3GPP TSG-RAN WG4 Meeting #</a:t>
            </a:r>
            <a:r>
              <a:rPr lang="en-GB" altLang="zh-CN" sz="16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79</a:t>
            </a:r>
            <a:r>
              <a:rPr lang="en-GB" altLang="zh-CN" sz="1600" b="1" i="1" dirty="0">
                <a:latin typeface="Arial" panose="020B0604020202020204" pitchFamily="34" charset="0"/>
                <a:cs typeface="Times New Roman" panose="02020603050405020304" pitchFamily="18" charset="0"/>
              </a:rPr>
              <a:t>	                                                                 </a:t>
            </a:r>
            <a:r>
              <a:rPr lang="en-GB" altLang="zh-CN" sz="1600" b="1" i="1" dirty="0">
                <a:solidFill>
                  <a:srgbClr val="FF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         </a:t>
            </a:r>
            <a:r>
              <a:rPr lang="en-GB" altLang="zh-CN" sz="1600" b="1" i="1" dirty="0" smtClean="0">
                <a:solidFill>
                  <a:srgbClr val="FF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                                                    </a:t>
            </a:r>
            <a:r>
              <a:rPr lang="en-GB" altLang="zh-CN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R4-164800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zh-CN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Nanjing, China </a:t>
            </a:r>
            <a:r>
              <a:rPr lang="en-GB" altLang="zh-CN" sz="16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23</a:t>
            </a:r>
            <a:r>
              <a:rPr lang="en-GB" altLang="zh-CN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–</a:t>
            </a:r>
            <a:r>
              <a:rPr lang="en-GB" altLang="zh-CN" sz="16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27</a:t>
            </a:r>
            <a:r>
              <a:rPr lang="en-GB" altLang="zh-CN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altLang="zh-CN" sz="16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May </a:t>
            </a:r>
            <a:r>
              <a:rPr lang="en-GB" altLang="zh-CN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2016</a:t>
            </a:r>
            <a:endParaRPr lang="en-GB" altLang="zh-CN" sz="16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8696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General overview of RAN4 activity on LAA coexistence tests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RAN4 agreed to define two classes of tests to verify LAA coexistence:</a:t>
            </a:r>
          </a:p>
          <a:p>
            <a:pPr lvl="1"/>
            <a:r>
              <a:rPr lang="en-US" b="1" u="sng" dirty="0" smtClean="0">
                <a:solidFill>
                  <a:srgbClr val="FF0000"/>
                </a:solidFill>
              </a:rPr>
              <a:t>LBT tests</a:t>
            </a:r>
            <a:r>
              <a:rPr lang="en-US" dirty="0" smtClean="0"/>
              <a:t>: these are </a:t>
            </a:r>
            <a:r>
              <a:rPr lang="en-US" u="sng" dirty="0" smtClean="0"/>
              <a:t>functional tests</a:t>
            </a:r>
            <a:r>
              <a:rPr lang="en-US" dirty="0" smtClean="0"/>
              <a:t> which verify minimum requirements defined in 3GPP specifications. The LBT core requirements are already captured in TS 36.104 (Chapter 9) while the LBT tests will be defined in Chapter 9 of TS 36.141.</a:t>
            </a:r>
          </a:p>
          <a:p>
            <a:pPr lvl="1"/>
            <a:r>
              <a:rPr lang="en-US" b="1" u="sng" dirty="0" smtClean="0">
                <a:solidFill>
                  <a:srgbClr val="FF0000"/>
                </a:solidFill>
              </a:rPr>
              <a:t>Multi-node tests</a:t>
            </a:r>
            <a:r>
              <a:rPr lang="en-US" dirty="0" smtClean="0"/>
              <a:t>: this is a new class of test which whose scope is to verify </a:t>
            </a:r>
            <a:r>
              <a:rPr lang="en-US" u="sng" dirty="0" smtClean="0"/>
              <a:t>cross-technology coexistence</a:t>
            </a:r>
            <a:r>
              <a:rPr lang="en-US" dirty="0" smtClean="0"/>
              <a:t>, with emphasis on coexistence between LAA and Wi-Fi operating in the same spectrum. Multi-node tests will be captured in a new technical report which will be developed by RAN4.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7439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LBT tests: background information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549417"/>
          </a:xfrm>
        </p:spPr>
        <p:txBody>
          <a:bodyPr/>
          <a:lstStyle/>
          <a:p>
            <a:r>
              <a:rPr lang="en-US" dirty="0" smtClean="0"/>
              <a:t>LBT tests are </a:t>
            </a:r>
            <a:r>
              <a:rPr lang="en-US" b="1" u="sng" dirty="0" smtClean="0"/>
              <a:t>functional tests</a:t>
            </a:r>
            <a:r>
              <a:rPr lang="en-US" b="1" dirty="0" smtClean="0"/>
              <a:t> </a:t>
            </a:r>
            <a:r>
              <a:rPr lang="en-US" dirty="0" smtClean="0"/>
              <a:t>which only verify essential LBT functionalities specified in 3GPP specification. As such, these tests will not verify the performance in the presence of Wi-Fi like signal.</a:t>
            </a:r>
          </a:p>
          <a:p>
            <a:r>
              <a:rPr lang="en-US" dirty="0" smtClean="0"/>
              <a:t>RAN4 agreed to align LBT testing procedure with EN 301 893.</a:t>
            </a:r>
          </a:p>
          <a:p>
            <a:r>
              <a:rPr lang="en-US" dirty="0" smtClean="0"/>
              <a:t>RAN4 agreed to test the following requirements [1]:</a:t>
            </a:r>
          </a:p>
          <a:p>
            <a:pPr lvl="1">
              <a:defRPr/>
            </a:pPr>
            <a:r>
              <a:rPr lang="en-US" dirty="0" smtClean="0"/>
              <a:t>Energy </a:t>
            </a:r>
            <a:r>
              <a:rPr lang="en-US" dirty="0"/>
              <a:t>Detection (ED) threshold and detection </a:t>
            </a:r>
            <a:r>
              <a:rPr lang="en-US" dirty="0" smtClean="0"/>
              <a:t>accuracy.</a:t>
            </a:r>
            <a:endParaRPr lang="en-US" dirty="0"/>
          </a:p>
          <a:p>
            <a:pPr lvl="1">
              <a:defRPr/>
            </a:pPr>
            <a:r>
              <a:rPr lang="en-US" dirty="0" smtClean="0"/>
              <a:t>Maximum </a:t>
            </a:r>
            <a:r>
              <a:rPr lang="en-US" dirty="0"/>
              <a:t>Channel Occupancy Time (MCOT</a:t>
            </a:r>
            <a:r>
              <a:rPr lang="en-US" dirty="0" smtClean="0"/>
              <a:t>).</a:t>
            </a:r>
            <a:endParaRPr lang="en-US" dirty="0"/>
          </a:p>
          <a:p>
            <a:pPr lvl="1">
              <a:defRPr/>
            </a:pPr>
            <a:r>
              <a:rPr lang="en-US" dirty="0"/>
              <a:t>Minimum Idle </a:t>
            </a:r>
            <a:r>
              <a:rPr lang="en-US" dirty="0" smtClean="0"/>
              <a:t>time.</a:t>
            </a:r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8322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LBT tests: way forward (1)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588054"/>
          </a:xfrm>
        </p:spPr>
        <p:txBody>
          <a:bodyPr>
            <a:noAutofit/>
          </a:bodyPr>
          <a:lstStyle/>
          <a:p>
            <a:r>
              <a:rPr lang="en-US" dirty="0" smtClean="0"/>
              <a:t>Agreed to specify tests with no or static interference </a:t>
            </a:r>
          </a:p>
          <a:p>
            <a:r>
              <a:rPr lang="en-US" dirty="0" smtClean="0"/>
              <a:t>One example test procedure is based on the following block diagram: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GB" dirty="0" smtClean="0"/>
              <a:t>MCOT, idle time, and Energy Detection sensing will be tested with a procedure similar to EN 301 893, but adapted to 3GPP nomenclature and format, as in Clause 4.8 in 3GPP TS 36.141.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9544" y="2951694"/>
            <a:ext cx="4031869" cy="1903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8375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LBT tests: way forward 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It was agreed to use defer time as the minimum idle time for the corresponding test.</a:t>
            </a:r>
          </a:p>
          <a:p>
            <a:r>
              <a:rPr lang="en-US" dirty="0" smtClean="0"/>
              <a:t>It was agreed to set the interference value for the ED sensing test at  (-</a:t>
            </a:r>
            <a:r>
              <a:rPr lang="en-US" dirty="0"/>
              <a:t>72dBm+ [</a:t>
            </a:r>
            <a:r>
              <a:rPr lang="en-US" dirty="0" smtClean="0"/>
              <a:t>4dB])/</a:t>
            </a:r>
            <a:r>
              <a:rPr lang="en-US" dirty="0"/>
              <a:t>20MHz 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9241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Multi-node tests: background information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Multi-node tests are </a:t>
            </a:r>
            <a:r>
              <a:rPr lang="en-US" b="1" u="sng" dirty="0" smtClean="0"/>
              <a:t>cross technology coexistence tests</a:t>
            </a:r>
            <a:r>
              <a:rPr lang="en-US" b="1" dirty="0" smtClean="0"/>
              <a:t>.</a:t>
            </a:r>
            <a:r>
              <a:rPr lang="en-US" b="1" u="sng" dirty="0" smtClean="0"/>
              <a:t> </a:t>
            </a:r>
          </a:p>
          <a:p>
            <a:r>
              <a:rPr lang="en-US" dirty="0" smtClean="0"/>
              <a:t>Multi-node tests were extensively discussed in RAN# 78bis with the following agreements on the general aspects (way forward from RAN4 #78bis [1]), e.g.:</a:t>
            </a:r>
          </a:p>
          <a:p>
            <a:pPr lvl="1">
              <a:buFont typeface="Arial" charset="0"/>
              <a:buChar char="•"/>
              <a:defRPr/>
            </a:pPr>
            <a:r>
              <a:rPr lang="en-GB" dirty="0"/>
              <a:t>T</a:t>
            </a:r>
            <a:r>
              <a:rPr lang="en-GB" dirty="0" smtClean="0"/>
              <a:t>ests </a:t>
            </a:r>
            <a:r>
              <a:rPr lang="en-GB" dirty="0"/>
              <a:t>should be conductive </a:t>
            </a:r>
            <a:r>
              <a:rPr lang="en-GB" dirty="0" smtClean="0"/>
              <a:t>tests.</a:t>
            </a:r>
            <a:endParaRPr lang="en-US" dirty="0"/>
          </a:p>
          <a:p>
            <a:pPr lvl="1">
              <a:buFont typeface="Arial" charset="0"/>
              <a:buChar char="•"/>
              <a:defRPr/>
            </a:pPr>
            <a:r>
              <a:rPr lang="en-GB" dirty="0"/>
              <a:t>T</a:t>
            </a:r>
            <a:r>
              <a:rPr lang="en-GB" dirty="0" smtClean="0"/>
              <a:t>wo DL nodes should be considered. </a:t>
            </a:r>
            <a:endParaRPr lang="sv-SE" dirty="0"/>
          </a:p>
          <a:p>
            <a:pPr lvl="1">
              <a:buFont typeface="Arial" charset="0"/>
              <a:buChar char="•"/>
              <a:defRPr/>
            </a:pPr>
            <a:r>
              <a:rPr lang="en-GB" dirty="0"/>
              <a:t>S</a:t>
            </a:r>
            <a:r>
              <a:rPr lang="en-GB" dirty="0" smtClean="0"/>
              <a:t>ingle 20MHz channel should be </a:t>
            </a:r>
            <a:r>
              <a:rPr lang="en-US" dirty="0" smtClean="0"/>
              <a:t>considered.</a:t>
            </a:r>
            <a:endParaRPr lang="sv-SE" dirty="0"/>
          </a:p>
          <a:p>
            <a:pPr>
              <a:defRPr/>
            </a:pPr>
            <a:r>
              <a:rPr lang="en-GB" dirty="0" smtClean="0"/>
              <a:t>It was also agreed to develop a </a:t>
            </a:r>
            <a:r>
              <a:rPr lang="en-GB" dirty="0"/>
              <a:t>new TR in </a:t>
            </a:r>
            <a:r>
              <a:rPr lang="en-GB" dirty="0" smtClean="0"/>
              <a:t>RAN4 to capture the multi-node tests. </a:t>
            </a:r>
            <a:endParaRPr lang="en-GB" dirty="0"/>
          </a:p>
          <a:p>
            <a:pPr lvl="1">
              <a:buFont typeface="Arial" charset="0"/>
              <a:buChar char="•"/>
              <a:defRPr/>
            </a:pPr>
            <a:endParaRPr lang="sv-SE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4949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Multi-node tests: way forward (1)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In RAN4 #79, further agreements on the general aspects of multi-node tests were reached:</a:t>
            </a:r>
          </a:p>
          <a:p>
            <a:pPr lvl="1"/>
            <a:r>
              <a:rPr lang="en-US" dirty="0"/>
              <a:t>Tests should also cover </a:t>
            </a:r>
            <a:r>
              <a:rPr lang="en-US" dirty="0" smtClean="0"/>
              <a:t>Wi-Fi </a:t>
            </a:r>
            <a:r>
              <a:rPr lang="en-US" dirty="0"/>
              <a:t>to LAA </a:t>
            </a:r>
            <a:r>
              <a:rPr lang="en-US" dirty="0" smtClean="0"/>
              <a:t>performance. This means that RAN4 will focus on symmetric tests, i.e. the impact from LAA to Wi-Fi and from Wi-Fi to LAA will be considered.</a:t>
            </a:r>
          </a:p>
          <a:p>
            <a:pPr lvl="1"/>
            <a:r>
              <a:rPr lang="en-US" dirty="0" smtClean="0"/>
              <a:t>Signal level at which the receiver victim will see the transmitter aggressor:</a:t>
            </a:r>
          </a:p>
          <a:p>
            <a:pPr lvl="2"/>
            <a:r>
              <a:rPr lang="en-US" dirty="0" smtClean="0"/>
              <a:t>It is agreed to consider </a:t>
            </a:r>
            <a:r>
              <a:rPr lang="en-US" u="sng" dirty="0" smtClean="0"/>
              <a:t>both below and above ED</a:t>
            </a:r>
            <a:r>
              <a:rPr lang="en-US" dirty="0" smtClean="0"/>
              <a:t> (-72dBm/20MHz) scenarios.</a:t>
            </a:r>
          </a:p>
          <a:p>
            <a:pPr lvl="2"/>
            <a:r>
              <a:rPr lang="en-US" dirty="0" smtClean="0"/>
              <a:t>The precise values to be considered in the tests are FFS.</a:t>
            </a:r>
          </a:p>
          <a:p>
            <a:pPr lvl="1"/>
            <a:r>
              <a:rPr lang="en-US" dirty="0" smtClean="0"/>
              <a:t>Metric:</a:t>
            </a:r>
          </a:p>
          <a:p>
            <a:pPr lvl="2"/>
            <a:r>
              <a:rPr lang="en-GB" dirty="0" smtClean="0"/>
              <a:t>it is agreed </a:t>
            </a:r>
            <a:r>
              <a:rPr lang="en-GB" dirty="0"/>
              <a:t>to use “throughput” as criteria for Priority class 3 and VoIP traffic </a:t>
            </a:r>
            <a:r>
              <a:rPr lang="en-GB" dirty="0" smtClean="0"/>
              <a:t>outage </a:t>
            </a:r>
            <a:r>
              <a:rPr lang="en-GB" dirty="0"/>
              <a:t>for Priority class </a:t>
            </a:r>
            <a:r>
              <a:rPr lang="en-GB" dirty="0" smtClean="0"/>
              <a:t>1.</a:t>
            </a:r>
          </a:p>
          <a:p>
            <a:pPr lvl="1"/>
            <a:r>
              <a:rPr lang="en-US" dirty="0" smtClean="0"/>
              <a:t>Number of stations in multi-node tests:</a:t>
            </a:r>
          </a:p>
          <a:p>
            <a:pPr lvl="2"/>
            <a:r>
              <a:rPr lang="en-US" dirty="0" smtClean="0"/>
              <a:t>It is agreed to use one UL node (UE/STA) connected to each DL node (</a:t>
            </a:r>
            <a:r>
              <a:rPr lang="en-US" dirty="0" err="1" smtClean="0"/>
              <a:t>eNodeB</a:t>
            </a:r>
            <a:r>
              <a:rPr lang="en-US" dirty="0" smtClean="0"/>
              <a:t>/AP).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76158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Multi-node tests: way forward 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Priority classes:</a:t>
            </a:r>
          </a:p>
          <a:p>
            <a:pPr lvl="1"/>
            <a:r>
              <a:rPr lang="en-US" dirty="0"/>
              <a:t>It is agreed to test only channel access priority class capabilities which are declared by the LAA </a:t>
            </a:r>
            <a:r>
              <a:rPr lang="en-US" dirty="0" smtClean="0"/>
              <a:t>node.</a:t>
            </a:r>
          </a:p>
          <a:p>
            <a:pPr lvl="1"/>
            <a:r>
              <a:rPr lang="en-US" dirty="0" smtClean="0"/>
              <a:t>It is agreed to test a </a:t>
            </a:r>
            <a:r>
              <a:rPr lang="en-US" dirty="0"/>
              <a:t>m</a:t>
            </a:r>
            <a:r>
              <a:rPr lang="en-US" dirty="0" smtClean="0"/>
              <a:t>aximum </a:t>
            </a:r>
            <a:r>
              <a:rPr lang="en-US" dirty="0"/>
              <a:t>of two representative priority </a:t>
            </a:r>
            <a:r>
              <a:rPr lang="en-US" dirty="0" smtClean="0"/>
              <a:t>classes.</a:t>
            </a:r>
          </a:p>
          <a:p>
            <a:r>
              <a:rPr lang="en-US" dirty="0" smtClean="0"/>
              <a:t>Baseline reference for the test and passing criteria</a:t>
            </a:r>
          </a:p>
          <a:p>
            <a:pPr lvl="1"/>
            <a:r>
              <a:rPr lang="en-US" dirty="0" smtClean="0"/>
              <a:t>Several options for the definition of the reference baseline and the passing criteria were discussed but not agreement was reached.</a:t>
            </a:r>
          </a:p>
          <a:p>
            <a:pPr lvl="1"/>
            <a:r>
              <a:rPr lang="en-US" dirty="0" smtClean="0"/>
              <a:t>Further discussion is needed.</a:t>
            </a:r>
          </a:p>
          <a:p>
            <a:r>
              <a:rPr lang="en-US" dirty="0" smtClean="0"/>
              <a:t>A draft skeleton of the Technical Report (TR) for the multi-node tests was proposed and presented in RAN4 #79, documented in R4-164219 [3]. No technical concerns on the structure of the TR emerged during the discussion. 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62020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36688"/>
            <a:ext cx="10515600" cy="4941931"/>
          </a:xfrm>
        </p:spPr>
        <p:txBody>
          <a:bodyPr>
            <a:normAutofit fontScale="85000" lnSpcReduction="20000"/>
          </a:bodyPr>
          <a:lstStyle/>
          <a:p>
            <a:r>
              <a:rPr lang="en-US" sz="2000" dirty="0" smtClean="0"/>
              <a:t>[1] R4-162989, “Way forward on LAA coexistence tests”, Ericsson, Huawei, Qualcomm, Nokia, RAN4 #</a:t>
            </a:r>
            <a:r>
              <a:rPr lang="en-US" sz="2000" dirty="0" smtClean="0"/>
              <a:t>78bis.</a:t>
            </a:r>
            <a:endParaRPr lang="en-US" sz="2000" dirty="0" smtClean="0"/>
          </a:p>
          <a:p>
            <a:r>
              <a:rPr lang="en-US" sz="2000" dirty="0" smtClean="0"/>
              <a:t>[</a:t>
            </a:r>
            <a:r>
              <a:rPr lang="en-US" sz="2000" dirty="0"/>
              <a:t>2</a:t>
            </a:r>
            <a:r>
              <a:rPr lang="en-US" sz="2000" dirty="0" smtClean="0"/>
              <a:t>] R4-164799, “</a:t>
            </a:r>
            <a:r>
              <a:rPr lang="en-GB" sz="2000" dirty="0"/>
              <a:t>Ad hoc minutes: Rel-13 LAA co-existence </a:t>
            </a:r>
            <a:r>
              <a:rPr lang="en-GB" sz="2000" dirty="0" smtClean="0"/>
              <a:t>testing</a:t>
            </a:r>
            <a:r>
              <a:rPr lang="en-US" sz="2000" dirty="0" smtClean="0"/>
              <a:t>.Ericsson, RAN4 #79</a:t>
            </a:r>
          </a:p>
          <a:p>
            <a:r>
              <a:rPr lang="en-US" sz="2000" dirty="0" smtClean="0"/>
              <a:t>[3] R4-164219, "Skeleton TR for proposed TR for multi-node tests", Ericsson.</a:t>
            </a:r>
          </a:p>
          <a:p>
            <a:r>
              <a:rPr lang="en-US" sz="2000" dirty="0" smtClean="0"/>
              <a:t>[4] R4-163778, "LBT performance test", Nokia.</a:t>
            </a:r>
          </a:p>
          <a:p>
            <a:r>
              <a:rPr lang="en-US" sz="2000" dirty="0" smtClean="0"/>
              <a:t>[5] R4-163779, "Introduction of LBT performance test for LAA", Nokia. </a:t>
            </a:r>
          </a:p>
          <a:p>
            <a:r>
              <a:rPr lang="en-US" sz="2000" dirty="0" smtClean="0"/>
              <a:t>[6] R4-163937, "Consideration on minimum idle time", Huawei.</a:t>
            </a:r>
          </a:p>
          <a:p>
            <a:r>
              <a:rPr lang="en-US" sz="2000" dirty="0" smtClean="0"/>
              <a:t>[7] R4-163938, "Further consideration on DL LBT test procedure", Huawei.</a:t>
            </a:r>
          </a:p>
          <a:p>
            <a:r>
              <a:rPr lang="en-US" sz="2000" dirty="0" smtClean="0"/>
              <a:t>[8] R4-163939, "Introduction of DL LBT test procedure into TS 36.141", Huawei.</a:t>
            </a:r>
          </a:p>
          <a:p>
            <a:r>
              <a:rPr lang="en-US" sz="2000" dirty="0" smtClean="0"/>
              <a:t>[</a:t>
            </a:r>
            <a:r>
              <a:rPr lang="en-US" sz="2000" dirty="0"/>
              <a:t>9</a:t>
            </a:r>
            <a:r>
              <a:rPr lang="en-US" sz="2000" dirty="0" smtClean="0"/>
              <a:t>] R4-164206, "On LTB tests definition for LAA", Qualcomm Incorporated.</a:t>
            </a:r>
          </a:p>
          <a:p>
            <a:r>
              <a:rPr lang="en-US" sz="2000" dirty="0" smtClean="0"/>
              <a:t>[10] R4-164207, "MCOT, idle time, and channel sensing test for LAA", Qualcomm Incorporated.</a:t>
            </a:r>
          </a:p>
          <a:p>
            <a:r>
              <a:rPr lang="en-US" sz="2000" dirty="0" smtClean="0"/>
              <a:t>[11] R4-164208, "A possible approach to LBT back-off test procedure", Qualcomm Incorporated.</a:t>
            </a:r>
          </a:p>
          <a:p>
            <a:r>
              <a:rPr lang="en-US" sz="2000" dirty="0" smtClean="0"/>
              <a:t>[12] R4-163777, "LAA multi-node test", Nokia.</a:t>
            </a:r>
          </a:p>
          <a:p>
            <a:r>
              <a:rPr lang="en-US" sz="2000" dirty="0" smtClean="0"/>
              <a:t>[13] R4-163940, "Further consideration on multi-node test for LAA", Huawei.</a:t>
            </a:r>
          </a:p>
          <a:p>
            <a:r>
              <a:rPr lang="en-US" sz="2000" dirty="0" smtClean="0"/>
              <a:t>[14] R4-164209, "Additional aspects on multi-node tests", Qualcomm Incorporated.</a:t>
            </a:r>
          </a:p>
          <a:p>
            <a:r>
              <a:rPr lang="en-US" sz="2000" dirty="0" smtClean="0"/>
              <a:t>[15] R4-164218, "Details on multi-node tests for Rel-13 LAA", Ericsson.</a:t>
            </a:r>
          </a:p>
          <a:p>
            <a:r>
              <a:rPr lang="en-US" sz="2000" dirty="0" smtClean="0"/>
              <a:t>[16] R4-164432, "Testing Level of Received Signal for LAA Channel Access Mechanism", </a:t>
            </a:r>
            <a:r>
              <a:rPr lang="en-US" sz="2000" dirty="0" err="1" smtClean="0"/>
              <a:t>CableLabs</a:t>
            </a:r>
            <a:r>
              <a:rPr lang="en-US" sz="2000" dirty="0" smtClean="0"/>
              <a:t>.</a:t>
            </a:r>
          </a:p>
          <a:p>
            <a:endParaRPr lang="en-US" sz="2000" dirty="0" smtClean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0730280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1524</TotalTime>
  <Words>952</Words>
  <Application>Microsoft Office PowerPoint</Application>
  <PresentationFormat>Widescreen</PresentationFormat>
  <Paragraphs>70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SimSun</vt:lpstr>
      <vt:lpstr>Arial</vt:lpstr>
      <vt:lpstr>Calibri</vt:lpstr>
      <vt:lpstr>Calibri Light</vt:lpstr>
      <vt:lpstr>Times New Roman</vt:lpstr>
      <vt:lpstr>Office Theme</vt:lpstr>
      <vt:lpstr>Way Forward on LAA coexistence testing</vt:lpstr>
      <vt:lpstr>General overview of RAN4 activity on LAA coexistence tests </vt:lpstr>
      <vt:lpstr>LBT tests: background information</vt:lpstr>
      <vt:lpstr>LBT tests: way forward (1)</vt:lpstr>
      <vt:lpstr>LBT tests: way forward (2)</vt:lpstr>
      <vt:lpstr>Multi-node tests: background information</vt:lpstr>
      <vt:lpstr>Multi-node tests: way forward (1)</vt:lpstr>
      <vt:lpstr>Multi-node tests: way forward (2)</vt:lpstr>
      <vt:lpstr>References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LAA coexistence testing</dc:title>
  <dc:creator>Papaleo, Marco</dc:creator>
  <cp:lastModifiedBy>Papaleo, Marco</cp:lastModifiedBy>
  <cp:revision>48</cp:revision>
  <dcterms:created xsi:type="dcterms:W3CDTF">2016-05-25T07:23:30Z</dcterms:created>
  <dcterms:modified xsi:type="dcterms:W3CDTF">2016-05-27T05:25:52Z</dcterms:modified>
</cp:coreProperties>
</file>