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563" autoAdjust="0"/>
    <p:restoredTop sz="94622" autoAdjust="0"/>
  </p:normalViewPr>
  <p:slideViewPr>
    <p:cSldViewPr snapToGrid="0">
      <p:cViewPr varScale="1">
        <p:scale>
          <a:sx n="87" d="100"/>
          <a:sy n="87" d="100"/>
        </p:scale>
        <p:origin x="-1050"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5/27/2016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2536439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5/27/2016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3122530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5/27/2016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3816106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5/27/2016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828183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6A4731-9EB5-40B4-82E7-5C5942FC3692}" type="datetimeFigureOut">
              <a:rPr lang="en-US" smtClean="0"/>
              <a:pPr/>
              <a:t>5/27/2016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2296533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6A4731-9EB5-40B4-82E7-5C5942FC3692}" type="datetimeFigureOut">
              <a:rPr lang="en-US" smtClean="0"/>
              <a:pPr/>
              <a:t>5/27/2016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4278106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6A4731-9EB5-40B4-82E7-5C5942FC3692}" type="datetimeFigureOut">
              <a:rPr lang="en-US" smtClean="0"/>
              <a:pPr/>
              <a:t>5/27/2016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2860418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6A4731-9EB5-40B4-82E7-5C5942FC3692}" type="datetimeFigureOut">
              <a:rPr lang="en-US" smtClean="0"/>
              <a:pPr/>
              <a:t>5/27/2016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166784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6A4731-9EB5-40B4-82E7-5C5942FC3692}" type="datetimeFigureOut">
              <a:rPr lang="en-US" smtClean="0"/>
              <a:pPr/>
              <a:t>5/27/2016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2209943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6A4731-9EB5-40B4-82E7-5C5942FC3692}" type="datetimeFigureOut">
              <a:rPr lang="en-US" smtClean="0"/>
              <a:pPr/>
              <a:t>5/27/2016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2077660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6A4731-9EB5-40B4-82E7-5C5942FC3692}" type="datetimeFigureOut">
              <a:rPr lang="en-US" smtClean="0"/>
              <a:pPr/>
              <a:t>5/27/2016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1862488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6A4731-9EB5-40B4-82E7-5C5942FC3692}" type="datetimeFigureOut">
              <a:rPr lang="en-US" smtClean="0"/>
              <a:pPr/>
              <a:t>5/27/2016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EC4104-BB59-4308-81D6-F2D6A8F95F9C}" type="slidenum">
              <a:rPr lang="en-US" smtClean="0"/>
              <a:pPr/>
              <a:t>‹#›</a:t>
            </a:fld>
            <a:endParaRPr lang="en-US"/>
          </a:p>
        </p:txBody>
      </p:sp>
    </p:spTree>
    <p:extLst>
      <p:ext uri="{BB962C8B-B14F-4D97-AF65-F5344CB8AC3E}">
        <p14:creationId xmlns:p14="http://schemas.microsoft.com/office/powerpoint/2010/main" val="8542528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384299"/>
            <a:ext cx="10642600" cy="1846263"/>
          </a:xfrm>
        </p:spPr>
        <p:txBody>
          <a:bodyPr>
            <a:normAutofit/>
          </a:bodyPr>
          <a:lstStyle/>
          <a:p>
            <a:r>
              <a:rPr lang="en-US" dirty="0" smtClean="0"/>
              <a:t>Way forward on NB-</a:t>
            </a:r>
            <a:r>
              <a:rPr lang="en-US" dirty="0" err="1" smtClean="0"/>
              <a:t>IoT</a:t>
            </a:r>
            <a:r>
              <a:rPr lang="en-US" dirty="0" smtClean="0"/>
              <a:t> UE OOBB Range 3</a:t>
            </a:r>
            <a:endParaRPr lang="en-US" dirty="0"/>
          </a:p>
        </p:txBody>
      </p:sp>
      <p:sp>
        <p:nvSpPr>
          <p:cNvPr id="3" name="Subtitle 2"/>
          <p:cNvSpPr>
            <a:spLocks noGrp="1"/>
          </p:cNvSpPr>
          <p:nvPr>
            <p:ph type="subTitle" idx="1"/>
          </p:nvPr>
        </p:nvSpPr>
        <p:spPr>
          <a:xfrm>
            <a:off x="1524000" y="4547285"/>
            <a:ext cx="9437914" cy="1145943"/>
          </a:xfrm>
        </p:spPr>
        <p:txBody>
          <a:bodyPr>
            <a:normAutofit/>
          </a:bodyPr>
          <a:lstStyle/>
          <a:p>
            <a:r>
              <a:rPr lang="en-US" dirty="0" smtClean="0"/>
              <a:t>Vodafone, Telecom Italia, Huawei, </a:t>
            </a:r>
            <a:r>
              <a:rPr lang="en-US" dirty="0" err="1" smtClean="0"/>
              <a:t>HiSilicon</a:t>
            </a:r>
            <a:r>
              <a:rPr lang="en-US" dirty="0" smtClean="0"/>
              <a:t>, </a:t>
            </a:r>
            <a:r>
              <a:rPr lang="en-US" dirty="0" err="1" smtClean="0"/>
              <a:t>Neul</a:t>
            </a:r>
            <a:r>
              <a:rPr lang="en-US" dirty="0" smtClean="0"/>
              <a:t>, Sony, Skyworks, Nokia, Ericsson, CMCC, NTT Docomo, </a:t>
            </a:r>
            <a:r>
              <a:rPr lang="en-US" dirty="0" err="1" smtClean="0"/>
              <a:t>InterDigital</a:t>
            </a:r>
            <a:r>
              <a:rPr lang="en-US" dirty="0" smtClean="0"/>
              <a:t>, Dish, TeliaSonera, Deutsche Telekom </a:t>
            </a:r>
            <a:endParaRPr lang="en-US" dirty="0"/>
          </a:p>
        </p:txBody>
      </p:sp>
      <p:sp>
        <p:nvSpPr>
          <p:cNvPr id="5" name="TextBox 4"/>
          <p:cNvSpPr txBox="1"/>
          <p:nvPr/>
        </p:nvSpPr>
        <p:spPr>
          <a:xfrm>
            <a:off x="584201" y="272142"/>
            <a:ext cx="11395528" cy="646331"/>
          </a:xfrm>
          <a:prstGeom prst="rect">
            <a:avLst/>
          </a:prstGeom>
          <a:noFill/>
        </p:spPr>
        <p:txBody>
          <a:bodyPr wrap="square" rtlCol="0">
            <a:spAutoFit/>
          </a:bodyPr>
          <a:lstStyle/>
          <a:p>
            <a:r>
              <a:rPr lang="de-DE" dirty="0" smtClean="0"/>
              <a:t>3GPP TSG-RAN WG4 Meeting #79                                                                                                                                       </a:t>
            </a:r>
            <a:r>
              <a:rPr lang="en-GB" b="1" dirty="0" smtClean="0"/>
              <a:t>R4-164900</a:t>
            </a:r>
            <a:r>
              <a:rPr lang="de-DE" b="1" dirty="0" smtClean="0"/>
              <a:t/>
            </a:r>
            <a:br>
              <a:rPr lang="de-DE" b="1" dirty="0" smtClean="0"/>
            </a:br>
            <a:r>
              <a:rPr lang="de-DE" b="1" dirty="0" smtClean="0"/>
              <a:t>Nanjing, China, 22 – 27 May, 2016</a:t>
            </a:r>
            <a:endParaRPr lang="en-US" dirty="0"/>
          </a:p>
        </p:txBody>
      </p:sp>
    </p:spTree>
    <p:extLst>
      <p:ext uri="{BB962C8B-B14F-4D97-AF65-F5344CB8AC3E}">
        <p14:creationId xmlns:p14="http://schemas.microsoft.com/office/powerpoint/2010/main" val="3917916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(1/2)</a:t>
            </a:r>
            <a:endParaRPr lang="en-US" dirty="0"/>
          </a:p>
        </p:txBody>
      </p:sp>
      <p:sp>
        <p:nvSpPr>
          <p:cNvPr id="3" name="Content Placeholder 2"/>
          <p:cNvSpPr>
            <a:spLocks noGrp="1"/>
          </p:cNvSpPr>
          <p:nvPr>
            <p:ph idx="1"/>
          </p:nvPr>
        </p:nvSpPr>
        <p:spPr>
          <a:xfrm>
            <a:off x="838200" y="1825624"/>
            <a:ext cx="10515600" cy="4740275"/>
          </a:xfrm>
        </p:spPr>
        <p:txBody>
          <a:bodyPr>
            <a:normAutofit/>
          </a:bodyPr>
          <a:lstStyle/>
          <a:p>
            <a:r>
              <a:rPr lang="en-GB" sz="2000" dirty="0" smtClean="0"/>
              <a:t>NB-</a:t>
            </a:r>
            <a:r>
              <a:rPr lang="en-GB" sz="2000" dirty="0" err="1" smtClean="0"/>
              <a:t>IoT</a:t>
            </a:r>
            <a:r>
              <a:rPr lang="en-GB" sz="2000" dirty="0" smtClean="0"/>
              <a:t> is targeting small size and low cost. It </a:t>
            </a:r>
            <a:r>
              <a:rPr lang="en-GB" sz="2000" dirty="0"/>
              <a:t>was noted that </a:t>
            </a:r>
            <a:r>
              <a:rPr lang="sv-SE" sz="2000" dirty="0" smtClean="0"/>
              <a:t>SAW-less receiver may be useful for low cost NB-IoT applications. In consequence out-of-band blocking (OOBB) requirement may need to reflect that. </a:t>
            </a:r>
            <a:r>
              <a:rPr lang="en-GB" sz="2000" dirty="0" smtClean="0"/>
              <a:t>A SAW-less architecture will save PCB area and have lower cost. </a:t>
            </a:r>
            <a:endParaRPr lang="en-US" sz="2000" dirty="0" smtClean="0"/>
          </a:p>
          <a:p>
            <a:r>
              <a:rPr lang="en-GB" sz="2000" dirty="0" smtClean="0"/>
              <a:t>In addition it was also noted that more stringent OOBB requirement will lead to lower phase noise requirement on LO, and lower phase noise requirement will lead to much more current consumption in synthesizer. Therefore, less stringent OOBB will also lead to lower power consumption.</a:t>
            </a:r>
          </a:p>
          <a:p>
            <a:r>
              <a:rPr lang="en-GB" sz="2000" dirty="0" smtClean="0"/>
              <a:t>Details on power consumption improvement, </a:t>
            </a:r>
            <a:r>
              <a:rPr lang="en-GB" sz="2000" dirty="0"/>
              <a:t>cost reduction, impact in performance </a:t>
            </a:r>
            <a:r>
              <a:rPr lang="en-GB" sz="2000" dirty="0" smtClean="0"/>
              <a:t>were not available.</a:t>
            </a:r>
          </a:p>
          <a:p>
            <a:r>
              <a:rPr lang="en-GB" sz="2000" dirty="0" smtClean="0"/>
              <a:t>The following proposals were made:</a:t>
            </a:r>
          </a:p>
          <a:p>
            <a:pPr lvl="1"/>
            <a:r>
              <a:rPr lang="en-GB" sz="1900" dirty="0" smtClean="0"/>
              <a:t>R4-163558 proposed </a:t>
            </a:r>
            <a:r>
              <a:rPr lang="en-GB" sz="1900" dirty="0" err="1" smtClean="0"/>
              <a:t>P</a:t>
            </a:r>
            <a:r>
              <a:rPr lang="en-GB" sz="1900" baseline="-25000" dirty="0" err="1" smtClean="0"/>
              <a:t>interference</a:t>
            </a:r>
            <a:r>
              <a:rPr lang="en-GB" sz="1900" dirty="0" smtClean="0"/>
              <a:t>=-20dBm for NB-</a:t>
            </a:r>
            <a:r>
              <a:rPr lang="en-GB" sz="1900" dirty="0" err="1" smtClean="0"/>
              <a:t>IoT</a:t>
            </a:r>
            <a:r>
              <a:rPr lang="en-GB" sz="1900" dirty="0" smtClean="0"/>
              <a:t> UE OOBB range 3</a:t>
            </a:r>
            <a:endParaRPr lang="en-US" sz="1900" dirty="0" smtClean="0"/>
          </a:p>
          <a:p>
            <a:pPr lvl="1"/>
            <a:r>
              <a:rPr lang="en-GB" sz="1900" dirty="0" smtClean="0"/>
              <a:t>R4-164465 propose</a:t>
            </a:r>
            <a:r>
              <a:rPr lang="en-GB" sz="1900" dirty="0"/>
              <a:t>d</a:t>
            </a:r>
            <a:r>
              <a:rPr lang="en-GB" sz="1900" dirty="0" smtClean="0"/>
              <a:t> </a:t>
            </a:r>
            <a:r>
              <a:rPr lang="en-GB" sz="1900" dirty="0" err="1" smtClean="0"/>
              <a:t>P</a:t>
            </a:r>
            <a:r>
              <a:rPr lang="en-GB" sz="1900" baseline="-25000" dirty="0" err="1" smtClean="0"/>
              <a:t>interference</a:t>
            </a:r>
            <a:r>
              <a:rPr lang="en-GB" sz="1900" dirty="0" smtClean="0"/>
              <a:t>=-25dBm for NB-IoT UE OOBB range 3</a:t>
            </a:r>
          </a:p>
          <a:p>
            <a:pPr lvl="1"/>
            <a:r>
              <a:rPr lang="en-GB" sz="1900" dirty="0" smtClean="0"/>
              <a:t>Other proposals have been to keep </a:t>
            </a:r>
            <a:r>
              <a:rPr lang="en-GB" sz="1900" dirty="0" err="1"/>
              <a:t>P</a:t>
            </a:r>
            <a:r>
              <a:rPr lang="en-GB" sz="1900" baseline="-25000" dirty="0" err="1"/>
              <a:t>interference</a:t>
            </a:r>
            <a:r>
              <a:rPr lang="en-GB" sz="1900" dirty="0" smtClean="0"/>
              <a:t>=-15dBm </a:t>
            </a:r>
            <a:r>
              <a:rPr lang="en-GB" sz="1900" dirty="0"/>
              <a:t>for NB-</a:t>
            </a:r>
            <a:r>
              <a:rPr lang="en-GB" sz="1900" dirty="0" err="1"/>
              <a:t>IoT</a:t>
            </a:r>
            <a:r>
              <a:rPr lang="en-GB" sz="1900" dirty="0"/>
              <a:t> UE OOBB range </a:t>
            </a:r>
            <a:r>
              <a:rPr lang="en-GB" sz="1900" dirty="0" smtClean="0"/>
              <a:t>3</a:t>
            </a:r>
            <a:endParaRPr lang="en-GB" sz="2000" dirty="0" smtClean="0"/>
          </a:p>
          <a:p>
            <a:endParaRPr lang="en-GB" sz="2000" dirty="0" smtClean="0"/>
          </a:p>
        </p:txBody>
      </p:sp>
    </p:spTree>
    <p:extLst>
      <p:ext uri="{BB962C8B-B14F-4D97-AF65-F5344CB8AC3E}">
        <p14:creationId xmlns:p14="http://schemas.microsoft.com/office/powerpoint/2010/main" val="4113291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9478" y="1219337"/>
            <a:ext cx="10515600" cy="4008645"/>
          </a:xfrm>
        </p:spPr>
        <p:txBody>
          <a:bodyPr/>
          <a:lstStyle/>
          <a:p>
            <a:pPr hangingPunct="0">
              <a:buNone/>
            </a:pPr>
            <a:r>
              <a:rPr lang="en-GB" b="1" dirty="0" smtClean="0"/>
              <a:t>NB-IoT frequency band can be categorized into two band groups:</a:t>
            </a:r>
          </a:p>
          <a:p>
            <a:pPr hangingPunct="0">
              <a:buNone/>
            </a:pPr>
            <a:endParaRPr lang="en-GB" dirty="0" smtClean="0"/>
          </a:p>
          <a:p>
            <a:pPr hangingPunct="0"/>
            <a:r>
              <a:rPr lang="en-GB" dirty="0" smtClean="0"/>
              <a:t>Low frequency band group: Band 5, 8, 12, 13, 17, 18, 19, 20, 26, 28 </a:t>
            </a:r>
            <a:endParaRPr lang="en-US" dirty="0" smtClean="0"/>
          </a:p>
          <a:p>
            <a:pPr hangingPunct="0"/>
            <a:r>
              <a:rPr lang="en-GB" dirty="0" smtClean="0"/>
              <a:t>DL frequency range: 729~960MHz, </a:t>
            </a:r>
          </a:p>
          <a:p>
            <a:pPr hangingPunct="0"/>
            <a:endParaRPr lang="en-GB" dirty="0" smtClean="0"/>
          </a:p>
          <a:p>
            <a:pPr hangingPunct="0"/>
            <a:r>
              <a:rPr lang="en-GB" dirty="0" smtClean="0"/>
              <a:t>High frequency band group: 1, 2, 3,66 </a:t>
            </a:r>
            <a:endParaRPr lang="en-US" dirty="0" smtClean="0"/>
          </a:p>
          <a:p>
            <a:pPr hangingPunct="0"/>
            <a:r>
              <a:rPr lang="en-GB" dirty="0" smtClean="0"/>
              <a:t>DL frequency range: </a:t>
            </a:r>
            <a:r>
              <a:rPr lang="en-GB" dirty="0" err="1" smtClean="0"/>
              <a:t>1805~2200MHz</a:t>
            </a:r>
            <a:endParaRPr lang="en-US" dirty="0" smtClean="0"/>
          </a:p>
          <a:p>
            <a:pPr hangingPunct="0"/>
            <a:endParaRPr lang="en-GB" dirty="0" smtClean="0"/>
          </a:p>
        </p:txBody>
      </p:sp>
      <p:sp>
        <p:nvSpPr>
          <p:cNvPr id="4" name="Title 1"/>
          <p:cNvSpPr>
            <a:spLocks noGrp="1"/>
          </p:cNvSpPr>
          <p:nvPr>
            <p:ph type="title"/>
          </p:nvPr>
        </p:nvSpPr>
        <p:spPr>
          <a:xfrm>
            <a:off x="838200" y="365126"/>
            <a:ext cx="10515600" cy="659444"/>
          </a:xfrm>
        </p:spPr>
        <p:txBody>
          <a:bodyPr>
            <a:normAutofit fontScale="90000"/>
          </a:bodyPr>
          <a:lstStyle/>
          <a:p>
            <a:r>
              <a:rPr lang="en-US" dirty="0" smtClean="0"/>
              <a:t>Background (2/2)</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6221"/>
            <a:ext cx="10515600" cy="1325563"/>
          </a:xfrm>
        </p:spPr>
        <p:txBody>
          <a:bodyPr>
            <a:normAutofit/>
          </a:bodyPr>
          <a:lstStyle/>
          <a:p>
            <a:r>
              <a:rPr lang="en-US" sz="3600" dirty="0" smtClean="0"/>
              <a:t>Way forward on NB-</a:t>
            </a:r>
            <a:r>
              <a:rPr lang="en-US" sz="3600" dirty="0" err="1" smtClean="0"/>
              <a:t>IoT</a:t>
            </a:r>
            <a:r>
              <a:rPr lang="en-US" sz="3600" dirty="0" smtClean="0"/>
              <a:t> UE OOBB Range 3</a:t>
            </a:r>
            <a:endParaRPr lang="en-US" sz="3600" dirty="0"/>
          </a:p>
        </p:txBody>
      </p:sp>
      <p:sp>
        <p:nvSpPr>
          <p:cNvPr id="1026" name="Rectangle 2"/>
          <p:cNvSpPr>
            <a:spLocks noChangeArrowheads="1"/>
          </p:cNvSpPr>
          <p:nvPr/>
        </p:nvSpPr>
        <p:spPr bwMode="auto">
          <a:xfrm>
            <a:off x="575049" y="1908727"/>
            <a:ext cx="11060577"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dirty="0" smtClean="0"/>
              <a:t>For operating bands which downlink band frequency range is between 729 MHz &lt;= f &lt; 1 GHz the power level of the interferer (</a:t>
            </a:r>
            <a:r>
              <a:rPr lang="en-GB" dirty="0" err="1" smtClean="0"/>
              <a:t>P</a:t>
            </a:r>
            <a:r>
              <a:rPr lang="en-GB" baseline="-25000" dirty="0" err="1" smtClean="0"/>
              <a:t>Interferer</a:t>
            </a:r>
            <a:r>
              <a:rPr lang="en-GB" dirty="0" smtClean="0"/>
              <a:t>) for Range 3 shall be modified to –[18] dBm for the frequency range which is bounded by </a:t>
            </a:r>
            <a:r>
              <a:rPr lang="en-GB" dirty="0" err="1" smtClean="0"/>
              <a:t>F</a:t>
            </a:r>
            <a:r>
              <a:rPr lang="en-GB" baseline="-25000" dirty="0" err="1" smtClean="0"/>
              <a:t>DL_low</a:t>
            </a:r>
            <a:r>
              <a:rPr lang="en-GB" baseline="-25000" dirty="0" smtClean="0"/>
              <a:t>  </a:t>
            </a:r>
            <a:r>
              <a:rPr lang="en-GB" dirty="0" smtClean="0"/>
              <a:t>- [150]MHz of the lowest band that UE supports in frequency range 729 MHz &lt;= f &lt; 1 GHz, and </a:t>
            </a:r>
            <a:r>
              <a:rPr lang="en-GB" dirty="0" err="1" smtClean="0"/>
              <a:t>F</a:t>
            </a:r>
            <a:r>
              <a:rPr lang="en-GB" baseline="-25000" dirty="0" err="1" smtClean="0"/>
              <a:t>DL_high</a:t>
            </a:r>
            <a:r>
              <a:rPr lang="en-GB" baseline="-25000" dirty="0" smtClean="0"/>
              <a:t>  </a:t>
            </a:r>
            <a:r>
              <a:rPr lang="en-GB" dirty="0" smtClean="0"/>
              <a:t>+ [150]MHz of the highest band that UE supports in frequency range 729 MHz &lt;= f &lt; 1 GHz.</a:t>
            </a:r>
            <a:endParaRPr lang="en-US" dirty="0" smtClean="0"/>
          </a:p>
          <a:p>
            <a:endParaRPr lang="en-GB" dirty="0" smtClean="0"/>
          </a:p>
          <a:p>
            <a:r>
              <a:rPr lang="en-GB" dirty="0" smtClean="0"/>
              <a:t>For operating bands which downlink band frequency range is 1805 MHz &lt;= f &lt;= 2200 MHz the power level of the interferer (</a:t>
            </a:r>
            <a:r>
              <a:rPr lang="en-GB" dirty="0" err="1" smtClean="0"/>
              <a:t>P</a:t>
            </a:r>
            <a:r>
              <a:rPr lang="en-GB" baseline="-25000" dirty="0" err="1" smtClean="0"/>
              <a:t>Interferer</a:t>
            </a:r>
            <a:r>
              <a:rPr lang="en-GB" dirty="0" smtClean="0"/>
              <a:t>) for Range 3 shall be modified to –[20] dBm </a:t>
            </a:r>
            <a:r>
              <a:rPr lang="en-GB" dirty="0" smtClean="0">
                <a:ea typeface="MS Mincho" pitchFamily="49" charset="-128"/>
                <a:cs typeface="Arial" pitchFamily="34" charset="0"/>
              </a:rPr>
              <a:t>for </a:t>
            </a:r>
            <a:r>
              <a:rPr lang="en-GB" dirty="0" err="1" smtClean="0">
                <a:ea typeface="Times New Roman" pitchFamily="18" charset="0"/>
                <a:cs typeface="Arial" pitchFamily="34" charset="0"/>
              </a:rPr>
              <a:t>F</a:t>
            </a:r>
            <a:r>
              <a:rPr lang="en-GB" baseline="-30000" dirty="0" err="1" smtClean="0">
                <a:ea typeface="Times New Roman" pitchFamily="18" charset="0"/>
                <a:cs typeface="Arial" pitchFamily="34" charset="0"/>
              </a:rPr>
              <a:t>Interferer</a:t>
            </a:r>
            <a:r>
              <a:rPr lang="en-GB" dirty="0" smtClean="0">
                <a:ea typeface="MS Mincho" pitchFamily="49" charset="-128"/>
                <a:cs typeface="Arial" pitchFamily="34" charset="0"/>
              </a:rPr>
              <a:t> &gt; </a:t>
            </a:r>
            <a:r>
              <a:rPr lang="en-GB" dirty="0" err="1" smtClean="0">
                <a:ea typeface="Times New Roman" pitchFamily="18" charset="0"/>
                <a:cs typeface="Times New Roman" pitchFamily="18" charset="0"/>
              </a:rPr>
              <a:t>F</a:t>
            </a:r>
            <a:r>
              <a:rPr lang="en-GB" baseline="-30000" dirty="0" err="1" smtClean="0">
                <a:ea typeface="Times New Roman" pitchFamily="18" charset="0"/>
                <a:cs typeface="Times New Roman" pitchFamily="18" charset="0"/>
              </a:rPr>
              <a:t>DL_low</a:t>
            </a:r>
            <a:r>
              <a:rPr lang="en-GB" baseline="-30000" dirty="0" smtClean="0">
                <a:ea typeface="Times New Roman" pitchFamily="18" charset="0"/>
                <a:cs typeface="Times New Roman" pitchFamily="18" charset="0"/>
              </a:rPr>
              <a:t> </a:t>
            </a:r>
            <a:r>
              <a:rPr lang="en-GB" dirty="0" smtClean="0">
                <a:ea typeface="MS Mincho" pitchFamily="49" charset="-128"/>
                <a:cs typeface="Arial" pitchFamily="34" charset="0"/>
              </a:rPr>
              <a:t>– [200] MHz</a:t>
            </a:r>
            <a:r>
              <a:rPr lang="en-GB" baseline="-30000" dirty="0" smtClean="0">
                <a:ea typeface="Times New Roman" pitchFamily="18" charset="0"/>
                <a:cs typeface="Times New Roman" pitchFamily="18" charset="0"/>
              </a:rPr>
              <a:t> </a:t>
            </a:r>
            <a:r>
              <a:rPr lang="en-GB" dirty="0" smtClean="0">
                <a:ea typeface="MS Mincho" pitchFamily="49" charset="-128"/>
                <a:cs typeface="Arial" pitchFamily="34" charset="0"/>
              </a:rPr>
              <a:t>and </a:t>
            </a:r>
            <a:r>
              <a:rPr lang="en-GB" dirty="0" err="1" smtClean="0">
                <a:ea typeface="Times New Roman" pitchFamily="18" charset="0"/>
                <a:cs typeface="Arial" pitchFamily="34" charset="0"/>
              </a:rPr>
              <a:t>F</a:t>
            </a:r>
            <a:r>
              <a:rPr lang="en-GB" baseline="-30000" dirty="0" err="1" smtClean="0">
                <a:ea typeface="Times New Roman" pitchFamily="18" charset="0"/>
                <a:cs typeface="Arial" pitchFamily="34" charset="0"/>
              </a:rPr>
              <a:t>Interferer</a:t>
            </a:r>
            <a:r>
              <a:rPr lang="en-GB" dirty="0" smtClean="0">
                <a:ea typeface="MS Mincho" pitchFamily="49" charset="-128"/>
                <a:cs typeface="Arial" pitchFamily="34" charset="0"/>
              </a:rPr>
              <a:t> &lt;</a:t>
            </a:r>
            <a:r>
              <a:rPr lang="en-GB" dirty="0" smtClean="0">
                <a:ea typeface="Times New Roman" pitchFamily="18" charset="0"/>
                <a:cs typeface="Times New Roman" pitchFamily="18" charset="0"/>
              </a:rPr>
              <a:t> </a:t>
            </a:r>
            <a:r>
              <a:rPr lang="en-GB" dirty="0" err="1" smtClean="0">
                <a:ea typeface="Times New Roman" pitchFamily="18" charset="0"/>
                <a:cs typeface="Times New Roman" pitchFamily="18" charset="0"/>
              </a:rPr>
              <a:t>F</a:t>
            </a:r>
            <a:r>
              <a:rPr lang="en-GB" baseline="-30000" dirty="0" err="1" smtClean="0">
                <a:ea typeface="Times New Roman" pitchFamily="18" charset="0"/>
                <a:cs typeface="Times New Roman" pitchFamily="18" charset="0"/>
              </a:rPr>
              <a:t>DL_high</a:t>
            </a:r>
            <a:r>
              <a:rPr lang="en-GB" dirty="0" smtClean="0">
                <a:ea typeface="MS Mincho" pitchFamily="49" charset="-128"/>
                <a:cs typeface="Arial" pitchFamily="34" charset="0"/>
              </a:rPr>
              <a:t> + [200]MHz</a:t>
            </a:r>
            <a:endParaRPr lang="en-GB" dirty="0" smtClean="0"/>
          </a:p>
          <a:p>
            <a:endParaRPr lang="en-GB" dirty="0" smtClean="0">
              <a:ea typeface="MS Mincho" pitchFamily="49" charset="-128"/>
              <a:cs typeface="Arial" pitchFamily="34" charset="0"/>
            </a:endParaRPr>
          </a:p>
          <a:p>
            <a:r>
              <a:rPr lang="en-GB" dirty="0" smtClean="0">
                <a:ea typeface="MS Mincho" pitchFamily="49" charset="-128"/>
                <a:cs typeface="Arial" pitchFamily="34" charset="0"/>
              </a:rPr>
              <a:t>For each one of above bands, the </a:t>
            </a:r>
            <a:r>
              <a:rPr lang="en-GB" dirty="0">
                <a:ea typeface="MS Mincho" pitchFamily="49" charset="-128"/>
                <a:cs typeface="Arial" pitchFamily="34" charset="0"/>
              </a:rPr>
              <a:t>power level of the interferer (</a:t>
            </a:r>
            <a:r>
              <a:rPr lang="en-GB" dirty="0" err="1">
                <a:ea typeface="Times New Roman" pitchFamily="18" charset="0"/>
                <a:cs typeface="Arial" pitchFamily="34" charset="0"/>
              </a:rPr>
              <a:t>P</a:t>
            </a:r>
            <a:r>
              <a:rPr lang="en-GB" baseline="-30000" dirty="0" err="1">
                <a:ea typeface="Times New Roman" pitchFamily="18" charset="0"/>
                <a:cs typeface="Arial" pitchFamily="34" charset="0"/>
              </a:rPr>
              <a:t>Interferer</a:t>
            </a:r>
            <a:r>
              <a:rPr lang="en-GB" dirty="0">
                <a:ea typeface="MS Mincho" pitchFamily="49" charset="-128"/>
                <a:cs typeface="Arial" pitchFamily="34" charset="0"/>
              </a:rPr>
              <a:t>) for Range 3 shall </a:t>
            </a:r>
            <a:r>
              <a:rPr lang="en-GB" dirty="0" smtClean="0">
                <a:ea typeface="MS Mincho" pitchFamily="49" charset="-128"/>
                <a:cs typeface="Arial" pitchFamily="34" charset="0"/>
              </a:rPr>
              <a:t>be -15 dBm outside corresponding frequency ranges indicated above.</a:t>
            </a:r>
            <a:endParaRPr kumimoji="0" lang="en-US" b="0" i="0" u="none" strike="noStrike" cap="none" normalizeH="0" baseline="0" dirty="0" smtClean="0">
              <a:ln>
                <a:noFill/>
              </a:ln>
              <a:effectLst/>
              <a:cs typeface="Arial" pitchFamily="34" charset="0"/>
            </a:endParaRPr>
          </a:p>
        </p:txBody>
      </p:sp>
    </p:spTree>
    <p:extLst>
      <p:ext uri="{BB962C8B-B14F-4D97-AF65-F5344CB8AC3E}">
        <p14:creationId xmlns:p14="http://schemas.microsoft.com/office/powerpoint/2010/main" val="41132910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451</Words>
  <Application>Microsoft Office PowerPoint</Application>
  <PresentationFormat>Custom</PresentationFormat>
  <Paragraphs>25</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Way forward on NB-IoT UE OOBB Range 3</vt:lpstr>
      <vt:lpstr>Background (1/2)</vt:lpstr>
      <vt:lpstr>Background (2/2)</vt:lpstr>
      <vt:lpstr>Way forward on NB-IoT UE OOBB Range 3</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coexistence evaluation methodology for NB-IOT in-band and guard band operation</dc:title>
  <dc:creator>Papaleo, Marco</dc:creator>
  <cp:lastModifiedBy>Anaya, Luis, Vodafone Group (lanayac)</cp:lastModifiedBy>
  <cp:revision>119</cp:revision>
  <dcterms:created xsi:type="dcterms:W3CDTF">2015-11-18T19:50:45Z</dcterms:created>
  <dcterms:modified xsi:type="dcterms:W3CDTF">2016-05-27T05:34:15Z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