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14"/>
  </p:notesMasterIdLst>
  <p:sldIdLst>
    <p:sldId id="589" r:id="rId3"/>
    <p:sldId id="593" r:id="rId4"/>
    <p:sldId id="594" r:id="rId5"/>
    <p:sldId id="596" r:id="rId6"/>
    <p:sldId id="600" r:id="rId7"/>
    <p:sldId id="602" r:id="rId8"/>
    <p:sldId id="601" r:id="rId9"/>
    <p:sldId id="595" r:id="rId10"/>
    <p:sldId id="597" r:id="rId11"/>
    <p:sldId id="603" r:id="rId12"/>
    <p:sldId id="59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87" autoAdjust="0"/>
    <p:restoredTop sz="89796" autoAdjust="0"/>
  </p:normalViewPr>
  <p:slideViewPr>
    <p:cSldViewPr>
      <p:cViewPr>
        <p:scale>
          <a:sx n="80" d="100"/>
          <a:sy n="80" d="100"/>
        </p:scale>
        <p:origin x="-172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Way forward on UE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[Qualcomm],[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], [Ericsson],[Intel],[LGE],[</a:t>
            </a:r>
            <a:r>
              <a:rPr lang="en-US" altLang="zh-CN" sz="2400" dirty="0" err="1" smtClean="0">
                <a:solidFill>
                  <a:schemeClr val="tx1"/>
                </a:solidFill>
                <a:latin typeface="+mn-lt"/>
              </a:rPr>
              <a:t>Huawei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]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79</a:t>
            </a:r>
            <a:endParaRPr lang="en-US" altLang="ja-JP" b="1" dirty="0">
              <a:ea typeface="MS PGothic" pitchFamily="34" charset="-128"/>
            </a:endParaRPr>
          </a:p>
          <a:p>
            <a:pPr fontAlgn="base" hangingPunct="0"/>
            <a:r>
              <a:rPr lang="en-GB" b="1" dirty="0" smtClean="0"/>
              <a:t>Nanjing, China, 23th – 27th May 2016</a:t>
            </a:r>
            <a:endParaRPr lang="zh-CN" alt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</a:t>
            </a:r>
            <a:r>
              <a:rPr lang="en-US" altLang="zh-CN" sz="2400" dirty="0" smtClean="0"/>
              <a:t>64859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57158" y="1"/>
            <a:ext cx="8786842" cy="428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Simulation assumption for PDSCH</a:t>
            </a: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demodulation test (For information)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3071802" y="857232"/>
          <a:ext cx="266700" cy="209550"/>
        </p:xfrm>
        <a:graphic>
          <a:graphicData uri="http://schemas.openxmlformats.org/presentationml/2006/ole">
            <p:oleObj spid="_x0000_s67586" name="Equation" r:id="rId4" imgW="291973" imgH="228501" progId="Equation.3">
              <p:embed/>
            </p:oleObj>
          </a:graphicData>
        </a:graphic>
      </p:graphicFrame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3071802" y="1000108"/>
          <a:ext cx="190500" cy="200025"/>
        </p:xfrm>
        <a:graphic>
          <a:graphicData uri="http://schemas.openxmlformats.org/presentationml/2006/ole">
            <p:oleObj spid="_x0000_s67587" name="Equation" r:id="rId5" imgW="203024" imgH="215713" progId="Equation.3">
              <p:embed/>
            </p:oleObj>
          </a:graphicData>
        </a:graphic>
      </p:graphicFrame>
      <p:graphicFrame>
        <p:nvGraphicFramePr>
          <p:cNvPr id="11" name="内容占位符 10"/>
          <p:cNvGraphicFramePr>
            <a:graphicFrameLocks noGrp="1"/>
          </p:cNvGraphicFramePr>
          <p:nvPr>
            <p:ph idx="1"/>
          </p:nvPr>
        </p:nvGraphicFramePr>
        <p:xfrm>
          <a:off x="1714480" y="571480"/>
          <a:ext cx="5715040" cy="6084303"/>
        </p:xfrm>
        <a:graphic>
          <a:graphicData uri="http://schemas.openxmlformats.org/drawingml/2006/table">
            <a:tbl>
              <a:tblPr/>
              <a:tblGrid>
                <a:gridCol w="728488"/>
                <a:gridCol w="1662184"/>
                <a:gridCol w="1662184"/>
                <a:gridCol w="1662184"/>
              </a:tblGrid>
              <a:tr h="92794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 dirty="0">
                          <a:latin typeface="Calibri"/>
                          <a:ea typeface="宋体"/>
                        </a:rPr>
                        <a:t>parameter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>
                          <a:latin typeface="Calibri"/>
                          <a:ea typeface="宋体"/>
                        </a:rPr>
                        <a:t>Unit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b="1">
                          <a:latin typeface="Calibri"/>
                          <a:ea typeface="宋体"/>
                        </a:rPr>
                        <a:t>Test X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94">
                <a:tc row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Downlink power allocation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endParaRPr lang="en-US" sz="800">
                        <a:latin typeface="Calibri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9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endParaRPr lang="en-US" sz="800">
                        <a:latin typeface="Calibri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 (Note 1)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5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dirty="0">
                          <a:latin typeface="Calibri"/>
                          <a:ea typeface="宋体"/>
                          <a:cs typeface="Calibri"/>
                          <a:sym typeface="Symbol"/>
                        </a:rPr>
                        <a:t>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-3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System Bandwidth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MHz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10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Beamforming model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Annex B.4.1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MIMO channel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EPA5Hz, 2*2 Low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Cell-specific reference signals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Antenna ports 0,1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 reference signals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Antenna ports 15,…,18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914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CSI-RS periodicity and subframe offset</a:t>
                      </a:r>
                      <a:br>
                        <a:rPr lang="en-GB" sz="800">
                          <a:latin typeface="Calibri"/>
                          <a:ea typeface="宋体"/>
                        </a:rPr>
                      </a:br>
                      <a:r>
                        <a:rPr lang="en-GB" sz="800" i="1">
                          <a:latin typeface="Calibri"/>
                          <a:ea typeface="宋体"/>
                        </a:rPr>
                        <a:t>T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 / </a:t>
                      </a:r>
                      <a:r>
                        <a:rPr lang="en-GB" sz="800" i="1">
                          <a:latin typeface="Calibri"/>
                          <a:ea typeface="宋体"/>
                        </a:rPr>
                        <a:t>∆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Subframes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5 / 2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CSI reference signal configuration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3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529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Zero-power CSI-RS configuration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i="1">
                          <a:latin typeface="Calibri"/>
                          <a:ea typeface="宋体"/>
                        </a:rPr>
                        <a:t>I</a:t>
                      </a:r>
                      <a:r>
                        <a:rPr lang="en-GB" sz="800" baseline="-25000">
                          <a:latin typeface="Calibri"/>
                          <a:ea typeface="宋体"/>
                        </a:rPr>
                        <a:t>CSI-RS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 /</a:t>
                      </a:r>
                      <a:br>
                        <a:rPr lang="en-GB" sz="800">
                          <a:latin typeface="Calibri"/>
                          <a:ea typeface="宋体"/>
                        </a:rPr>
                      </a:br>
                      <a:r>
                        <a:rPr lang="en-GB" sz="800" i="1">
                          <a:latin typeface="Calibri"/>
                          <a:ea typeface="宋体"/>
                        </a:rPr>
                        <a:t>ZeroPowerCSI-RS </a:t>
                      </a:r>
                      <a:r>
                        <a:rPr lang="en-GB" sz="800">
                          <a:latin typeface="Calibri"/>
                          <a:ea typeface="宋体"/>
                        </a:rPr>
                        <a:t>bitmap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Subframes / bitmap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3 /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0001000000000000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at antenna port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dBm/15kHz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-98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Symbols for unused PRBs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OCNG (Note 4)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Number of allocated resource blocks (Note 2)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PRB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50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71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Rel-13-DMRS-table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Yes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81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MCS and Rank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64QAM 1/2 Rank1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R.50 FDD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Simultaneous transmission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Yes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458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DMRS configuration for input signal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 smtClean="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fixed </a:t>
                      </a:r>
                      <a:r>
                        <a:rPr lang="en-GB" sz="800" dirty="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as port 11, </a:t>
                      </a:r>
                      <a:r>
                        <a:rPr lang="en-GB" sz="800" dirty="0" err="1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nSCID</a:t>
                      </a:r>
                      <a:r>
                        <a:rPr lang="en-GB" sz="800" dirty="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=0, OCC=4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827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DMRS configuration for interfering signal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800" dirty="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1 port  with </a:t>
                      </a:r>
                      <a:r>
                        <a:rPr lang="en-GB" sz="800" dirty="0" err="1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nSCID</a:t>
                      </a:r>
                      <a:r>
                        <a:rPr lang="en-GB" sz="800" dirty="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= 0,OCC =4 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680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highlight>
                            <a:srgbClr val="00FFFF"/>
                          </a:highlight>
                          <a:latin typeface="Calibri"/>
                          <a:ea typeface="宋体"/>
                        </a:rPr>
                        <a:t>Interfere port selection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l" defTabSz="914400" rtl="0" eaLnBrk="1" latinLnBrk="0" hangingPunct="1">
                        <a:spcAft>
                          <a:spcPts val="900"/>
                        </a:spcAft>
                        <a:buFont typeface="Wingdings" pitchFamily="2" charset="2"/>
                        <a:buNone/>
                      </a:pPr>
                      <a:r>
                        <a:rPr lang="en-US" sz="800" kern="1200" dirty="0" err="1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nterference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 port selection: </a:t>
                      </a: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randomized interference port between port{7, 8,13}</a:t>
                      </a:r>
                    </a:p>
                    <a:p>
                      <a:pPr marL="0" lvl="1" algn="l" defTabSz="914400" rtl="0" eaLnBrk="1" latinLnBrk="0" hangingPunct="1">
                        <a:spcAft>
                          <a:spcPts val="900"/>
                        </a:spcAft>
                        <a:buFont typeface="Wingdings" pitchFamily="2" charset="2"/>
                        <a:buChar char="l"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Option 1:  per TTI  per RBG basis</a:t>
                      </a:r>
                    </a:p>
                    <a:p>
                      <a:pPr marL="0" lvl="1" algn="l" defTabSz="914400" rtl="0" eaLnBrk="1" latinLnBrk="0" hangingPunct="1">
                        <a:spcAft>
                          <a:spcPts val="900"/>
                        </a:spcAft>
                        <a:buFont typeface="Wingdings" pitchFamily="2" charset="2"/>
                        <a:buChar char="l"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Option 2: per TTI per RB basis</a:t>
                      </a:r>
                    </a:p>
                    <a:p>
                      <a:pPr marL="0" lvl="1" algn="l" defTabSz="914400" rtl="0" eaLnBrk="1" latinLnBrk="0" hangingPunct="1">
                        <a:spcAft>
                          <a:spcPts val="900"/>
                        </a:spcAft>
                        <a:buFont typeface="Wingdings" pitchFamily="2" charset="2"/>
                        <a:buChar char="l"/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highlight>
                            <a:srgbClr val="00FFFF"/>
                          </a:highlight>
                          <a:latin typeface="Calibri"/>
                          <a:ea typeface="宋体"/>
                          <a:cs typeface="+mn-cs"/>
                        </a:rPr>
                        <a:t>Option 3: per TTI basis</a:t>
                      </a:r>
                    </a:p>
                    <a:p>
                      <a:pPr>
                        <a:spcAft>
                          <a:spcPts val="900"/>
                        </a:spcAft>
                        <a:tabLst>
                          <a:tab pos="914400" algn="l"/>
                        </a:tabLst>
                      </a:pP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75"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>
                          <a:latin typeface="Calibri"/>
                          <a:ea typeface="宋体"/>
                        </a:rPr>
                        <a:t>PDSCH transmission mode</a:t>
                      </a:r>
                      <a:endParaRPr lang="zh-CN" sz="80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800">
                        <a:latin typeface="CG Times (WN)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tabLst>
                          <a:tab pos="1371600" algn="l"/>
                        </a:tabLst>
                      </a:pPr>
                      <a:r>
                        <a:rPr lang="en-GB" sz="800" dirty="0">
                          <a:latin typeface="Calibri"/>
                          <a:ea typeface="宋体"/>
                        </a:rPr>
                        <a:t>9</a:t>
                      </a:r>
                      <a:endParaRPr lang="zh-CN" sz="800" dirty="0">
                        <a:latin typeface="Times New Roman"/>
                        <a:ea typeface="宋体"/>
                      </a:endParaRPr>
                    </a:p>
                  </a:txBody>
                  <a:tcPr marL="26210" marR="26210" marT="29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57158" y="1"/>
            <a:ext cx="8786842" cy="4286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Simulation assumption for CRI</a:t>
            </a:r>
            <a:r>
              <a:rPr kumimoji="0" lang="en-US" altLang="zh-CN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test (For information)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57224" y="428598"/>
          <a:ext cx="8001054" cy="6072234"/>
        </p:xfrm>
        <a:graphic>
          <a:graphicData uri="http://schemas.openxmlformats.org/drawingml/2006/table">
            <a:tbl>
              <a:tblPr/>
              <a:tblGrid>
                <a:gridCol w="1860591"/>
                <a:gridCol w="1090080"/>
                <a:gridCol w="1301896"/>
                <a:gridCol w="1250972"/>
                <a:gridCol w="1246543"/>
                <a:gridCol w="1250972"/>
              </a:tblGrid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?? ??"/>
                          <a:cs typeface="Arial"/>
                        </a:rPr>
                        <a:t>Parameter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宋体"/>
                          <a:cs typeface="Arial"/>
                        </a:rPr>
                        <a:t>Unit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宋体"/>
                          <a:cs typeface="Arial"/>
                        </a:rPr>
                        <a:t>Test 1 ((K,N)=(2,8))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宋体"/>
                          <a:cs typeface="Arial"/>
                        </a:rPr>
                        <a:t>Test 2 ((K,N)=(2,16))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宋体"/>
                          <a:cs typeface="Arial"/>
                        </a:rPr>
                        <a:t>Test 3 ((K,N)=(4,32))</a:t>
                      </a:r>
                      <a:endParaRPr lang="zh-CN" sz="9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宋体"/>
                          <a:cs typeface="Arial"/>
                        </a:rPr>
                        <a:t>Test </a:t>
                      </a:r>
                      <a:r>
                        <a:rPr lang="en-GB" sz="900" b="1" kern="100" dirty="0" smtClean="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r>
                        <a:rPr lang="en-US" sz="900" b="1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900" b="1" kern="100" dirty="0" smtClean="0">
                          <a:latin typeface="Arial"/>
                          <a:ea typeface="宋体"/>
                          <a:cs typeface="Arial"/>
                        </a:rPr>
                        <a:t>((</a:t>
                      </a:r>
                      <a:r>
                        <a:rPr lang="en-GB" sz="900" b="1" kern="100" dirty="0">
                          <a:latin typeface="Arial"/>
                          <a:ea typeface="宋体"/>
                          <a:cs typeface="Arial"/>
                        </a:rPr>
                        <a:t>K,N)=(8,64))</a:t>
                      </a:r>
                      <a:endParaRPr lang="zh-CN" sz="9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Bandwidth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MHz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10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10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10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10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Transmission mode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Propagation channel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E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A5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E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A5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E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A5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EPA5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41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Precoding granularity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(only for reporting and following PMI)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PRB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50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50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50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50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Correlation and antenna configuration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x2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 XP High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8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x2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 XP High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8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x2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 XP High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8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x2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 XP High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PMI adaptation 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Option 1: Fixed PMI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Option2: Following PMI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Cell-specific reference signals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Antenna ports 0,1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Antenna ports 0,1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Antenna ports 0,1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Antenna ports 0,1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eMIMO</a:t>
                      </a: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-Type 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Class B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Class B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Class B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Class B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Number of NZP-CSI resources (K)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NZP-CSI-RS-ID-List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 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{0,1,2,3,4,5,6,7}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legacyCSRList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{0,0}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{0,0}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{0,0,0,0}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{0,0,0,0,0,0,0,0}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Times New Roman"/>
                        </a:rPr>
                        <a:t>CSI reference signal configuration List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 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{0,1,2,3,0,1,2,3}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Number of CSI-RS ports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(N</a:t>
                      </a:r>
                      <a:r>
                        <a:rPr lang="en-GB" sz="900" kern="100" baseline="-25000">
                          <a:latin typeface="Arial"/>
                          <a:ea typeface="宋体"/>
                          <a:cs typeface="Arial"/>
                        </a:rPr>
                        <a:t>k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)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{4,4}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{8,8}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{8,8,8,8}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{8,8,8,8,8,8,8,8}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Times New Roman"/>
                        </a:rPr>
                        <a:t>CSI-RS-SubframeConfig  List 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{1,1}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{1,1}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{1,1,1,1}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{1,1,1,1,2,2,2,2}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CodeBookSubsetRestriction</a:t>
                      </a: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 with ID=0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Note2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Note 3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Note 3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Note 3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Reporting mode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PUSCH 3-1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PUSCH 3-1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PUSCH 3-1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PUSCH 3-1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Reporting interval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ms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5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CRI Delay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ms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 PMI delay 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ms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8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v5.0.0"/>
                        </a:rPr>
                        <a:t>Measurement channel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16QAM 1/2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16QAM 1/2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16QAM 1/2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16QAM 1/2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Rank Number of PDSCH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1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138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Scheduled PDSCH SFs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SF 0,2,3,4,7,8,9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SF 0,2,3,4,7,8,9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SF 0,2,3,4,7,8,9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v5.0.0"/>
                        </a:rPr>
                        <a:t>SF 0,3,4,8,9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3E2"/>
                    </a:solidFill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?? ??"/>
                          <a:cs typeface="Arial"/>
                        </a:rPr>
                        <a:t>Max number of HARQ transmissions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4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Redundancy version coding sequence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宋体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宋体"/>
                          <a:cs typeface="Arial"/>
                        </a:rPr>
                        <a:t>{0,1,2,3}</a:t>
                      </a:r>
                      <a:endParaRPr lang="zh-CN" sz="9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30"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宋体"/>
                          <a:cs typeface="Arial"/>
                        </a:rPr>
                        <a:t>Note 1: For following PMI approach, beam steering will applied to MIMO channel as specified in TS 36.101 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Times New Roman"/>
                        </a:rPr>
                        <a:t>B.2.3A.4. For fixed PMI approach, no beam steering in MIMO channel.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宋体"/>
                          <a:cs typeface="Times New Roman"/>
                        </a:rPr>
                        <a:t>Note 2: Under 4Tx, for following PMI: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0x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0000 0000 0000 FFFF 0000 00FF; for fixed PMI: 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0x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0000 0000 0000 0001 0000 0001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Note 3: Under 8Tx, 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Times New Roman"/>
                        </a:rPr>
                        <a:t>for following PMI: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 0x0000 0000 001F FFE0 0000 0000 FFFF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; for fixed PMI: 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0x0000 0000 00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00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 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001</a:t>
                      </a:r>
                      <a:r>
                        <a:rPr lang="en-GB" sz="900" kern="100" dirty="0">
                          <a:latin typeface="Arial"/>
                          <a:ea typeface="?? ??"/>
                          <a:cs typeface="v5.0.0"/>
                        </a:rPr>
                        <a:t>0 0000 0000 </a:t>
                      </a:r>
                      <a:r>
                        <a:rPr lang="en-GB" sz="900" kern="100" dirty="0">
                          <a:latin typeface="Arial"/>
                          <a:ea typeface="宋体"/>
                          <a:cs typeface="v5.0.0"/>
                        </a:rPr>
                        <a:t>0001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zh-CN" sz="9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571604" y="3714752"/>
          <a:ext cx="409575" cy="190500"/>
        </p:xfrm>
        <a:graphic>
          <a:graphicData uri="http://schemas.openxmlformats.org/presentationml/2006/ole">
            <p:oleObj spid="_x0000_s47107" name="Equation" r:id="rId4" imgW="406224" imgH="19041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 marL="342900" lvl="1" indent="-342900">
              <a:buFont typeface="Wingdings" pitchFamily="2" charset="2"/>
              <a:buChar char="p"/>
            </a:pPr>
            <a:r>
              <a:rPr lang="en-GB" altLang="zh-CN" sz="1600" dirty="0" smtClean="0"/>
              <a:t>DMRS configuration for target  UE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US" altLang="zh-CN" sz="1600" dirty="0" smtClean="0"/>
              <a:t>Fixed as port 11, </a:t>
            </a:r>
            <a:r>
              <a:rPr lang="en-US" altLang="zh-CN" sz="1600" dirty="0" err="1" smtClean="0"/>
              <a:t>nSCID</a:t>
            </a:r>
            <a:r>
              <a:rPr lang="en-US" altLang="zh-CN" sz="1600" dirty="0" smtClean="0"/>
              <a:t>=0, OCC=4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Number of interference port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US" sz="1600" dirty="0" smtClean="0"/>
              <a:t>1 port  with </a:t>
            </a:r>
            <a:r>
              <a:rPr lang="en-US" sz="1600" dirty="0" err="1" smtClean="0"/>
              <a:t>nSCID</a:t>
            </a:r>
            <a:r>
              <a:rPr lang="en-US" sz="1600" dirty="0" smtClean="0"/>
              <a:t>= 0,OCC =4</a:t>
            </a:r>
            <a:endParaRPr lang="zh-CN" altLang="en-US" sz="1600" dirty="0" smtClean="0"/>
          </a:p>
          <a:p>
            <a:pPr lvl="0">
              <a:buFont typeface="Wingdings" pitchFamily="2" charset="2"/>
              <a:buChar char="p"/>
            </a:pPr>
            <a:r>
              <a:rPr lang="en-US" sz="1600" dirty="0" smtClean="0">
                <a:solidFill>
                  <a:srgbClr val="FF0000"/>
                </a:solidFill>
              </a:rPr>
              <a:t>Interference port selection: </a:t>
            </a:r>
            <a:r>
              <a:rPr lang="en-GB" sz="1600" dirty="0" smtClean="0">
                <a:solidFill>
                  <a:srgbClr val="FF0000"/>
                </a:solidFill>
              </a:rPr>
              <a:t>randomized interference port between port{7, 8,13}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1:  per TTI  per RBG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2: per TTI per RB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Option 3: per TTI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rgbClr val="FF0000"/>
                </a:solidFill>
              </a:rPr>
              <a:t>Decide set-up in next RAN4 meeting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Detailed test parameters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Reusing existing test parameters for FRC, propagation channel, antenna correlation, and beam-forming mode as specified in 36.101 8.3.1.1 Test 2</a:t>
            </a:r>
            <a:endParaRPr lang="zh-CN" altLang="en-US" sz="2000" dirty="0" smtClean="0"/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rgbClr val="FF0000"/>
                </a:solidFill>
              </a:rPr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Bring simulation results and deciding performance requirements for FDD mode and  TDD mode in next RAN4 meeting.</a:t>
            </a:r>
          </a:p>
          <a:p>
            <a:pPr>
              <a:buFont typeface="Wingdings" pitchFamily="2" charset="2"/>
              <a:buChar char="l"/>
            </a:pPr>
            <a:endParaRPr lang="en-GB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PDSCH demodulation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Metric</a:t>
            </a:r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Reusing existing 8Tx PMI test metric:                            ,                            is 90%] of the maximum throughput obtained  at                             using the </a:t>
            </a:r>
            <a:r>
              <a:rPr lang="en-GB" sz="1400" dirty="0" err="1" smtClean="0"/>
              <a:t>precoders</a:t>
            </a:r>
            <a:r>
              <a:rPr lang="en-GB" sz="1400" dirty="0" smtClean="0"/>
              <a:t> configured according to the UE reports,                      and                          is the throughput measured at                          with random </a:t>
            </a:r>
            <a:r>
              <a:rPr lang="en-GB" sz="1400" dirty="0" err="1" smtClean="0"/>
              <a:t>precoding</a:t>
            </a:r>
            <a:r>
              <a:rPr lang="en-GB" sz="1400" dirty="0" smtClean="0"/>
              <a:t>.</a:t>
            </a:r>
            <a:endParaRPr lang="en-GB" sz="1600" dirty="0" smtClean="0"/>
          </a:p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Test applicability for CSS configuration: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400" dirty="0" smtClean="0"/>
              <a:t>D</a:t>
            </a:r>
            <a:r>
              <a:rPr lang="en-US" sz="1400" dirty="0" err="1" smtClean="0"/>
              <a:t>efining</a:t>
            </a:r>
            <a:r>
              <a:rPr lang="en-US" sz="1400" dirty="0" smtClean="0"/>
              <a:t> performance requirements which applicable for all the CSS configurations. </a:t>
            </a:r>
            <a:r>
              <a:rPr lang="en-GB" sz="1400" dirty="0" smtClean="0"/>
              <a:t>For each test case, select corresponding CSS configuration based on UE capability</a:t>
            </a:r>
            <a:endParaRPr lang="zh-CN" altLang="en-US" sz="1400" dirty="0" smtClean="0"/>
          </a:p>
          <a:p>
            <a:pPr lvl="2">
              <a:buFont typeface="Wingdings" pitchFamily="2" charset="2"/>
              <a:buChar char="Ø"/>
            </a:pPr>
            <a:r>
              <a:rPr lang="en-GB" sz="1400" dirty="0" smtClean="0"/>
              <a:t>Random select one of codebook configuration value from UE supported codebook configurations 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FDD mode: single PMI [2.5], multiple PMI [2.5]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TDD mode: Bring simulation results for both single PMI and multiple PMI test case and deciding performance requirements for TDD mode in next RAN4 meeting.</a:t>
            </a: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A PMI test cases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3643306" y="1071546"/>
          <a:ext cx="1000131" cy="357191"/>
        </p:xfrm>
        <a:graphic>
          <a:graphicData uri="http://schemas.openxmlformats.org/presentationml/2006/ole">
            <p:oleObj spid="_x0000_s8193" name="Equation" r:id="rId4" imgW="1498600" imgH="469900" progId="Equation.3">
              <p:embed/>
            </p:oleObj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786314" y="1142984"/>
          <a:ext cx="1071569" cy="238125"/>
        </p:xfrm>
        <a:graphic>
          <a:graphicData uri="http://schemas.openxmlformats.org/presentationml/2006/ole">
            <p:oleObj spid="_x0000_s8195" name="Equation" r:id="rId5" imgW="1218671" imgH="241195" progId="Equation.3">
              <p:embed/>
            </p:oleObj>
          </a:graphicData>
        </a:graphic>
      </p:graphicFrame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1928794" y="1428736"/>
          <a:ext cx="1000133" cy="214314"/>
        </p:xfrm>
        <a:graphic>
          <a:graphicData uri="http://schemas.openxmlformats.org/presentationml/2006/ole">
            <p:oleObj spid="_x0000_s8199" name="Equation" r:id="rId6" imgW="1333500" imgH="241300" progId="Equation.3">
              <p:embed/>
            </p:oleObj>
          </a:graphicData>
        </a:graphic>
      </p:graphicFrame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7358082" y="1428736"/>
          <a:ext cx="828675" cy="238125"/>
        </p:xfrm>
        <a:graphic>
          <a:graphicData uri="http://schemas.openxmlformats.org/presentationml/2006/ole">
            <p:oleObj spid="_x0000_s8203" name="Equation" r:id="rId7" imgW="825500" imgH="241300" progId="Equation.3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3214678" y="1643050"/>
          <a:ext cx="1000125" cy="214312"/>
        </p:xfrm>
        <a:graphic>
          <a:graphicData uri="http://schemas.openxmlformats.org/presentationml/2006/ole">
            <p:oleObj spid="_x0000_s8206" name="Equation" r:id="rId8" imgW="1333500" imgH="241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In Rel-13 time frame, only introduce test case under TM9 with 1 CC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Introduce a subset of test cases with different (K, </a:t>
            </a:r>
            <a:r>
              <a:rPr lang="en-GB" sz="1200" dirty="0" err="1" smtClean="0">
                <a:solidFill>
                  <a:schemeClr val="bg1">
                    <a:lumMod val="50000"/>
                  </a:schemeClr>
                </a:solidFill>
              </a:rPr>
              <a:t>Nmax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At least including (K,Nmax )= (2,8), FFS for (8,64), other possible configurations are FFS</a:t>
            </a: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The detailed applicability rule based UE capability is FFS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Test methodology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Option 1: One throughput test with single CSI-RS resource and another throughput test with multiple CSI-RS resources.  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Alt.1: Check both CRI statistics and throughput ratio between following CRI and fixed CRI.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MCS selection and PMI selection FFS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		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Other options will not be precluded.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p"/>
            </a:pPr>
            <a:r>
              <a:rPr lang="en-GB" sz="1600" dirty="0" err="1" smtClean="0">
                <a:solidFill>
                  <a:schemeClr val="bg1">
                    <a:lumMod val="50000"/>
                  </a:schemeClr>
                </a:solidFill>
              </a:rPr>
              <a:t>Beamforming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 model 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Option 1: Dynamic power scaling </a:t>
            </a:r>
          </a:p>
          <a:p>
            <a:pPr lvl="2">
              <a:buFont typeface="Wingdings" pitchFamily="2" charset="2"/>
              <a:buChar char="Ø"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        with A = [0.8],B=1   (As example)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Option 2: CSI-RS resource specific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GB" sz="1200" dirty="0" err="1" smtClean="0">
                <a:solidFill>
                  <a:schemeClr val="bg1">
                    <a:lumMod val="50000"/>
                  </a:schemeClr>
                </a:solidFill>
              </a:rPr>
              <a:t>eamforming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 and beam steering channel model 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(RAN4#78bis agreements)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1357290" y="3714752"/>
          <a:ext cx="1495425" cy="300037"/>
        </p:xfrm>
        <a:graphic>
          <a:graphicData uri="http://schemas.openxmlformats.org/presentationml/2006/ole">
            <p:oleObj spid="_x0000_s44033" name="Equation" r:id="rId4" imgW="18542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01122" cy="1500198"/>
          </a:xfrm>
        </p:spPr>
        <p:txBody>
          <a:bodyPr>
            <a:noAutofit/>
          </a:bodyPr>
          <a:lstStyle/>
          <a:p>
            <a:pPr lvl="0"/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Per UE:  1-bit indicating whether to support the alternative codebook (for K=1 case only) 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0"/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 Per UE per band per band-combination P times (for 1, …, P CSI processes)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3-bit 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Kmax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Kmax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 = {2,3,4,5,6,7,8})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1-bit 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Nmax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 configuration (2 possible values) per K value, from K=2,…, 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Kmax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. The two </a:t>
            </a:r>
            <a:r>
              <a:rPr lang="en-US" sz="1600" i="1" dirty="0" err="1" smtClean="0">
                <a:solidFill>
                  <a:schemeClr val="bg1">
                    <a:lumMod val="50000"/>
                  </a:schemeClr>
                </a:solidFill>
              </a:rPr>
              <a:t>Nmax</a:t>
            </a:r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</a:rPr>
              <a:t> values for each K is given as follows </a:t>
            </a:r>
            <a:endParaRPr lang="zh-CN" altLang="en-US" sz="16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CRI capability RRC signaling in RAN2</a:t>
            </a:r>
            <a:r>
              <a:rPr lang="en-US" altLang="zh-CN" sz="2800" dirty="0" smtClean="0">
                <a:ea typeface="+mj-ea"/>
                <a:cs typeface="+mj-cs"/>
              </a:rPr>
              <a:t> (information)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85852" y="2357430"/>
          <a:ext cx="5500728" cy="1000132"/>
        </p:xfrm>
        <a:graphic>
          <a:graphicData uri="http://schemas.openxmlformats.org/drawingml/2006/table">
            <a:tbl>
              <a:tblPr/>
              <a:tblGrid>
                <a:gridCol w="687591"/>
                <a:gridCol w="687591"/>
                <a:gridCol w="687591"/>
                <a:gridCol w="687591"/>
                <a:gridCol w="687591"/>
                <a:gridCol w="687591"/>
                <a:gridCol w="687591"/>
                <a:gridCol w="687591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K</a:t>
                      </a:r>
                      <a:endParaRPr lang="zh-CN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2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3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4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5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6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7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8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Nmax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{8,16}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{8,16}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{8,32}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{16,32}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{16,32}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{16,32}</a:t>
                      </a:r>
                      <a:endParaRPr lang="zh-CN" sz="10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900"/>
                        </a:spcAft>
                      </a:pPr>
                      <a:r>
                        <a:rPr lang="en-GB" sz="900" i="1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/>
                          <a:ea typeface="宋体"/>
                        </a:rPr>
                        <a:t>{16,64}</a:t>
                      </a:r>
                      <a:endParaRPr lang="zh-CN" sz="10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215370" cy="45720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Introduce a subset of test cases with different (K, </a:t>
            </a:r>
            <a:r>
              <a:rPr lang="en-GB" sz="1600" dirty="0" err="1" smtClean="0"/>
              <a:t>Nmax</a:t>
            </a:r>
            <a:r>
              <a:rPr lang="en-GB" sz="1600" dirty="0" smtClean="0"/>
              <a:t>)  </a:t>
            </a:r>
          </a:p>
          <a:p>
            <a:pPr lvl="2">
              <a:buFont typeface="Wingdings" pitchFamily="2" charset="2"/>
              <a:buChar char="l"/>
            </a:pPr>
            <a:r>
              <a:rPr lang="en-GB" sz="1200" dirty="0" smtClean="0"/>
              <a:t>At least consider the following configurations</a:t>
            </a:r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r>
              <a:rPr lang="en-GB" sz="1200" dirty="0" smtClean="0"/>
              <a:t>FFS if additional test cases are needed 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Test case applicability based on UE capabilities is FFS</a:t>
            </a:r>
          </a:p>
          <a:p>
            <a:pPr lvl="2">
              <a:buFont typeface="Wingdings" pitchFamily="2" charset="2"/>
              <a:buChar char="l"/>
            </a:pPr>
            <a:r>
              <a:rPr lang="en-US" sz="1600" dirty="0" smtClean="0"/>
              <a:t>Option1: Based on UE capability, each UE pick up one configuration to pass with following applicability rule to determine {K, </a:t>
            </a:r>
            <a:r>
              <a:rPr lang="en-US" sz="1600" dirty="0" err="1" smtClean="0"/>
              <a:t>Nmax</a:t>
            </a:r>
            <a:r>
              <a:rPr lang="en-US" sz="1600" dirty="0" smtClean="0"/>
              <a:t>} : </a:t>
            </a:r>
          </a:p>
          <a:p>
            <a:pPr lvl="3">
              <a:buFont typeface="Wingdings" pitchFamily="2" charset="2"/>
              <a:buChar char="l"/>
            </a:pPr>
            <a:r>
              <a:rPr lang="en-US" sz="1600" dirty="0" smtClean="0"/>
              <a:t>If UE supporting (</a:t>
            </a:r>
            <a:r>
              <a:rPr lang="en-US" sz="1600" dirty="0" err="1" smtClean="0"/>
              <a:t>K,Nmax</a:t>
            </a:r>
            <a:r>
              <a:rPr lang="en-US" sz="1600" dirty="0" smtClean="0"/>
              <a:t>) = (8,64), then pass test with (8,64)</a:t>
            </a:r>
          </a:p>
          <a:p>
            <a:pPr lvl="3">
              <a:buFont typeface="Wingdings" pitchFamily="2" charset="2"/>
              <a:buChar char="l"/>
            </a:pPr>
            <a:r>
              <a:rPr lang="en-US" sz="1600" dirty="0" smtClean="0"/>
              <a:t> else if UE supporting (</a:t>
            </a:r>
            <a:r>
              <a:rPr lang="en-US" sz="1600" dirty="0" err="1" smtClean="0"/>
              <a:t>K,Nmax</a:t>
            </a:r>
            <a:r>
              <a:rPr lang="en-US" sz="1600" dirty="0" smtClean="0"/>
              <a:t>) = (4,32) then pass test with (4,32)</a:t>
            </a:r>
          </a:p>
          <a:p>
            <a:pPr lvl="3">
              <a:buFont typeface="Wingdings" pitchFamily="2" charset="2"/>
              <a:buChar char="l"/>
            </a:pPr>
            <a:r>
              <a:rPr lang="en-US" sz="1600" dirty="0" smtClean="0"/>
              <a:t>else if UE supporting (</a:t>
            </a:r>
            <a:r>
              <a:rPr lang="en-US" sz="1600" dirty="0" err="1" smtClean="0"/>
              <a:t>K,Nmax</a:t>
            </a:r>
            <a:r>
              <a:rPr lang="en-US" sz="1600" dirty="0" smtClean="0"/>
              <a:t>) = (2,16) then pass test with (2,16)</a:t>
            </a:r>
          </a:p>
          <a:p>
            <a:pPr lvl="3">
              <a:buFont typeface="Wingdings" pitchFamily="2" charset="2"/>
              <a:buChar char="l"/>
            </a:pPr>
            <a:r>
              <a:rPr lang="en-US" sz="1600" dirty="0" smtClean="0"/>
              <a:t>Other wise UE pass test with (2,8)</a:t>
            </a:r>
          </a:p>
          <a:p>
            <a:pPr lvl="2">
              <a:buFont typeface="Wingdings" pitchFamily="2" charset="2"/>
              <a:buChar char="l"/>
            </a:pPr>
            <a:r>
              <a:rPr lang="en-US" sz="1600" dirty="0" smtClean="0"/>
              <a:t>Other options not excluded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p"/>
            </a:pPr>
            <a:endParaRPr lang="en-US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2800" dirty="0" smtClean="0">
                <a:solidFill>
                  <a:srgbClr val="FF0000"/>
                </a:solidFill>
              </a:rPr>
              <a:t>Test applicability</a:t>
            </a:r>
            <a:endParaRPr lang="en-GB" sz="2000" dirty="0" smtClean="0">
              <a:solidFill>
                <a:srgbClr val="FF0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For 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57290" y="1857364"/>
          <a:ext cx="4572032" cy="375920"/>
        </p:xfrm>
        <a:graphic>
          <a:graphicData uri="http://schemas.openxmlformats.org/drawingml/2006/table">
            <a:tbl>
              <a:tblPr/>
              <a:tblGrid>
                <a:gridCol w="989955"/>
                <a:gridCol w="898776"/>
                <a:gridCol w="898776"/>
                <a:gridCol w="872724"/>
                <a:gridCol w="911801"/>
              </a:tblGrid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Test number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#1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#2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#3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#4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(K, </a:t>
                      </a:r>
                      <a:r>
                        <a:rPr lang="en-US" sz="1200" dirty="0" err="1">
                          <a:latin typeface="Calibri"/>
                          <a:ea typeface="宋体"/>
                        </a:rPr>
                        <a:t>N</a:t>
                      </a:r>
                      <a:r>
                        <a:rPr lang="en-US" sz="1200" baseline="-25000" dirty="0" err="1">
                          <a:latin typeface="Calibri"/>
                          <a:ea typeface="宋体"/>
                        </a:rPr>
                        <a:t>total</a:t>
                      </a:r>
                      <a:r>
                        <a:rPr lang="en-US" sz="1200" dirty="0">
                          <a:latin typeface="Calibri"/>
                          <a:ea typeface="宋体"/>
                        </a:rPr>
                        <a:t>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(2,8)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(2,16)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(4,32)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(8,64)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/>
            <a:r>
              <a:rPr lang="en-GB" sz="1600" dirty="0" smtClean="0"/>
              <a:t>Test Methodology</a:t>
            </a:r>
            <a:endParaRPr lang="zh-CN" altLang="en-US" sz="1600" dirty="0" smtClean="0"/>
          </a:p>
          <a:p>
            <a:pPr lvl="1"/>
            <a:r>
              <a:rPr lang="en-GB" sz="1600" dirty="0" smtClean="0"/>
              <a:t>One throughput test with single CSI-RS resource and another throughput test with multiple CSI-RS resources.  </a:t>
            </a:r>
            <a:endParaRPr lang="zh-CN" altLang="en-US" sz="1600" dirty="0" smtClean="0"/>
          </a:p>
          <a:p>
            <a:pPr lvl="2"/>
            <a:r>
              <a:rPr lang="en-GB" sz="1600" i="1" dirty="0" smtClean="0"/>
              <a:t>Check both CRI statistics and throughput ratio between following CRI and fixed CRI. </a:t>
            </a:r>
            <a:endParaRPr lang="zh-CN" altLang="en-US" sz="1600" dirty="0" smtClean="0"/>
          </a:p>
          <a:p>
            <a:pPr lvl="0"/>
            <a:r>
              <a:rPr lang="en-GB" sz="1600" dirty="0" smtClean="0"/>
              <a:t>VRC test or FRC test</a:t>
            </a:r>
            <a:endParaRPr lang="zh-CN" altLang="en-US" sz="1600" dirty="0" smtClean="0"/>
          </a:p>
          <a:p>
            <a:pPr lvl="1"/>
            <a:r>
              <a:rPr lang="en-GB" sz="1600" dirty="0" smtClean="0"/>
              <a:t>FRC test with fixed rank, MCS (16QAM ½  Rank1)</a:t>
            </a:r>
          </a:p>
          <a:p>
            <a:pPr lvl="2"/>
            <a:r>
              <a:rPr lang="en-GB" altLang="zh-CN" sz="1200" dirty="0" smtClean="0"/>
              <a:t>Option 1: Fixed PMI for both following CRI and fixed CRI</a:t>
            </a:r>
          </a:p>
          <a:p>
            <a:pPr lvl="2"/>
            <a:r>
              <a:rPr lang="en-GB" altLang="zh-CN" sz="1200" dirty="0" smtClean="0">
                <a:solidFill>
                  <a:srgbClr val="FF0000"/>
                </a:solidFill>
              </a:rPr>
              <a:t>Option 2: Following PMI for  both following PMI CRI and fixed CRI </a:t>
            </a:r>
            <a:r>
              <a:rPr lang="en-GB" altLang="zh-CN" sz="1200" strike="sngStrike" dirty="0" smtClean="0">
                <a:solidFill>
                  <a:srgbClr val="FF0000"/>
                </a:solidFill>
              </a:rPr>
              <a:t>following CRI, fixed PMI for fixed CRI</a:t>
            </a:r>
            <a:endParaRPr lang="zh-CN" altLang="en-US" sz="1200" strike="sngStrike" dirty="0" smtClean="0">
              <a:solidFill>
                <a:srgbClr val="FF0000"/>
              </a:solidFill>
            </a:endParaRPr>
          </a:p>
          <a:p>
            <a:pPr lvl="0"/>
            <a:r>
              <a:rPr lang="en-GB" sz="1600" dirty="0" smtClean="0">
                <a:solidFill>
                  <a:srgbClr val="FF0000"/>
                </a:solidFill>
              </a:rPr>
              <a:t>Beam-forming model</a:t>
            </a:r>
            <a:endParaRPr lang="zh-CN" altLang="en-US" sz="1600" dirty="0" smtClean="0">
              <a:solidFill>
                <a:srgbClr val="FF0000"/>
              </a:solidFill>
            </a:endParaRP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Option 1: Dynamic power scaling </a:t>
            </a:r>
            <a:r>
              <a:rPr lang="en-GB" sz="1600" dirty="0" smtClean="0">
                <a:solidFill>
                  <a:srgbClr val="FF0000"/>
                </a:solidFill>
              </a:rPr>
              <a:t>method (Baseline)</a:t>
            </a:r>
            <a:endParaRPr lang="en-GB" sz="1600" dirty="0" smtClean="0">
              <a:solidFill>
                <a:srgbClr val="FF0000"/>
              </a:solidFill>
            </a:endParaRPr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Log scale with A = [5] dB, B = [0] dB</a:t>
            </a:r>
          </a:p>
          <a:p>
            <a:pPr lvl="2"/>
            <a:r>
              <a:rPr lang="en-US" sz="1200" dirty="0" err="1" smtClean="0">
                <a:solidFill>
                  <a:srgbClr val="FF0000"/>
                </a:solidFill>
              </a:rPr>
              <a:t>f</a:t>
            </a:r>
            <a:r>
              <a:rPr lang="en-US" sz="1200" baseline="-25000" dirty="0" err="1" smtClean="0">
                <a:solidFill>
                  <a:srgbClr val="FF0000"/>
                </a:solidFill>
              </a:rPr>
              <a:t>s</a:t>
            </a:r>
            <a:r>
              <a:rPr lang="en-US" sz="1200" dirty="0" smtClean="0">
                <a:solidFill>
                  <a:srgbClr val="FF0000"/>
                </a:solidFill>
              </a:rPr>
              <a:t> is FFS </a:t>
            </a:r>
          </a:p>
          <a:p>
            <a:pPr lvl="2"/>
            <a:r>
              <a:rPr lang="en-US" sz="1200" dirty="0" smtClean="0">
                <a:solidFill>
                  <a:srgbClr val="FF0000"/>
                </a:solidFill>
              </a:rPr>
              <a:t>k = 0,1,2,…,K-1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Option 2: Fixed Power scaling method</a:t>
            </a:r>
            <a:endParaRPr lang="zh-CN" altLang="en-US" sz="1600" dirty="0" smtClean="0">
              <a:solidFill>
                <a:srgbClr val="FF0000"/>
              </a:solidFill>
            </a:endParaRPr>
          </a:p>
          <a:p>
            <a:r>
              <a:rPr lang="en-US" sz="1600" dirty="0" smtClean="0"/>
              <a:t>Detailed test parameters</a:t>
            </a:r>
          </a:p>
          <a:p>
            <a:pPr lvl="1"/>
            <a:r>
              <a:rPr lang="en-US" sz="1600" dirty="0" smtClean="0"/>
              <a:t>Further discuss detailed test set-up through RAN4 email reflector </a:t>
            </a:r>
            <a:r>
              <a:rPr lang="en-GB" sz="1600" dirty="0" smtClean="0"/>
              <a:t>so that all the companies can run the simulations for the next RAN4</a:t>
            </a:r>
            <a:r>
              <a:rPr lang="en-GB" sz="1600" dirty="0" smtClean="0">
                <a:solidFill>
                  <a:srgbClr val="92D050"/>
                </a:solidFill>
              </a:rPr>
              <a:t> </a:t>
            </a:r>
            <a:r>
              <a:rPr lang="en-GB" sz="1600" dirty="0" smtClean="0"/>
              <a:t>meeting to speed up the progress.</a:t>
            </a:r>
            <a:endParaRPr lang="en-US" sz="1600" dirty="0" smtClean="0"/>
          </a:p>
          <a:p>
            <a:pPr lvl="1"/>
            <a:endParaRPr lang="en-US" sz="20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1357290" y="3571876"/>
          <a:ext cx="1643074" cy="371475"/>
        </p:xfrm>
        <a:graphic>
          <a:graphicData uri="http://schemas.openxmlformats.org/presentationml/2006/ole">
            <p:oleObj spid="_x0000_s56328" name="Equation" r:id="rId4" imgW="19555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Point: 70% of maximum throughput with following PMI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/>
              <a:t>MIMO channel correlation 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ULA Low EPA5Hz  8*2 for TDD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ULA Low EPA5Hz 4*2 for FDD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/>
              <a:t>MCS &amp; Rank: 16QAM ½ rank1</a:t>
            </a:r>
          </a:p>
          <a:p>
            <a:pPr>
              <a:buFont typeface="Wingdings" pitchFamily="2" charset="2"/>
              <a:buChar char="p"/>
            </a:pPr>
            <a:r>
              <a:rPr lang="en-GB" altLang="zh-CN" sz="1600" dirty="0" smtClean="0">
                <a:solidFill>
                  <a:srgbClr val="FF0000"/>
                </a:solidFill>
              </a:rPr>
              <a:t>Performance requirements</a:t>
            </a:r>
          </a:p>
          <a:p>
            <a:pPr lvl="1">
              <a:buFont typeface="Wingdings" pitchFamily="2" charset="2"/>
              <a:buChar char="l"/>
            </a:pPr>
            <a:r>
              <a:rPr lang="en-GB" altLang="zh-CN" sz="1600" dirty="0" smtClean="0">
                <a:solidFill>
                  <a:srgbClr val="FF0000"/>
                </a:solidFill>
              </a:rPr>
              <a:t>Bring simulation results for both FDD and TDD mode and deciding performance requirements in next RAN4 meeting</a:t>
            </a:r>
          </a:p>
          <a:p>
            <a:pPr>
              <a:buFont typeface="Wingdings" pitchFamily="2" charset="2"/>
              <a:buChar char="p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l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p"/>
            </a:pPr>
            <a:endParaRPr lang="zh-CN" altLang="en-US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K=1 PMI test cases with PMI-</a:t>
            </a:r>
            <a:r>
              <a:rPr kumimoji="0" lang="en-US" altLang="zh-CN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config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=1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643998" cy="5786478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p"/>
            </a:pPr>
            <a:r>
              <a:rPr lang="en-GB" sz="1600" dirty="0" smtClean="0"/>
              <a:t>Test metrics</a:t>
            </a:r>
            <a:endParaRPr lang="zh-CN" altLang="en-US" sz="1600" dirty="0" smtClean="0"/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Reusing existing static CQI test metric i.e. Reporting spread of CQI value + BLER requirements </a:t>
            </a:r>
            <a:endParaRPr lang="zh-CN" altLang="en-US" sz="1200" dirty="0" smtClean="0"/>
          </a:p>
          <a:p>
            <a:pPr marL="342900" lvl="1" indent="-342900">
              <a:buFont typeface="Wingdings" pitchFamily="2" charset="2"/>
              <a:buChar char="p"/>
            </a:pPr>
            <a:r>
              <a:rPr lang="en-GB" sz="1600" dirty="0" smtClean="0"/>
              <a:t>Test Set-up for Channel measurement restriction test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/>
              <a:t>Reusing test parameters for existing TM9 static CQI test as specified inTS36.101 9.2.3 with below modification: </a:t>
            </a:r>
          </a:p>
          <a:p>
            <a:pPr lvl="2">
              <a:buFont typeface="Wingdings" pitchFamily="2" charset="2"/>
              <a:buChar char="l"/>
            </a:pPr>
            <a:r>
              <a:rPr lang="en-GB" sz="1200" dirty="0" smtClean="0"/>
              <a:t>Adjusting transmitted power in even CSI-RS sub-frames, Transmitted power  imbalance between even CSI-RS sub-frames and other sub-frames is TBD</a:t>
            </a:r>
          </a:p>
          <a:p>
            <a:pPr lvl="3">
              <a:buFont typeface="Wingdings" pitchFamily="2" charset="2"/>
              <a:buChar char="Ø"/>
            </a:pPr>
            <a:r>
              <a:rPr lang="en-GB" sz="1200" dirty="0" smtClean="0"/>
              <a:t>[ -12dB -9dB] for further down-selection</a:t>
            </a:r>
            <a:endParaRPr lang="zh-CN" altLang="en-US" sz="1200" dirty="0" smtClean="0"/>
          </a:p>
          <a:p>
            <a:pPr lvl="3">
              <a:buFont typeface="Wingdings" pitchFamily="2" charset="2"/>
              <a:buChar char="Ø"/>
            </a:pPr>
            <a:r>
              <a:rPr lang="en-GB" sz="1200" dirty="0" smtClean="0"/>
              <a:t>Make decision for value in next RAN4 meeting based on companies simulation results</a:t>
            </a:r>
            <a:endParaRPr lang="zh-CN" altLang="en-US" sz="1200" dirty="0" smtClean="0"/>
          </a:p>
          <a:p>
            <a:pPr lvl="2">
              <a:buFont typeface="Wingdings" pitchFamily="2" charset="2"/>
              <a:buChar char="l"/>
            </a:pPr>
            <a:r>
              <a:rPr lang="en-GB" sz="1200" dirty="0" smtClean="0"/>
              <a:t>Scheduled PDSCH will skip even CSI-RS sub-frame</a:t>
            </a:r>
          </a:p>
          <a:p>
            <a:pPr lvl="2">
              <a:buFont typeface="Wingdings" pitchFamily="2" charset="2"/>
              <a:buChar char="l"/>
            </a:pPr>
            <a:r>
              <a:rPr lang="en-GB" sz="1200" dirty="0" smtClean="0"/>
              <a:t>CQI reported based on odd CSI-RS sub-frames</a:t>
            </a:r>
          </a:p>
          <a:p>
            <a:pPr marL="342900" lvl="1" indent="-342900">
              <a:buFont typeface="Wingdings" pitchFamily="2" charset="2"/>
              <a:buChar char="p"/>
            </a:pPr>
            <a:endParaRPr lang="en-GB" sz="1200" dirty="0" smtClean="0">
              <a:solidFill>
                <a:srgbClr val="FF0000"/>
              </a:solidFill>
            </a:endParaRPr>
          </a:p>
          <a:p>
            <a:pPr marL="342900" lvl="1" indent="-342900">
              <a:buFont typeface="Wingdings" pitchFamily="2" charset="2"/>
              <a:buChar char="p"/>
            </a:pPr>
            <a:r>
              <a:rPr lang="en-GB" sz="1600" dirty="0" smtClean="0"/>
              <a:t>Test Set-up for Interference</a:t>
            </a:r>
            <a:r>
              <a:rPr lang="en-GB" sz="1600" dirty="0" smtClean="0">
                <a:solidFill>
                  <a:srgbClr val="FF0000"/>
                </a:solidFill>
              </a:rPr>
              <a:t> </a:t>
            </a:r>
            <a:r>
              <a:rPr lang="en-GB" sz="1600" dirty="0" smtClean="0"/>
              <a:t>measurement restriction test:</a:t>
            </a:r>
          </a:p>
          <a:p>
            <a:pPr lvl="1"/>
            <a:r>
              <a:rPr lang="en-GB" sz="1200" dirty="0" smtClean="0"/>
              <a:t>Reusing test parameters for existing TM10 static CQI test as specified in TS36.101 9.2.4 with below modification: </a:t>
            </a:r>
            <a:endParaRPr lang="zh-CN" altLang="en-US" sz="1200" dirty="0" smtClean="0"/>
          </a:p>
          <a:p>
            <a:pPr lvl="2"/>
            <a:r>
              <a:rPr lang="en-GB" sz="1200" dirty="0" smtClean="0"/>
              <a:t>Adjusting TP2 transmission power in even CSI-RS/CSI-IM sub-frames, transmitted power  imbalance between even CSI-RS sub-frames and other sub-frames (for TP2) is TBD</a:t>
            </a:r>
            <a:endParaRPr lang="zh-CN" altLang="en-US" sz="1200" dirty="0" smtClean="0"/>
          </a:p>
          <a:p>
            <a:pPr lvl="3"/>
            <a:r>
              <a:rPr lang="en-US" sz="1200" dirty="0" smtClean="0"/>
              <a:t>[6dB 9dB 12dB ] higher than other sub-frames</a:t>
            </a:r>
            <a:endParaRPr lang="zh-CN" altLang="en-US" sz="1200" dirty="0" smtClean="0"/>
          </a:p>
          <a:p>
            <a:pPr lvl="3"/>
            <a:r>
              <a:rPr lang="en-GB" sz="1200" dirty="0" smtClean="0"/>
              <a:t>Make decision for value in next RAN4 meeting based on companies simulation results</a:t>
            </a:r>
            <a:endParaRPr lang="zh-CN" altLang="en-US" sz="1200" dirty="0" smtClean="0"/>
          </a:p>
          <a:p>
            <a:pPr lvl="2"/>
            <a:r>
              <a:rPr lang="en-GB" sz="1200" dirty="0" smtClean="0"/>
              <a:t>Scheduled PDSCH will skip even CSI-RS sub-frames</a:t>
            </a:r>
            <a:endParaRPr lang="zh-CN" altLang="en-US" sz="1200" dirty="0" smtClean="0"/>
          </a:p>
          <a:p>
            <a:pPr lvl="2"/>
            <a:r>
              <a:rPr lang="en-GB" sz="1200" dirty="0" smtClean="0"/>
              <a:t>CQI reported based on odd CSI-RS sub-frames</a:t>
            </a:r>
            <a:endParaRPr lang="zh-CN" altLang="en-US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MR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36261</TotalTime>
  <Words>1607</Words>
  <Application>Microsoft Office PowerPoint</Application>
  <PresentationFormat>全屏显示(4:3)</PresentationFormat>
  <Paragraphs>339</Paragraphs>
  <Slides>11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20_Template_Sample</vt:lpstr>
      <vt:lpstr>Office 主题</vt:lpstr>
      <vt:lpstr>Equation</vt:lpstr>
      <vt:lpstr>Way forward on UE performance requirements for FD-MIMO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410</cp:revision>
  <dcterms:created xsi:type="dcterms:W3CDTF">2014-09-04T09:21:59Z</dcterms:created>
  <dcterms:modified xsi:type="dcterms:W3CDTF">2016-05-27T02:44:10Z</dcterms:modified>
</cp:coreProperties>
</file>