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7" r:id="rId2"/>
    <p:sldId id="264" r:id="rId3"/>
    <p:sldId id="265"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7AC695-F061-4482-B8A6-7CB5B95185DA}" type="datetimeFigureOut">
              <a:rPr lang="zh-CN" altLang="en-US" smtClean="0"/>
              <a:t>2016/5/27</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4A1F6-04B3-49C1-9B79-808924B8E389}" type="slidenum">
              <a:rPr lang="zh-CN" altLang="en-US" smtClean="0"/>
              <a:t>‹#›</a:t>
            </a:fld>
            <a:endParaRPr lang="zh-CN" altLang="en-US"/>
          </a:p>
        </p:txBody>
      </p:sp>
    </p:spTree>
    <p:extLst>
      <p:ext uri="{BB962C8B-B14F-4D97-AF65-F5344CB8AC3E}">
        <p14:creationId xmlns:p14="http://schemas.microsoft.com/office/powerpoint/2010/main" val="3653239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16B98750-AF37-4CAC-BACD-F195BFA67375}" type="slidenum">
              <a:rPr lang="zh-CN" altLang="en-US" smtClean="0"/>
              <a:t>1</a:t>
            </a:fld>
            <a:endParaRPr lang="zh-CN" altLang="en-US"/>
          </a:p>
        </p:txBody>
      </p:sp>
    </p:spTree>
    <p:extLst>
      <p:ext uri="{BB962C8B-B14F-4D97-AF65-F5344CB8AC3E}">
        <p14:creationId xmlns:p14="http://schemas.microsoft.com/office/powerpoint/2010/main" val="1441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427450FE-1C3B-49C3-9697-F7D1649E7DEA}" type="slidenum">
              <a:rPr lang="zh-CN" altLang="en-US" smtClean="0"/>
              <a:t>2</a:t>
            </a:fld>
            <a:endParaRPr lang="zh-CN" altLang="en-US"/>
          </a:p>
        </p:txBody>
      </p:sp>
    </p:spTree>
    <p:extLst>
      <p:ext uri="{BB962C8B-B14F-4D97-AF65-F5344CB8AC3E}">
        <p14:creationId xmlns:p14="http://schemas.microsoft.com/office/powerpoint/2010/main" val="3800748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CC14A1F6-04B3-49C1-9B79-808924B8E389}" type="slidenum">
              <a:rPr lang="zh-CN" altLang="en-US" smtClean="0"/>
              <a:t>3</a:t>
            </a:fld>
            <a:endParaRPr lang="zh-CN" altLang="en-US"/>
          </a:p>
        </p:txBody>
      </p:sp>
    </p:spTree>
    <p:extLst>
      <p:ext uri="{BB962C8B-B14F-4D97-AF65-F5344CB8AC3E}">
        <p14:creationId xmlns:p14="http://schemas.microsoft.com/office/powerpoint/2010/main" val="872384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smtClean="0"/>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3883790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4286080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534923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2780251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569144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7139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865285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66498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2355194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1137496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8BDE028-C543-4125-8159-A6EEE2B373E3}" type="datetimeFigureOut">
              <a:rPr lang="zh-CN" altLang="en-US" smtClean="0"/>
              <a:t>2016/5/27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2732257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BDE028-C543-4125-8159-A6EEE2B373E3}" type="datetimeFigureOut">
              <a:rPr lang="zh-CN" altLang="en-US" smtClean="0"/>
              <a:t>2016/5/27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A2B282-36CE-4E12-A9B3-B2AA6B090AE8}" type="slidenum">
              <a:rPr lang="zh-CN" altLang="en-US" smtClean="0"/>
              <a:t>‹#›</a:t>
            </a:fld>
            <a:endParaRPr lang="zh-CN" altLang="en-US"/>
          </a:p>
        </p:txBody>
      </p:sp>
    </p:spTree>
    <p:extLst>
      <p:ext uri="{BB962C8B-B14F-4D97-AF65-F5344CB8AC3E}">
        <p14:creationId xmlns:p14="http://schemas.microsoft.com/office/powerpoint/2010/main" val="3516248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09800" y="1676400"/>
            <a:ext cx="7772400" cy="1847850"/>
          </a:xfrm>
        </p:spPr>
        <p:txBody>
          <a:bodyPr/>
          <a:lstStyle/>
          <a:p>
            <a:r>
              <a:rPr lang="en-US" altLang="ja-JP" sz="4000" dirty="0" err="1" smtClean="0">
                <a:ea typeface="MS PGothic" panose="020B0600070205080204" pitchFamily="34" charset="-128"/>
              </a:rPr>
              <a:t>Wayforward</a:t>
            </a:r>
            <a:r>
              <a:rPr lang="en-US" altLang="ja-JP" sz="4000" dirty="0" smtClean="0">
                <a:ea typeface="MS PGothic" panose="020B0600070205080204" pitchFamily="34" charset="-128"/>
              </a:rPr>
              <a:t> </a:t>
            </a:r>
            <a:r>
              <a:rPr lang="en-US" altLang="ja-JP" sz="4000" dirty="0" smtClean="0">
                <a:ea typeface="MS PGothic" panose="020B0600070205080204" pitchFamily="34" charset="-128"/>
              </a:rPr>
              <a:t>on LAA requirements in Rel13</a:t>
            </a:r>
            <a:endParaRPr lang="en-US" altLang="ja-JP" sz="4000" dirty="0">
              <a:ea typeface="MS PGothic" panose="020B0600070205080204" pitchFamily="34" charset="-128"/>
            </a:endParaRPr>
          </a:p>
        </p:txBody>
      </p:sp>
      <p:sp>
        <p:nvSpPr>
          <p:cNvPr id="2051" name="Rectangle 3"/>
          <p:cNvSpPr>
            <a:spLocks noGrp="1" noChangeArrowheads="1"/>
          </p:cNvSpPr>
          <p:nvPr>
            <p:ph type="subTitle" idx="1"/>
          </p:nvPr>
        </p:nvSpPr>
        <p:spPr>
          <a:xfrm>
            <a:off x="1555173" y="3602038"/>
            <a:ext cx="9144000" cy="1655762"/>
          </a:xfrm>
        </p:spPr>
        <p:txBody>
          <a:bodyPr>
            <a:normAutofit/>
          </a:bodyPr>
          <a:lstStyle/>
          <a:p>
            <a:r>
              <a:rPr lang="en-US" altLang="ja-JP" dirty="0">
                <a:ea typeface="MS PGothic" panose="020B0600070205080204" pitchFamily="34" charset="-128"/>
              </a:rPr>
              <a:t>Intel, Huawei, </a:t>
            </a:r>
            <a:r>
              <a:rPr lang="en-US" altLang="ja-JP" dirty="0" err="1">
                <a:ea typeface="MS PGothic" panose="020B0600070205080204" pitchFamily="34" charset="-128"/>
              </a:rPr>
              <a:t>HiSilicon</a:t>
            </a:r>
            <a:r>
              <a:rPr lang="en-US" altLang="ja-JP" dirty="0">
                <a:ea typeface="MS PGothic" panose="020B0600070205080204" pitchFamily="34" charset="-128"/>
              </a:rPr>
              <a:t>, CATT, </a:t>
            </a:r>
            <a:endParaRPr lang="en-US" altLang="ja-JP" dirty="0" smtClean="0">
              <a:ea typeface="MS PGothic" panose="020B0600070205080204" pitchFamily="34" charset="-128"/>
            </a:endParaRPr>
          </a:p>
          <a:p>
            <a:r>
              <a:rPr lang="en-US" altLang="ja-JP" dirty="0" smtClean="0">
                <a:ea typeface="MS PGothic" panose="020B0600070205080204" pitchFamily="34" charset="-128"/>
              </a:rPr>
              <a:t>Media </a:t>
            </a:r>
            <a:r>
              <a:rPr lang="en-US" altLang="ja-JP" dirty="0" err="1">
                <a:ea typeface="MS PGothic" panose="020B0600070205080204" pitchFamily="34" charset="-128"/>
              </a:rPr>
              <a:t>Tek</a:t>
            </a:r>
            <a:r>
              <a:rPr lang="en-US" altLang="ja-JP" dirty="0">
                <a:ea typeface="MS PGothic" panose="020B0600070205080204" pitchFamily="34" charset="-128"/>
              </a:rPr>
              <a:t>, </a:t>
            </a:r>
            <a:r>
              <a:rPr lang="en-GB" altLang="zh-CN" dirty="0">
                <a:ea typeface="MS PGothic" panose="020B0600070205080204" pitchFamily="34" charset="-128"/>
              </a:rPr>
              <a:t>LG Electronics </a:t>
            </a:r>
            <a:r>
              <a:rPr lang="en-GB" altLang="zh-CN" dirty="0" err="1" smtClean="0">
                <a:ea typeface="MS PGothic" panose="020B0600070205080204" pitchFamily="34" charset="-128"/>
              </a:rPr>
              <a:t>Inc</a:t>
            </a:r>
            <a:r>
              <a:rPr lang="en-GB" altLang="zh-CN" dirty="0" smtClean="0">
                <a:ea typeface="MS PGothic" panose="020B0600070205080204" pitchFamily="34" charset="-128"/>
              </a:rPr>
              <a:t>, Samsung</a:t>
            </a:r>
            <a:endParaRPr lang="en-US" altLang="ja-JP" dirty="0">
              <a:ea typeface="MS PGothic" panose="020B0600070205080204" pitchFamily="34" charset="-128"/>
            </a:endParaRPr>
          </a:p>
        </p:txBody>
      </p:sp>
      <p:sp>
        <p:nvSpPr>
          <p:cNvPr id="6" name="Rectangle 5"/>
          <p:cNvSpPr>
            <a:spLocks noChangeArrowheads="1"/>
          </p:cNvSpPr>
          <p:nvPr/>
        </p:nvSpPr>
        <p:spPr bwMode="auto">
          <a:xfrm>
            <a:off x="146462" y="144353"/>
            <a:ext cx="50618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6629400" algn="r"/>
                <a:tab pos="8459788" algn="r"/>
              </a:tabLst>
            </a:pPr>
            <a:r>
              <a:rPr lang="en-US" altLang="ja-JP" dirty="0">
                <a:ea typeface="MS PGothic" pitchFamily="34" charset="-128"/>
              </a:rPr>
              <a:t>3GPP TSG-RAN WG4 Meeting #</a:t>
            </a:r>
            <a:r>
              <a:rPr lang="en-US" altLang="ja-JP" dirty="0" smtClean="0">
                <a:ea typeface="MS PGothic" pitchFamily="34" charset="-128"/>
              </a:rPr>
              <a:t>79</a:t>
            </a:r>
            <a:endParaRPr lang="en-US" altLang="ja-JP" dirty="0">
              <a:ea typeface="MS PGothic" pitchFamily="34" charset="-128"/>
            </a:endParaRPr>
          </a:p>
          <a:p>
            <a:pPr>
              <a:tabLst>
                <a:tab pos="6629400" algn="r"/>
                <a:tab pos="8459788" algn="r"/>
              </a:tabLst>
            </a:pPr>
            <a:r>
              <a:rPr lang="en-GB" altLang="zh-CN" dirty="0" smtClean="0"/>
              <a:t>Nanjing, China, May. 23</a:t>
            </a:r>
            <a:r>
              <a:rPr lang="en-GB" altLang="zh-CN" baseline="30000" dirty="0" smtClean="0"/>
              <a:t>rd</a:t>
            </a:r>
            <a:r>
              <a:rPr lang="en-GB" altLang="zh-CN" dirty="0" smtClean="0"/>
              <a:t> – May. 27</a:t>
            </a:r>
            <a:r>
              <a:rPr lang="en-GB" altLang="zh-CN" baseline="30000" dirty="0" smtClean="0"/>
              <a:t>th</a:t>
            </a:r>
            <a:r>
              <a:rPr lang="en-GB" altLang="zh-CN" dirty="0" smtClean="0"/>
              <a:t>, 2016</a:t>
            </a:r>
            <a:endParaRPr lang="zh-CN" altLang="zh-CN" dirty="0"/>
          </a:p>
        </p:txBody>
      </p:sp>
      <p:sp>
        <p:nvSpPr>
          <p:cNvPr id="7" name="Text Box 4"/>
          <p:cNvSpPr txBox="1">
            <a:spLocks noChangeArrowheads="1"/>
          </p:cNvSpPr>
          <p:nvPr/>
        </p:nvSpPr>
        <p:spPr bwMode="auto">
          <a:xfrm>
            <a:off x="9719536" y="284163"/>
            <a:ext cx="161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ja-JP" b="1" dirty="0" smtClean="0">
                <a:ea typeface="MS PGothic" panose="020B0600070205080204" pitchFamily="34" charset="-128"/>
              </a:rPr>
              <a:t>R4-164850</a:t>
            </a:r>
            <a:endParaRPr lang="en-US" altLang="ja-JP" b="1" dirty="0">
              <a:ea typeface="MS PGothic" panose="020B0600070205080204" pitchFamily="34" charset="-128"/>
            </a:endParaRPr>
          </a:p>
        </p:txBody>
      </p:sp>
    </p:spTree>
    <p:extLst>
      <p:ext uri="{BB962C8B-B14F-4D97-AF65-F5344CB8AC3E}">
        <p14:creationId xmlns:p14="http://schemas.microsoft.com/office/powerpoint/2010/main" val="27927345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114" y="365126"/>
            <a:ext cx="10983686" cy="610920"/>
          </a:xfrm>
        </p:spPr>
        <p:txBody>
          <a:bodyPr/>
          <a:lstStyle/>
          <a:p>
            <a:r>
              <a:rPr lang="en-US" sz="3200" dirty="0" smtClean="0"/>
              <a:t>Background</a:t>
            </a:r>
            <a:endParaRPr lang="en-US" dirty="0"/>
          </a:p>
        </p:txBody>
      </p:sp>
      <p:sp>
        <p:nvSpPr>
          <p:cNvPr id="3" name="Content Placeholder 2"/>
          <p:cNvSpPr>
            <a:spLocks noGrp="1"/>
          </p:cNvSpPr>
          <p:nvPr>
            <p:ph idx="1"/>
          </p:nvPr>
        </p:nvSpPr>
        <p:spPr>
          <a:xfrm>
            <a:off x="370115" y="1109609"/>
            <a:ext cx="11278094" cy="5426274"/>
          </a:xfrm>
        </p:spPr>
        <p:txBody>
          <a:bodyPr>
            <a:normAutofit/>
          </a:bodyPr>
          <a:lstStyle/>
          <a:p>
            <a:r>
              <a:rPr lang="en-US" dirty="0" smtClean="0"/>
              <a:t>In RAN4 #</a:t>
            </a:r>
            <a:r>
              <a:rPr lang="en-US" dirty="0" smtClean="0"/>
              <a:t>7</a:t>
            </a:r>
            <a:r>
              <a:rPr lang="en-US" altLang="zh-CN" dirty="0" smtClean="0"/>
              <a:t>9</a:t>
            </a:r>
            <a:r>
              <a:rPr lang="en-US" dirty="0" smtClean="0"/>
              <a:t>, how to define LAA requirements to avoid the infinite measurement delay in LAA were extensively discussed but without consensus. There are two alternatives to resolve this problem currently:</a:t>
            </a:r>
          </a:p>
          <a:p>
            <a:pPr lvl="1"/>
            <a:r>
              <a:rPr lang="en-US" b="1" u="sng" dirty="0" smtClean="0"/>
              <a:t>Option 1: </a:t>
            </a:r>
            <a:r>
              <a:rPr lang="en-GB" altLang="zh-CN" dirty="0" smtClean="0"/>
              <a:t>The </a:t>
            </a:r>
            <a:r>
              <a:rPr lang="en-GB" altLang="zh-CN" dirty="0"/>
              <a:t>maximum time between two </a:t>
            </a:r>
            <a:r>
              <a:rPr lang="en-GB" altLang="zh-CN" dirty="0" smtClean="0"/>
              <a:t>consecutive </a:t>
            </a:r>
            <a:r>
              <a:rPr lang="en-GB" altLang="zh-CN" dirty="0"/>
              <a:t>discovery </a:t>
            </a:r>
            <a:r>
              <a:rPr lang="en-GB" altLang="zh-CN" dirty="0" smtClean="0"/>
              <a:t>reference signal </a:t>
            </a:r>
            <a:r>
              <a:rPr lang="en-GB" altLang="zh-CN" dirty="0"/>
              <a:t>occasions which are available at the UE for measurements does not exceed [TBD].</a:t>
            </a:r>
            <a:endParaRPr lang="zh-CN" altLang="zh-CN" dirty="0"/>
          </a:p>
          <a:p>
            <a:pPr lvl="1"/>
            <a:r>
              <a:rPr lang="en-US" b="1" u="sng" dirty="0"/>
              <a:t>Option 2: </a:t>
            </a:r>
            <a:endParaRPr lang="en-US" b="1" u="sng" dirty="0" smtClean="0"/>
          </a:p>
          <a:p>
            <a:pPr lvl="2"/>
            <a:r>
              <a:rPr lang="en-GB" altLang="zh-CN" dirty="0" smtClean="0"/>
              <a:t>The </a:t>
            </a:r>
            <a:r>
              <a:rPr lang="en-GB" altLang="zh-CN" dirty="0"/>
              <a:t>maximum time between two consecutive discovery reference signal occasions which are available at the UE for measurements does not exceed [TBD].</a:t>
            </a:r>
            <a:endParaRPr lang="zh-CN" altLang="zh-CN" dirty="0"/>
          </a:p>
          <a:p>
            <a:pPr lvl="2"/>
            <a:r>
              <a:rPr lang="en-GB" altLang="zh-CN" dirty="0" smtClean="0"/>
              <a:t>And each </a:t>
            </a:r>
            <a:r>
              <a:rPr lang="en-GB" altLang="zh-CN" dirty="0"/>
              <a:t>of L and M does not exceed </a:t>
            </a:r>
            <a:r>
              <a:rPr lang="en-GB" altLang="zh-CN" dirty="0" smtClean="0"/>
              <a:t>[TBD] </a:t>
            </a:r>
            <a:r>
              <a:rPr lang="en-GB" altLang="zh-CN" dirty="0"/>
              <a:t>of the total number of configured discovery signal occasions within T</a:t>
            </a:r>
            <a:r>
              <a:rPr lang="en-GB" altLang="zh-CN" baseline="-25000" dirty="0"/>
              <a:t>identify_inter_FS3</a:t>
            </a:r>
            <a:r>
              <a:rPr lang="en-GB" altLang="zh-CN" dirty="0"/>
              <a:t> and T</a:t>
            </a:r>
            <a:r>
              <a:rPr lang="en-GB" altLang="zh-CN" baseline="-25000" dirty="0"/>
              <a:t>measure_inter_FS3_CRS</a:t>
            </a:r>
            <a:r>
              <a:rPr lang="en-GB" altLang="zh-CN" dirty="0"/>
              <a:t>, </a:t>
            </a:r>
            <a:r>
              <a:rPr lang="en-GB" altLang="zh-CN" dirty="0" smtClean="0"/>
              <a:t>respectively. </a:t>
            </a:r>
          </a:p>
          <a:p>
            <a:pPr lvl="3"/>
            <a:r>
              <a:rPr lang="en-GB" altLang="zh-CN" dirty="0"/>
              <a:t>L is the number of configured discovery signal occasions which are not available during the time for cell detection at the UE due to the absence of the necessary radio signals from the measured </a:t>
            </a:r>
            <a:r>
              <a:rPr lang="en-GB" altLang="zh-CN" dirty="0" smtClean="0"/>
              <a:t>cell</a:t>
            </a:r>
          </a:p>
          <a:p>
            <a:pPr lvl="3"/>
            <a:r>
              <a:rPr lang="en-GB" altLang="zh-CN" dirty="0"/>
              <a:t>M is the number of configured discovery signal occasions which are not available during T</a:t>
            </a:r>
            <a:r>
              <a:rPr lang="en-GB" altLang="zh-CN" baseline="-25000" dirty="0"/>
              <a:t>measure_inter_FS3_CRS</a:t>
            </a:r>
            <a:r>
              <a:rPr lang="en-GB" altLang="zh-CN" dirty="0"/>
              <a:t> for the measurements at the UE due to the absence of the necessary radio signals from the measured cell</a:t>
            </a:r>
            <a:r>
              <a:rPr lang="en-GB" altLang="zh-CN" dirty="0" smtClean="0"/>
              <a:t>.</a:t>
            </a:r>
          </a:p>
        </p:txBody>
      </p:sp>
    </p:spTree>
    <p:extLst>
      <p:ext uri="{BB962C8B-B14F-4D97-AF65-F5344CB8AC3E}">
        <p14:creationId xmlns:p14="http://schemas.microsoft.com/office/powerpoint/2010/main" val="32325812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336" y="261216"/>
            <a:ext cx="10515600" cy="1325563"/>
          </a:xfrm>
        </p:spPr>
        <p:txBody>
          <a:bodyPr/>
          <a:lstStyle/>
          <a:p>
            <a:r>
              <a:rPr lang="en-US" dirty="0" smtClean="0"/>
              <a:t>Proposals</a:t>
            </a:r>
            <a:endParaRPr lang="en-US" dirty="0"/>
          </a:p>
        </p:txBody>
      </p:sp>
      <p:sp>
        <p:nvSpPr>
          <p:cNvPr id="3" name="Content Placeholder 2"/>
          <p:cNvSpPr>
            <a:spLocks noGrp="1"/>
          </p:cNvSpPr>
          <p:nvPr>
            <p:ph idx="1"/>
          </p:nvPr>
        </p:nvSpPr>
        <p:spPr/>
        <p:txBody>
          <a:bodyPr>
            <a:normAutofit/>
          </a:bodyPr>
          <a:lstStyle/>
          <a:p>
            <a:r>
              <a:rPr lang="en-US" altLang="zh-CN" b="1" u="sng" dirty="0"/>
              <a:t>Proposal #1: </a:t>
            </a:r>
            <a:r>
              <a:rPr lang="en-US" altLang="zh-CN" b="1" i="1" dirty="0"/>
              <a:t>RAN4 will investigate </a:t>
            </a:r>
            <a:r>
              <a:rPr lang="en-US" altLang="zh-CN" b="1" i="1" dirty="0" smtClean="0"/>
              <a:t>and decide which option is feasible to resolve the problem of LAA infinite measurement delay due to LBT in the next R4 meeting.</a:t>
            </a:r>
            <a:endParaRPr lang="en-US" altLang="zh-CN" b="1" i="1" dirty="0"/>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30381863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TotalTime>
  <Words>265</Words>
  <Application>Microsoft Office PowerPoint</Application>
  <PresentationFormat>Widescreen</PresentationFormat>
  <Paragraphs>20</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MS PGothic</vt:lpstr>
      <vt:lpstr>宋体</vt:lpstr>
      <vt:lpstr>Arial</vt:lpstr>
      <vt:lpstr>Calibri</vt:lpstr>
      <vt:lpstr>Calibri Light</vt:lpstr>
      <vt:lpstr>Office Theme</vt:lpstr>
      <vt:lpstr>Wayforward on LAA requirements in Rel13</vt:lpstr>
      <vt:lpstr>Background</vt:lpstr>
      <vt:lpstr>Proposals</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Wayforward on D2D interruption</dc:title>
  <dc:creator>Huang, Rui</dc:creator>
  <cp:keywords>CTPClassification=CTP_PUBLIC:VisualMarkings=</cp:keywords>
  <cp:lastModifiedBy>Huang, Rui</cp:lastModifiedBy>
  <cp:revision>105</cp:revision>
  <dcterms:created xsi:type="dcterms:W3CDTF">2015-02-12T12:41:14Z</dcterms:created>
  <dcterms:modified xsi:type="dcterms:W3CDTF">2016-05-27T03:15:13Z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413293e1-e509-41b4-8cf6-4e293f7313b1</vt:lpwstr>
  </property>
  <property fmtid="{D5CDD505-2E9C-101B-9397-08002B2CF9AE}" pid="3" name="CTP_TimeStamp">
    <vt:lpwstr>2016-05-27 03:15:04Z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