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863" autoAdjust="0"/>
  </p:normalViewPr>
  <p:slideViewPr>
    <p:cSldViewPr>
      <p:cViewPr varScale="1">
        <p:scale>
          <a:sx n="93" d="100"/>
          <a:sy n="93" d="100"/>
        </p:scale>
        <p:origin x="-8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FE9597-66F2-4122-9691-6D8DD6BD805F}" type="datetimeFigureOut">
              <a:rPr lang="en-US" smtClean="0"/>
              <a:pPr/>
              <a:t>5/27/2016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0482ED-FA4F-4E7E-B464-A05C6FB4F6B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26488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0482ED-FA4F-4E7E-B464-A05C6FB4F6BB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066722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0482ED-FA4F-4E7E-B464-A05C6FB4F6BB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385534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 smtClean="0"/>
              <a:t>WF on MUST Simulation Assumptions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 smtClean="0">
                <a:solidFill>
                  <a:schemeClr val="tx1"/>
                </a:solidFill>
              </a:rPr>
              <a:t>MediaTek</a:t>
            </a:r>
            <a:r>
              <a:rPr lang="en-US" altLang="zh-TW" dirty="0" smtClean="0">
                <a:solidFill>
                  <a:schemeClr val="tx1"/>
                </a:solidFill>
              </a:rPr>
              <a:t>, Samsung, CMCC, </a:t>
            </a:r>
            <a:r>
              <a:rPr lang="en-US" altLang="zh-TW" dirty="0" err="1" smtClean="0">
                <a:solidFill>
                  <a:schemeClr val="tx1"/>
                </a:solidFill>
              </a:rPr>
              <a:t>Huawei</a:t>
            </a:r>
            <a:r>
              <a:rPr lang="en-US" altLang="zh-TW" dirty="0" smtClean="0">
                <a:solidFill>
                  <a:schemeClr val="tx1"/>
                </a:solidFill>
              </a:rPr>
              <a:t>, </a:t>
            </a:r>
            <a:r>
              <a:rPr lang="en-US" altLang="zh-TW" dirty="0" err="1" smtClean="0">
                <a:solidFill>
                  <a:schemeClr val="tx1"/>
                </a:solidFill>
              </a:rPr>
              <a:t>HiSi</a:t>
            </a:r>
            <a:r>
              <a:rPr lang="en-US" altLang="zh-TW" dirty="0" smtClean="0">
                <a:solidFill>
                  <a:schemeClr val="tx1"/>
                </a:solidFill>
              </a:rPr>
              <a:t>, Nokia, Intel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62743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b="1" dirty="0">
                <a:cs typeface="Arial" pitchFamily="34" charset="0"/>
              </a:rPr>
              <a:t>3GPP TSG-RAN WG4 Meeting #79</a:t>
            </a:r>
            <a:br>
              <a:rPr lang="en-US" altLang="zh-CN" b="1" dirty="0">
                <a:cs typeface="Arial" pitchFamily="34" charset="0"/>
              </a:rPr>
            </a:br>
            <a:r>
              <a:rPr lang="en-GB" altLang="sv-SE" b="1" dirty="0">
                <a:cs typeface="Arial" pitchFamily="34" charset="0"/>
              </a:rPr>
              <a:t>Nanjing, China, 23</a:t>
            </a:r>
            <a:r>
              <a:rPr lang="en-GB" altLang="sv-SE" b="1" baseline="30000" dirty="0">
                <a:cs typeface="Arial" pitchFamily="34" charset="0"/>
              </a:rPr>
              <a:t>rd</a:t>
            </a:r>
            <a:r>
              <a:rPr lang="en-GB" altLang="sv-SE" b="1" dirty="0">
                <a:cs typeface="Arial" pitchFamily="34" charset="0"/>
              </a:rPr>
              <a:t>-27</a:t>
            </a:r>
            <a:r>
              <a:rPr lang="en-GB" altLang="sv-SE" b="1" baseline="30000" dirty="0">
                <a:cs typeface="Arial" pitchFamily="34" charset="0"/>
              </a:rPr>
              <a:t>th</a:t>
            </a:r>
            <a:r>
              <a:rPr lang="en-GB" altLang="sv-SE" b="1" dirty="0">
                <a:cs typeface="Arial" pitchFamily="34" charset="0"/>
              </a:rPr>
              <a:t> May</a:t>
            </a:r>
            <a:r>
              <a:rPr lang="en-GB" altLang="sv-SE" dirty="0">
                <a:cs typeface="Arial" pitchFamily="34" charset="0"/>
              </a:rPr>
              <a:t> </a:t>
            </a:r>
            <a:r>
              <a:rPr lang="en-GB" altLang="sv-SE" b="1" dirty="0">
                <a:cs typeface="Arial" pitchFamily="34" charset="0"/>
              </a:rPr>
              <a:t>2016</a:t>
            </a:r>
            <a:endParaRPr lang="sv-SE" altLang="sv-SE" dirty="0">
              <a:cs typeface="Arial" pitchFamily="34" charset="0"/>
            </a:endParaRPr>
          </a:p>
          <a:p>
            <a:r>
              <a:rPr lang="en-US" altLang="zh-CN" b="1" dirty="0">
                <a:cs typeface="Arial" pitchFamily="34" charset="0"/>
              </a:rPr>
              <a:t>Agenda Item: </a:t>
            </a:r>
            <a:r>
              <a:rPr lang="en-US" altLang="zh-CN" b="1" dirty="0" smtClean="0">
                <a:cs typeface="Arial" pitchFamily="34" charset="0"/>
              </a:rPr>
              <a:t>7.21.2</a:t>
            </a:r>
            <a:endParaRPr lang="en-US" altLang="zh-CN" b="1" dirty="0">
              <a:cs typeface="Arial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596924" y="323850"/>
            <a:ext cx="12041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b="1" dirty="0" smtClean="0">
                <a:cs typeface="Arial" pitchFamily="34" charset="0"/>
              </a:rPr>
              <a:t>R4-164760</a:t>
            </a:r>
            <a:endParaRPr lang="zh-CN" altLang="en-US" b="1" dirty="0">
              <a:solidFill>
                <a:srgbClr val="FF0000"/>
              </a:solidFill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Background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This WF provides the simulation assumptions for RAN4 to identify feasibility on the parameter blind detection in the next meeting.</a:t>
            </a:r>
          </a:p>
          <a:p>
            <a:pPr lvl="1"/>
            <a:endParaRPr lang="zh-TW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 smtClean="0"/>
              <a:t>Way Forward</a:t>
            </a:r>
            <a:br>
              <a:rPr lang="en-US" altLang="zh-TW" dirty="0" smtClean="0"/>
            </a:br>
            <a:r>
              <a:rPr lang="en-US" altLang="zh-TW" dirty="0" smtClean="0"/>
              <a:t>Common simulation parameters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altLang="zh-TW" dirty="0" smtClean="0"/>
          </a:p>
          <a:p>
            <a:pPr lvl="1"/>
            <a:endParaRPr lang="zh-TW" alt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04800" y="1957936"/>
          <a:ext cx="3996055" cy="3657600"/>
        </p:xfrm>
        <a:graphic>
          <a:graphicData uri="http://schemas.openxmlformats.org/drawingml/2006/table">
            <a:tbl>
              <a:tblPr/>
              <a:tblGrid>
                <a:gridCol w="1828800"/>
                <a:gridCol w="2167255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Parameter for </a:t>
                      </a:r>
                      <a:r>
                        <a:rPr lang="en-US" sz="1600" kern="100" dirty="0" smtClean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target (near) UE</a:t>
                      </a:r>
                      <a:endParaRPr lang="zh-TW" sz="16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Value</a:t>
                      </a:r>
                      <a:endParaRPr lang="zh-TW" sz="16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Bandwidth</a:t>
                      </a:r>
                      <a:endParaRPr lang="zh-TW" sz="16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10MHz</a:t>
                      </a:r>
                      <a:endParaRPr lang="zh-TW" sz="16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>
                          <a:latin typeface="Calibri"/>
                          <a:ea typeface="新細明體"/>
                          <a:cs typeface="Arial"/>
                        </a:rPr>
                        <a:t>Cyclic prefix</a:t>
                      </a:r>
                      <a:endParaRPr lang="zh-TW" sz="16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Normal</a:t>
                      </a:r>
                      <a:endParaRPr lang="zh-TW" sz="16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Propagation channel</a:t>
                      </a:r>
                      <a:endParaRPr lang="zh-TW" sz="16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EVA5, ETU5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Number of OFDM symbol for control region</a:t>
                      </a:r>
                      <a:endParaRPr lang="zh-TW" sz="16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3</a:t>
                      </a:r>
                      <a:endParaRPr lang="zh-TW" sz="16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Subframes with PDSCH</a:t>
                      </a:r>
                      <a:endParaRPr lang="zh-TW" sz="16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#1, 2, 3, 4, 6, 7, 8 and 9</a:t>
                      </a:r>
                      <a:endParaRPr lang="zh-TW" sz="16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Number of PRBs of PDSCH</a:t>
                      </a:r>
                      <a:endParaRPr lang="zh-TW" sz="16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Baseline: </a:t>
                      </a:r>
                      <a:r>
                        <a:rPr lang="en-US" sz="1600" kern="100" dirty="0" smtClean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50</a:t>
                      </a:r>
                      <a:endParaRPr lang="zh-TW" sz="16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Rank</a:t>
                      </a:r>
                      <a:endParaRPr lang="zh-TW" sz="16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Baseline: </a:t>
                      </a:r>
                      <a:r>
                        <a:rPr lang="en-US" sz="1600" kern="100" dirty="0" smtClean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1</a:t>
                      </a:r>
                      <a:endParaRPr lang="zh-TW" sz="16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HARQ</a:t>
                      </a:r>
                      <a:endParaRPr lang="zh-TW" sz="16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Disabled</a:t>
                      </a:r>
                      <a:endParaRPr lang="zh-TW" sz="16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572000" y="1957936"/>
          <a:ext cx="4419600" cy="3833264"/>
        </p:xfrm>
        <a:graphic>
          <a:graphicData uri="http://schemas.openxmlformats.org/drawingml/2006/table">
            <a:tbl>
              <a:tblPr/>
              <a:tblGrid>
                <a:gridCol w="1932653"/>
                <a:gridCol w="2486947"/>
              </a:tblGrid>
              <a:tr h="4852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 smtClean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Parameter on target UE demodulation</a:t>
                      </a:r>
                      <a:endParaRPr lang="zh-TW" sz="16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Value</a:t>
                      </a:r>
                      <a:endParaRPr lang="zh-TW" sz="16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</a:tr>
              <a:tr h="9832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Number of PRB used for one decision</a:t>
                      </a:r>
                      <a:endParaRPr lang="zh-TW" sz="16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 smtClean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Baseline: 1</a:t>
                      </a:r>
                      <a:endParaRPr lang="zh-TW" sz="1600" kern="100" dirty="0" smtClean="0">
                        <a:latin typeface="Calibri"/>
                        <a:ea typeface="新細明體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 smtClean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Options: 1 RBG, 1 </a:t>
                      </a:r>
                      <a:r>
                        <a:rPr lang="en-US" sz="1600" kern="100" dirty="0" err="1" smtClean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subband</a:t>
                      </a:r>
                      <a:r>
                        <a:rPr lang="en-US" sz="1600" kern="100" dirty="0" smtClean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, full band</a:t>
                      </a:r>
                      <a:endParaRPr lang="zh-TW" sz="16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79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Number of REs used in a PRB for blind detection</a:t>
                      </a:r>
                      <a:endParaRPr lang="zh-TW" sz="16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To be specified in the contribution</a:t>
                      </a:r>
                      <a:endParaRPr lang="zh-TW" sz="16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54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latin typeface="Calibri"/>
                          <a:ea typeface="新細明體"/>
                          <a:cs typeface="Arial"/>
                        </a:rPr>
                        <a:t>Detection algorithm</a:t>
                      </a:r>
                      <a:endParaRPr lang="zh-TW" sz="16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To be specified in the contribution</a:t>
                      </a:r>
                      <a:endParaRPr lang="zh-TW" sz="16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52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Channel/noise estimation</a:t>
                      </a:r>
                      <a:endParaRPr lang="zh-TW" sz="16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Non-ideal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77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 err="1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Demapper</a:t>
                      </a: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 algorithm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/>
                        </a:rPr>
                        <a:t>Reduced ML, others</a:t>
                      </a:r>
                      <a:r>
                        <a:rPr lang="en-US" altLang="zh-TW" sz="1600" kern="1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/>
                        </a:rPr>
                        <a:t> are not precluded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TW" sz="3200" dirty="0" smtClean="0"/>
              <a:t>Way Forward</a:t>
            </a:r>
            <a:br>
              <a:rPr lang="en-US" altLang="zh-TW" sz="3200" dirty="0" smtClean="0"/>
            </a:br>
            <a:r>
              <a:rPr lang="en-US" altLang="zh-TW" sz="3200" dirty="0" smtClean="0"/>
              <a:t>simulation parameters for MUST cases 1 and 2</a:t>
            </a:r>
            <a:endParaRPr lang="zh-TW" altLang="en-US" sz="320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212113913"/>
              </p:ext>
            </p:extLst>
          </p:nvPr>
        </p:nvGraphicFramePr>
        <p:xfrm>
          <a:off x="1295400" y="1828800"/>
          <a:ext cx="6723380" cy="4389120"/>
        </p:xfrm>
        <a:graphic>
          <a:graphicData uri="http://schemas.openxmlformats.org/drawingml/2006/table">
            <a:tbl>
              <a:tblPr/>
              <a:tblGrid>
                <a:gridCol w="2169160"/>
                <a:gridCol w="2277110"/>
                <a:gridCol w="2277110"/>
              </a:tblGrid>
              <a:tr h="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Parameter </a:t>
                      </a: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/>
                        </a:rPr>
                        <a:t>for target (near) UE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Value</a:t>
                      </a:r>
                      <a:endParaRPr lang="zh-TW" sz="1600" kern="10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CRS-based TM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DMRS-based TM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Frame</a:t>
                      </a:r>
                      <a:r>
                        <a:rPr lang="en-US" altLang="zh-TW" sz="1600" kern="100" baseline="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 structure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FDD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Antenna configuration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2x2 ULA low correlation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Arial"/>
                        </a:rPr>
                        <a:t>Cell-specific reference signals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Arial"/>
                        </a:rPr>
                        <a:t>Antenna ports 0,1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Transmission mode</a:t>
                      </a:r>
                      <a:endParaRPr lang="zh-TW" sz="1600" kern="10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TM2, TM3,</a:t>
                      </a:r>
                      <a:r>
                        <a:rPr lang="en-US" sz="1600" kern="100" baseline="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 T</a:t>
                      </a: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M4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TM9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Precoding</a:t>
                      </a:r>
                      <a:endParaRPr lang="zh-TW" sz="1600" kern="10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Random with Granularity of 50 PRBs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CSI reporting</a:t>
                      </a:r>
                      <a:endParaRPr lang="zh-TW" sz="1600" kern="10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Disabled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MCS </a:t>
                      </a: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of </a:t>
                      </a: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near UE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QPSK</a:t>
                      </a: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: </a:t>
                      </a: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0</a:t>
                      </a:r>
                    </a:p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16QAM</a:t>
                      </a: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: 10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64QAM: </a:t>
                      </a: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17</a:t>
                      </a:r>
                    </a:p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Other</a:t>
                      </a:r>
                      <a:r>
                        <a:rPr lang="en-US" altLang="zh-TW" sz="1600" kern="100" baseline="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 values are not precluded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Modulation </a:t>
                      </a:r>
                      <a:r>
                        <a:rPr lang="en-US" altLang="zh-TW" sz="1600" kern="100" baseline="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of far UE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QPSK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TX EVM</a:t>
                      </a:r>
                      <a:endParaRPr lang="zh-TW" sz="1600" kern="10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6</a:t>
                      </a: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%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 err="1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MuST</a:t>
                      </a: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 </a:t>
                      </a: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parameters to be </a:t>
                      </a:r>
                      <a:r>
                        <a:rPr lang="en-US" sz="1600" strike="noStrike" kern="100" baseline="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blindly detected or signaled</a:t>
                      </a:r>
                      <a:endParaRPr lang="zh-TW" sz="1600" strike="noStrike" kern="100" baseline="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existence and</a:t>
                      </a:r>
                      <a:r>
                        <a:rPr lang="en-US" sz="1600" kern="100" baseline="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 </a:t>
                      </a: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power </a:t>
                      </a: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ratio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TW" sz="3200" dirty="0" smtClean="0"/>
              <a:t>Way Forward</a:t>
            </a:r>
            <a:br>
              <a:rPr lang="en-US" altLang="zh-TW" sz="3200" dirty="0" smtClean="0"/>
            </a:br>
            <a:r>
              <a:rPr lang="en-US" altLang="zh-TW" sz="3200" dirty="0" smtClean="0"/>
              <a:t>simulation parameters for MUST case 3</a:t>
            </a:r>
            <a:endParaRPr lang="zh-TW" altLang="en-US" sz="32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810837189"/>
              </p:ext>
            </p:extLst>
          </p:nvPr>
        </p:nvGraphicFramePr>
        <p:xfrm>
          <a:off x="685800" y="1356360"/>
          <a:ext cx="8001000" cy="5425440"/>
        </p:xfrm>
        <a:graphic>
          <a:graphicData uri="http://schemas.openxmlformats.org/drawingml/2006/table">
            <a:tbl>
              <a:tblPr/>
              <a:tblGrid>
                <a:gridCol w="2159580"/>
                <a:gridCol w="2920304"/>
                <a:gridCol w="2921116"/>
              </a:tblGrid>
              <a:tr h="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/>
                        </a:rPr>
                        <a:t>Parameter</a:t>
                      </a:r>
                      <a:endParaRPr lang="zh-TW" altLang="zh-TW" sz="1600" kern="1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Value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600" kern="100" dirty="0">
                        <a:solidFill>
                          <a:srgbClr val="0D0D0D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CRS-based TM</a:t>
                      </a:r>
                      <a:endParaRPr lang="zh-TW" sz="1600" kern="10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DMRS-based TM</a:t>
                      </a:r>
                      <a:endParaRPr lang="zh-TW" sz="1600" kern="10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Frame</a:t>
                      </a:r>
                      <a:r>
                        <a:rPr lang="en-US" altLang="zh-TW" sz="1600" kern="100" baseline="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 structure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FDD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TDD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Antenna configuration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2</a:t>
                      </a: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x2 </a:t>
                      </a: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ULA low </a:t>
                      </a: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correlation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+mn-lt"/>
                          <a:ea typeface="新細明體"/>
                          <a:cs typeface="Times New Roman"/>
                        </a:rPr>
                        <a:t>4x2 ULA low correlation</a:t>
                      </a:r>
                      <a:endParaRPr lang="zh-TW" altLang="en-US" sz="1600" kern="100" dirty="0" smtClean="0">
                        <a:solidFill>
                          <a:schemeClr val="tx1"/>
                        </a:solidFill>
                        <a:latin typeface="+mn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+mn-lt"/>
                          <a:ea typeface="新細明體"/>
                          <a:cs typeface="Times New Roman"/>
                        </a:rPr>
                        <a:t>4x2 ULA low correlation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+mn-lt"/>
                          <a:ea typeface="新細明體"/>
                          <a:cs typeface="Times New Roman"/>
                        </a:rPr>
                        <a:t>8x2 </a:t>
                      </a:r>
                      <a:r>
                        <a:rPr lang="en-US" altLang="zh-TW" sz="1600" kern="100" dirty="0" err="1" smtClean="0">
                          <a:solidFill>
                            <a:schemeClr val="tx1"/>
                          </a:solidFill>
                          <a:latin typeface="+mn-lt"/>
                          <a:ea typeface="新細明體"/>
                          <a:cs typeface="Times New Roman"/>
                        </a:rPr>
                        <a:t>Xpol</a:t>
                      </a: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+mn-lt"/>
                          <a:ea typeface="新細明體"/>
                          <a:cs typeface="Times New Roman"/>
                        </a:rPr>
                        <a:t> high correlation</a:t>
                      </a:r>
                      <a:endParaRPr lang="zh-TW" altLang="en-US" sz="1600" kern="100" dirty="0" smtClean="0">
                        <a:solidFill>
                          <a:schemeClr val="tx1"/>
                        </a:solidFill>
                        <a:latin typeface="+mn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Arial"/>
                        </a:rPr>
                        <a:t>Cell-specific reference signals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+mn-lt"/>
                          <a:ea typeface="新細明體"/>
                          <a:cs typeface="Arial"/>
                        </a:rPr>
                        <a:t>Antenna ports 0,1</a:t>
                      </a:r>
                      <a:endParaRPr lang="zh-TW" altLang="en-US" sz="1600" kern="100" dirty="0" smtClean="0">
                        <a:solidFill>
                          <a:schemeClr val="tx1"/>
                        </a:solidFill>
                        <a:latin typeface="+mn-lt"/>
                        <a:ea typeface="新細明體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Arial"/>
                        </a:rPr>
                        <a:t>Antenna </a:t>
                      </a: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Arial"/>
                        </a:rPr>
                        <a:t>ports </a:t>
                      </a: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Arial"/>
                        </a:rPr>
                        <a:t>0,1,2,3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Arial"/>
                        </a:rPr>
                        <a:t>Antenna ports 0,1</a:t>
                      </a:r>
                      <a:endParaRPr lang="zh-TW" sz="1600" kern="10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Transmission mode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TM4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TM9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Number of interference</a:t>
                      </a:r>
                      <a:r>
                        <a:rPr lang="en-US" altLang="zh-TW" sz="1600" kern="100" baseline="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 UEs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1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1 with (i) OCC-2</a:t>
                      </a:r>
                      <a:r>
                        <a:rPr lang="en-US" altLang="zh-TW" sz="1600" kern="100" baseline="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 or (ii) OCC-4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TW" sz="1600" kern="100" baseline="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Other options are not precluded.</a:t>
                      </a:r>
                      <a:endParaRPr lang="zh-TW" sz="1600" kern="100" baseline="300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Resource allocation of interference</a:t>
                      </a:r>
                      <a:r>
                        <a:rPr lang="en-US" altLang="zh-TW" sz="1600" kern="100" baseline="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 UE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Full band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TW" sz="1600" kern="100" baseline="300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MCS of</a:t>
                      </a:r>
                      <a:r>
                        <a:rPr lang="en-US" altLang="zh-TW" sz="1600" kern="100" baseline="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 target UE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Fix</a:t>
                      </a:r>
                      <a:r>
                        <a:rPr lang="en-US" altLang="zh-TW" sz="1600" kern="100" baseline="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 MCS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Modulation order</a:t>
                      </a:r>
                      <a:r>
                        <a:rPr lang="en-US" altLang="zh-TW" sz="1600" kern="100" baseline="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 </a:t>
                      </a: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of interference UE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Random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 err="1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Precoding</a:t>
                      </a: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 of target UE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Follow </a:t>
                      </a: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UE’s wideband PMI </a:t>
                      </a: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report </a:t>
                      </a: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/>
                        </a:rPr>
                        <a:t>with reporting mode 1-1</a:t>
                      </a:r>
                      <a:endParaRPr lang="zh-TW" altLang="zh-TW" sz="1600" kern="1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600" kern="100" dirty="0">
                        <a:solidFill>
                          <a:srgbClr val="0D0D0D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600" kern="1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/>
                        </a:rPr>
                        <a:t>Precoding</a:t>
                      </a: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/>
                        </a:rPr>
                        <a:t> of interference UE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/>
                        </a:rPr>
                        <a:t>Random with granularity of 1 PRB</a:t>
                      </a:r>
                      <a:r>
                        <a:rPr lang="en-US" altLang="zh-TW" sz="1600" kern="1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/>
                        </a:rPr>
                        <a:t>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TW" sz="1600" kern="1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/>
                        </a:rPr>
                        <a:t>Other options are not precluded.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TW" sz="16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TX EVM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6%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 err="1" smtClean="0">
                          <a:solidFill>
                            <a:schemeClr val="tx1"/>
                          </a:solidFill>
                          <a:latin typeface="+mn-lt"/>
                          <a:ea typeface="新細明體"/>
                          <a:cs typeface="Times New Roman"/>
                        </a:rPr>
                        <a:t>MuST</a:t>
                      </a: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+mn-lt"/>
                          <a:ea typeface="新細明體"/>
                          <a:cs typeface="Times New Roman"/>
                        </a:rPr>
                        <a:t> parameters to be </a:t>
                      </a:r>
                      <a:r>
                        <a:rPr lang="en-US" sz="1600" strike="noStrike" kern="100" baseline="0" dirty="0" smtClean="0">
                          <a:solidFill>
                            <a:schemeClr val="tx1"/>
                          </a:solidFill>
                          <a:latin typeface="+mn-lt"/>
                          <a:ea typeface="新細明體"/>
                          <a:cs typeface="Times New Roman"/>
                        </a:rPr>
                        <a:t>blindly detected or signaled</a:t>
                      </a:r>
                      <a:endParaRPr lang="zh-TW" altLang="en-US" sz="1600" strike="noStrike" kern="100" baseline="0" dirty="0">
                        <a:solidFill>
                          <a:schemeClr val="tx1"/>
                        </a:solidFill>
                        <a:latin typeface="+mn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existence</a:t>
                      </a: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, </a:t>
                      </a:r>
                      <a:r>
                        <a:rPr lang="en-US" sz="1600" kern="100" dirty="0" err="1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precoder</a:t>
                      </a: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, modulation </a:t>
                      </a: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order,</a:t>
                      </a:r>
                      <a:r>
                        <a:rPr lang="en-US" sz="1600" kern="100" baseline="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 power allocation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existence, DMRS port and </a:t>
                      </a: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modulation order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430</TotalTime>
  <Words>403</Words>
  <Application>Microsoft Office PowerPoint</Application>
  <PresentationFormat>On-screen Show (4:3)</PresentationFormat>
  <Paragraphs>110</Paragraphs>
  <Slides>5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WF on MUST Simulation Assumptions</vt:lpstr>
      <vt:lpstr>Background</vt:lpstr>
      <vt:lpstr>Way Forward Common simulation parameters</vt:lpstr>
      <vt:lpstr>Way Forward simulation parameters for MUST cases 1 and 2</vt:lpstr>
      <vt:lpstr>Way Forward simulation parameters for MUST case 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MUST blind detection issues</dc:title>
  <dc:creator>Ato Yu (余倉緯)</dc:creator>
  <cp:keywords>CTPClassification=CTP_PUBLIC:VisualMarkings=</cp:keywords>
  <cp:lastModifiedBy>Mediatek</cp:lastModifiedBy>
  <cp:revision>54</cp:revision>
  <dcterms:created xsi:type="dcterms:W3CDTF">2006-08-16T00:00:00Z</dcterms:created>
  <dcterms:modified xsi:type="dcterms:W3CDTF">2016-05-27T02:22:16Z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7b1f6e7b-4436-40eb-8795-fa08b36635a1</vt:lpwstr>
  </property>
  <property fmtid="{D5CDD505-2E9C-101B-9397-08002B2CF9AE}" pid="4" name="CTP_TimeStamp">
    <vt:lpwstr>2016-05-25 00:11:49Z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CTP_PUBLIC</vt:lpwstr>
  </property>
  <property fmtid="{D5CDD505-2E9C-101B-9397-08002B2CF9AE}" pid="9" name="_AdHocReviewCycleID">
    <vt:i4>1581302046</vt:i4>
  </property>
  <property fmtid="{D5CDD505-2E9C-101B-9397-08002B2CF9AE}" pid="10" name="_EmailSubject">
    <vt:lpwstr>Possible WF on MUST issues</vt:lpwstr>
  </property>
  <property fmtid="{D5CDD505-2E9C-101B-9397-08002B2CF9AE}" pid="11" name="_AuthorEmail">
    <vt:lpwstr>Ato.Yu@mediatek.com</vt:lpwstr>
  </property>
  <property fmtid="{D5CDD505-2E9C-101B-9397-08002B2CF9AE}" pid="12" name="_AuthorEmailDisplayName">
    <vt:lpwstr>Ato Yu (余倉緯)</vt:lpwstr>
  </property>
</Properties>
</file>