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82" r:id="rId2"/>
    <p:sldId id="276" r:id="rId3"/>
    <p:sldId id="280" r:id="rId4"/>
    <p:sldId id="281" r:id="rId5"/>
    <p:sldId id="283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awei" initials="H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8827" autoAdjust="0"/>
    <p:restoredTop sz="94511" autoAdjust="0"/>
  </p:normalViewPr>
  <p:slideViewPr>
    <p:cSldViewPr>
      <p:cViewPr varScale="1">
        <p:scale>
          <a:sx n="73" d="100"/>
          <a:sy n="73" d="100"/>
        </p:scale>
        <p:origin x="1188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1D800-0AAA-428C-ACBD-89301BBFB181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503EF-5D65-46B0-B5BB-2CA820B377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780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2200" dirty="0" smtClean="0"/>
              <a:t>3GPP TSG-RAN WG4 Meeting #79	                                               </a:t>
            </a:r>
            <a:r>
              <a:rPr lang="en-GB" sz="2000" b="1" dirty="0" smtClean="0"/>
              <a:t>Nanjing</a:t>
            </a:r>
            <a:r>
              <a:rPr lang="en-GB" sz="2000" b="1" dirty="0"/>
              <a:t>, China, 23</a:t>
            </a:r>
            <a:r>
              <a:rPr lang="en-GB" sz="2000" b="1" baseline="30000" dirty="0"/>
              <a:t>rd</a:t>
            </a:r>
            <a:r>
              <a:rPr lang="en-GB" sz="2000" b="1" dirty="0"/>
              <a:t> – 27</a:t>
            </a:r>
            <a:r>
              <a:rPr lang="en-GB" sz="2000" b="1" baseline="30000" dirty="0"/>
              <a:t>th</a:t>
            </a:r>
            <a:r>
              <a:rPr lang="en-GB" sz="2000" b="1" dirty="0"/>
              <a:t> May</a:t>
            </a:r>
            <a:r>
              <a:rPr lang="en-US" sz="2000" b="1" dirty="0"/>
              <a:t>, </a:t>
            </a:r>
            <a:r>
              <a:rPr lang="en-US" sz="2000" b="1" dirty="0" smtClean="0"/>
              <a:t>2016</a:t>
            </a:r>
            <a:br>
              <a:rPr lang="en-US" sz="2000" b="1" dirty="0" smtClean="0"/>
            </a:br>
            <a:endParaRPr lang="zh-CN" altLang="en-US" dirty="0"/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</p:nvPr>
        </p:nvSpPr>
        <p:spPr>
          <a:xfrm>
            <a:off x="899592" y="4797152"/>
            <a:ext cx="7632848" cy="1368152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Intel, </a:t>
            </a:r>
            <a:r>
              <a:rPr lang="en-US" altLang="zh-CN" dirty="0" smtClean="0">
                <a:solidFill>
                  <a:schemeClr val="tx1"/>
                </a:solidFill>
              </a:rPr>
              <a:t>Samsung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2132856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Network-assisted </a:t>
            </a:r>
            <a:r>
              <a:rPr lang="en-GB" sz="4400" dirty="0" smtClean="0"/>
              <a:t>signalling </a:t>
            </a:r>
            <a:r>
              <a:rPr lang="en-GB" sz="4400" dirty="0"/>
              <a:t>for </a:t>
            </a:r>
            <a:r>
              <a:rPr lang="en-GB" sz="4400" dirty="0" smtClean="0"/>
              <a:t>high </a:t>
            </a:r>
            <a:r>
              <a:rPr lang="en-GB" sz="4400" dirty="0"/>
              <a:t>speed scenarios</a:t>
            </a:r>
            <a:endParaRPr lang="en-US" altLang="zh-CN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7236296" y="730444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R4-164757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69114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400600"/>
          </a:xfrm>
        </p:spPr>
        <p:txBody>
          <a:bodyPr>
            <a:noAutofit/>
          </a:bodyPr>
          <a:lstStyle/>
          <a:p>
            <a:pPr algn="just"/>
            <a:r>
              <a:rPr lang="en-GB" sz="2800" dirty="0" smtClean="0"/>
              <a:t>Currently, RAN4 identified that legacy channel estimation and RRM measurement needs to be improved for HST support. </a:t>
            </a:r>
          </a:p>
          <a:p>
            <a:pPr algn="just"/>
            <a:r>
              <a:rPr lang="en-GB" sz="2800" dirty="0" smtClean="0"/>
              <a:t>It </a:t>
            </a:r>
            <a:r>
              <a:rPr lang="en-GB" sz="2800" dirty="0"/>
              <a:t>is </a:t>
            </a:r>
            <a:r>
              <a:rPr lang="en-GB" sz="2800" dirty="0" smtClean="0"/>
              <a:t>importance </a:t>
            </a:r>
            <a:r>
              <a:rPr lang="en-GB" sz="2800" dirty="0"/>
              <a:t>for a UE to accurately know </a:t>
            </a:r>
            <a:r>
              <a:rPr lang="en-GB" sz="2800" dirty="0" smtClean="0"/>
              <a:t>about HST environments for enabling HST UE behaviours. </a:t>
            </a:r>
          </a:p>
          <a:p>
            <a:pPr algn="just"/>
            <a:r>
              <a:rPr lang="en-GB" sz="2800" dirty="0" smtClean="0"/>
              <a:t>Intentions of signalling introduction are </a:t>
            </a:r>
          </a:p>
          <a:p>
            <a:pPr marL="457200" lvl="1" indent="0" algn="just">
              <a:buNone/>
            </a:pPr>
            <a:r>
              <a:rPr lang="en-GB" sz="2400" dirty="0" smtClean="0"/>
              <a:t> 1. to prevent regular UEs from enabling HST UE behaviours</a:t>
            </a:r>
          </a:p>
          <a:p>
            <a:pPr marL="457200" lvl="1" indent="0" algn="just">
              <a:buNone/>
            </a:pPr>
            <a:r>
              <a:rPr lang="en-GB" sz="2400" dirty="0" smtClean="0"/>
              <a:t> 2. to utilize effectively HST UE functions in HST running circumstances</a:t>
            </a:r>
          </a:p>
          <a:p>
            <a:pPr lvl="1" algn="just"/>
            <a:endParaRPr lang="en-GB" sz="2400" dirty="0" smtClean="0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80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0" y="80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2222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HST RRM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400600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HST UE </a:t>
            </a:r>
            <a:r>
              <a:rPr lang="en-US" dirty="0"/>
              <a:t>need only measure the cell in the limited neighbor cell list in </a:t>
            </a:r>
            <a:r>
              <a:rPr lang="en-US" dirty="0" smtClean="0"/>
              <a:t>HST.</a:t>
            </a:r>
            <a:endParaRPr lang="en-US" dirty="0"/>
          </a:p>
          <a:p>
            <a:pPr marL="457200" lvl="1" indent="0">
              <a:buNone/>
            </a:pPr>
            <a:endParaRPr lang="en-US" dirty="0" smtClean="0"/>
          </a:p>
          <a:p>
            <a:pPr marL="457200" lvl="1" indent="0">
              <a:buNone/>
            </a:pPr>
            <a:r>
              <a:rPr lang="en-US" dirty="0" smtClean="0"/>
              <a:t>Signaling 1 : limited </a:t>
            </a:r>
            <a:r>
              <a:rPr lang="en-US" dirty="0"/>
              <a:t>neighbor cell </a:t>
            </a:r>
            <a:r>
              <a:rPr lang="en-US" dirty="0" smtClean="0"/>
              <a:t>list</a:t>
            </a:r>
            <a:endParaRPr lang="en-US" dirty="0"/>
          </a:p>
          <a:p>
            <a:pPr algn="just"/>
            <a:endParaRPr lang="en-US" altLang="zh-CN" sz="2800" dirty="0" smtClean="0">
              <a:solidFill>
                <a:prstClr val="black"/>
              </a:solidFill>
              <a:cs typeface="Times New Roman" pitchFamily="18" charset="0"/>
            </a:endParaRPr>
          </a:p>
          <a:p>
            <a:pPr algn="just"/>
            <a:r>
              <a:rPr lang="en-US" altLang="zh-CN" sz="2800" dirty="0" smtClean="0">
                <a:solidFill>
                  <a:prstClr val="black"/>
                </a:solidFill>
                <a:cs typeface="Times New Roman" pitchFamily="18" charset="0"/>
              </a:rPr>
              <a:t>Network provides limited neighbor cell lists for HST UE cell measurement. </a:t>
            </a:r>
          </a:p>
          <a:p>
            <a:pPr marL="457200" lvl="1" indent="0" algn="just">
              <a:buNone/>
            </a:pPr>
            <a:r>
              <a:rPr lang="en-US" altLang="zh-CN" sz="2400" dirty="0" smtClean="0">
                <a:solidFill>
                  <a:prstClr val="black"/>
                </a:solidFill>
                <a:cs typeface="Times New Roman" pitchFamily="18" charset="0"/>
              </a:rPr>
              <a:t>- Option 1 : reuse legacy signaling by revising signaling </a:t>
            </a:r>
            <a:r>
              <a:rPr lang="en-US" altLang="zh-CN" sz="2400" dirty="0" err="1" smtClean="0">
                <a:solidFill>
                  <a:prstClr val="black"/>
                </a:solidFill>
                <a:cs typeface="Times New Roman" pitchFamily="18" charset="0"/>
              </a:rPr>
              <a:t>usecase</a:t>
            </a:r>
            <a:r>
              <a:rPr lang="en-US" altLang="zh-CN" sz="2400" dirty="0" smtClean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1600" dirty="0" smtClean="0">
                <a:solidFill>
                  <a:prstClr val="black"/>
                </a:solidFill>
                <a:cs typeface="Times New Roman" pitchFamily="18" charset="0"/>
              </a:rPr>
              <a:t>(e.g</a:t>
            </a:r>
            <a:r>
              <a:rPr lang="en-US" sz="1600" dirty="0">
                <a:solidFill>
                  <a:prstClr val="black"/>
                </a:solidFill>
                <a:cs typeface="Times New Roman" pitchFamily="18" charset="0"/>
              </a:rPr>
              <a:t>. “</a:t>
            </a:r>
            <a:r>
              <a:rPr lang="en-US" sz="1600" dirty="0" err="1" smtClean="0">
                <a:solidFill>
                  <a:prstClr val="black"/>
                </a:solidFill>
                <a:cs typeface="Times New Roman" pitchFamily="18" charset="0"/>
              </a:rPr>
              <a:t>IntraFreqNeighCellList</a:t>
            </a:r>
            <a:r>
              <a:rPr lang="en-US" sz="1600" dirty="0" smtClean="0">
                <a:solidFill>
                  <a:prstClr val="black"/>
                </a:solidFill>
                <a:cs typeface="Times New Roman" pitchFamily="18" charset="0"/>
              </a:rPr>
              <a:t> or </a:t>
            </a:r>
            <a:r>
              <a:rPr lang="en-US" sz="1600" dirty="0" err="1" smtClean="0">
                <a:solidFill>
                  <a:prstClr val="black"/>
                </a:solidFill>
                <a:cs typeface="Times New Roman" pitchFamily="18" charset="0"/>
              </a:rPr>
              <a:t>InterFreqNeighCellList</a:t>
            </a:r>
            <a:r>
              <a:rPr lang="en-US" sz="1600" dirty="0">
                <a:solidFill>
                  <a:prstClr val="black"/>
                </a:solidFill>
                <a:cs typeface="Times New Roman" pitchFamily="18" charset="0"/>
              </a:rPr>
              <a:t>” and “</a:t>
            </a:r>
            <a:r>
              <a:rPr lang="en-US" sz="1600" dirty="0" err="1">
                <a:solidFill>
                  <a:prstClr val="black"/>
                </a:solidFill>
                <a:cs typeface="Times New Roman" pitchFamily="18" charset="0"/>
              </a:rPr>
              <a:t>CellsToAddMod</a:t>
            </a:r>
            <a:r>
              <a:rPr lang="en-US" sz="1600" dirty="0">
                <a:solidFill>
                  <a:prstClr val="black"/>
                </a:solidFill>
                <a:cs typeface="Times New Roman" pitchFamily="18" charset="0"/>
              </a:rPr>
              <a:t>” for RRC_IDLE and RRC_CONNECT status respectively)</a:t>
            </a:r>
            <a:endParaRPr lang="en-US" altLang="zh-CN" sz="1600" dirty="0">
              <a:solidFill>
                <a:prstClr val="black"/>
              </a:solidFill>
              <a:cs typeface="Times New Roman" pitchFamily="18" charset="0"/>
            </a:endParaRPr>
          </a:p>
          <a:p>
            <a:pPr marL="457200" lvl="1" indent="0" algn="just">
              <a:buNone/>
            </a:pPr>
            <a:r>
              <a:rPr lang="en-US" altLang="zh-CN" sz="2400" dirty="0" smtClean="0">
                <a:solidFill>
                  <a:prstClr val="black"/>
                </a:solidFill>
                <a:cs typeface="Times New Roman" pitchFamily="18" charset="0"/>
              </a:rPr>
              <a:t>-  Option </a:t>
            </a:r>
            <a:r>
              <a:rPr lang="en-US" altLang="zh-CN" sz="2400" dirty="0">
                <a:solidFill>
                  <a:prstClr val="black"/>
                </a:solidFill>
                <a:cs typeface="Times New Roman" pitchFamily="18" charset="0"/>
              </a:rPr>
              <a:t>2 : Introduce a new signaling for </a:t>
            </a:r>
            <a:r>
              <a:rPr lang="en-US" altLang="zh-CN" sz="2400" dirty="0" smtClean="0">
                <a:solidFill>
                  <a:prstClr val="black"/>
                </a:solidFill>
                <a:cs typeface="Times New Roman" pitchFamily="18" charset="0"/>
              </a:rPr>
              <a:t>HST RRM</a:t>
            </a:r>
            <a:endParaRPr lang="en-US" altLang="zh-CN" sz="24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80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0" y="80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81877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HST </a:t>
            </a:r>
            <a:r>
              <a:rPr lang="en-US" altLang="zh-CN" dirty="0" err="1" smtClean="0"/>
              <a:t>Demod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400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2800" dirty="0" smtClean="0"/>
              <a:t>A HST UE takes </a:t>
            </a:r>
            <a:r>
              <a:rPr lang="en-GB" sz="2800" dirty="0"/>
              <a:t>corresponding </a:t>
            </a:r>
            <a:r>
              <a:rPr lang="en-GB" sz="2800" dirty="0" smtClean="0"/>
              <a:t>actions based on network signalling. </a:t>
            </a:r>
            <a:endParaRPr lang="en-GB" sz="2800" dirty="0"/>
          </a:p>
          <a:p>
            <a:pPr marL="400050" lvl="1" indent="0">
              <a:buNone/>
            </a:pPr>
            <a:r>
              <a:rPr lang="en-GB" dirty="0" smtClean="0"/>
              <a:t>Possible </a:t>
            </a:r>
            <a:r>
              <a:rPr lang="en-GB" dirty="0" err="1" smtClean="0"/>
              <a:t>Signallings</a:t>
            </a:r>
            <a:r>
              <a:rPr lang="en-GB" dirty="0" smtClean="0"/>
              <a:t> :</a:t>
            </a:r>
          </a:p>
          <a:p>
            <a:pPr lvl="1" indent="-342900"/>
            <a:r>
              <a:rPr lang="en-GB" sz="2000" dirty="0" smtClean="0"/>
              <a:t>Signalling 1 : High speed train (HST) is running on HST rail at high speed</a:t>
            </a:r>
          </a:p>
          <a:p>
            <a:pPr lvl="1" indent="-342900"/>
            <a:r>
              <a:rPr lang="en-GB" sz="2000" dirty="0" smtClean="0"/>
              <a:t>Signalling 2 : Signalling at location of changing SFN such as cell edge of SFN RRHs </a:t>
            </a:r>
          </a:p>
          <a:p>
            <a:pPr lvl="1" indent="-342900"/>
            <a:r>
              <a:rPr lang="en-GB" sz="2000" dirty="0" smtClean="0"/>
              <a:t>Signalling 3 : Unidirectional </a:t>
            </a:r>
            <a:r>
              <a:rPr lang="en-GB" sz="2000" dirty="0"/>
              <a:t>or Bidirectional </a:t>
            </a:r>
            <a:r>
              <a:rPr lang="en-GB" sz="2000" dirty="0" smtClean="0"/>
              <a:t>SFN</a:t>
            </a:r>
          </a:p>
          <a:p>
            <a:pPr marL="0" indent="0">
              <a:buNone/>
            </a:pPr>
            <a:endParaRPr lang="en-US" sz="2800" dirty="0" smtClean="0"/>
          </a:p>
          <a:p>
            <a:pPr algn="just"/>
            <a:r>
              <a:rPr lang="en-US" altLang="zh-CN" sz="2800" dirty="0"/>
              <a:t>Companies provide </a:t>
            </a:r>
            <a:r>
              <a:rPr lang="en-US" altLang="zh-CN" sz="2800" dirty="0" smtClean="0"/>
              <a:t>preferences on HST signaling in </a:t>
            </a:r>
            <a:r>
              <a:rPr lang="en-US" altLang="zh-CN" sz="2800" dirty="0"/>
              <a:t>the next </a:t>
            </a:r>
            <a:r>
              <a:rPr lang="en-US" altLang="zh-CN" sz="2800" dirty="0" smtClean="0"/>
              <a:t>meeting.</a:t>
            </a:r>
            <a:endParaRPr lang="en-US" altLang="zh-CN" sz="2800" dirty="0"/>
          </a:p>
          <a:p>
            <a:pPr algn="just"/>
            <a:endParaRPr lang="en-US" altLang="zh-CN" dirty="0">
              <a:cs typeface="Times New Roman" pitchFamily="18" charset="0"/>
            </a:endParaRPr>
          </a:p>
          <a:p>
            <a:pPr marL="457200" lvl="1" indent="0" algn="just">
              <a:buNone/>
            </a:pPr>
            <a:endParaRPr lang="en-US" altLang="zh-CN" sz="2400" dirty="0" smtClean="0">
              <a:cs typeface="Times New Roman" pitchFamily="18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623372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0" y="623372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84613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Signaling and Test method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HST signaling is cell specific.</a:t>
            </a:r>
          </a:p>
          <a:p>
            <a:r>
              <a:rPr lang="en-US" sz="2800" dirty="0" smtClean="0"/>
              <a:t>HST UE tests are conducted with a given HST signaling </a:t>
            </a:r>
          </a:p>
          <a:p>
            <a:r>
              <a:rPr lang="en-US" sz="2800" dirty="0" smtClean="0"/>
              <a:t>HST UE performance robustness is FFS ( i.e. performances when HST CE is applied for low Doppler channels )</a:t>
            </a:r>
          </a:p>
          <a:p>
            <a:pPr lvl="1"/>
            <a:r>
              <a:rPr lang="en-US" dirty="0" smtClean="0"/>
              <a:t>HST UE needs blind detection for HST scenarios based on the signaling.</a:t>
            </a:r>
          </a:p>
        </p:txBody>
      </p:sp>
    </p:spTree>
    <p:extLst>
      <p:ext uri="{BB962C8B-B14F-4D97-AF65-F5344CB8AC3E}">
        <p14:creationId xmlns:p14="http://schemas.microsoft.com/office/powerpoint/2010/main" val="15839461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2723</TotalTime>
  <Words>282</Words>
  <Application>Microsoft Office PowerPoint</Application>
  <PresentationFormat>On-screen Show (4:3)</PresentationFormat>
  <Paragraphs>31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SimSun</vt:lpstr>
      <vt:lpstr>Arial</vt:lpstr>
      <vt:lpstr>Calibri</vt:lpstr>
      <vt:lpstr>Times New Roman</vt:lpstr>
      <vt:lpstr>Office 主题</vt:lpstr>
      <vt:lpstr>3GPP TSG-RAN WG4 Meeting #79                                                Nanjing, China, 23rd – 27th May, 2016 </vt:lpstr>
      <vt:lpstr>Background</vt:lpstr>
      <vt:lpstr>HST RRM</vt:lpstr>
      <vt:lpstr>HST Demod</vt:lpstr>
      <vt:lpstr>Signaling and Test method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Yoon, Daejung</dc:creator>
  <cp:keywords>CTPClassification=CTP_PUBLIC:VisualMarkings=</cp:keywords>
  <cp:lastModifiedBy>Yoon, Daejung</cp:lastModifiedBy>
  <cp:revision>413</cp:revision>
  <dcterms:created xsi:type="dcterms:W3CDTF">2016-01-12T08:39:50Z</dcterms:created>
  <dcterms:modified xsi:type="dcterms:W3CDTF">2016-05-26T09:32:20Z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(4)hApJlqEoIQhGrbYX8JmQsmHXkkCJrGd358U7yUnC9xBcz8oW0DBsot9Rt6MrZ9uMTrzarrph
6Ct/kUvYqMHTNq4/plLp+EViwRUUsE5y0sZA8iJd05+m10FMDdvlmILjD0kQNYDsiX+rrElt
LUEdoCRm/i3aT/ap73Q1XYMbpTYtDzko8ylBr1tdwnNYMN9HLPAz2+gbDRA8E4rbUN6IDwTq
Jg0S78vJyxgjkMxBru</vt:lpwstr>
  </property>
  <property fmtid="{D5CDD505-2E9C-101B-9397-08002B2CF9AE}" pid="3" name="_new_ms_pID_725431">
    <vt:lpwstr>9qeFResnTiwtwHwXMHgK6MysHMWmfEeydeCu9v1O6SktFMn5yjMP69
h2qXdXvalYt5YEzrtfdyA+uv+EZFjVDTi0Xe511nzpca37v1uKka/BwV1AjGgNbs/fDds3i7
ruYYc5DuJS+R2TKUxBY89Tzaxl6M/vQw8xau9jMEdIeAAf7DO3+OndNokgpObeHKhsIJyUmJ
GJ12KXcoJO24SzSX94J3G4Z+ZNRyrk+7uC6r</vt:lpwstr>
  </property>
  <property fmtid="{D5CDD505-2E9C-101B-9397-08002B2CF9AE}" pid="4" name="_new_ms_pID_725432">
    <vt:lpwstr>qWKZepHQUhvXdogwgxgvbg30BcVCO2UPtGe6
+C0phx+x728U+QOwgnHIofOkpIdQf22PjP0K49clOIdnagfk+MN38nZJ00kK9PfMDRuMksmp
wt5L0zL0hyMcO4blA3PPwzeXJORpB5fbcynZmUxL1I3MZaHVVMbRwCG5pr6bi1iTcRvwS4Fg
mJhosD7Dvgkw9Uj4wYA1otaICGnWTcSZPq/YaHVdCf8Qd3cpfyaFGc</vt:lpwstr>
  </property>
  <property fmtid="{D5CDD505-2E9C-101B-9397-08002B2CF9AE}" pid="5" name="_NewReviewCycle">
    <vt:lpwstr/>
  </property>
  <property fmtid="{D5CDD505-2E9C-101B-9397-08002B2CF9AE}" pid="6" name="_new_ms_pID_725433">
    <vt:lpwstr>o4BuFXtceD/qMSrFAG
zaiBBohAGA4ePlybYp5xbcPlVxM=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1460469875</vt:lpwstr>
  </property>
  <property fmtid="{D5CDD505-2E9C-101B-9397-08002B2CF9AE}" pid="11" name="TitusGUID">
    <vt:lpwstr>651fdb4e-f588-4a32-9527-41a4a83d172f</vt:lpwstr>
  </property>
  <property fmtid="{D5CDD505-2E9C-101B-9397-08002B2CF9AE}" pid="12" name="CTP_TimeStamp">
    <vt:lpwstr>2016-05-26 09:32:19Z</vt:lpwstr>
  </property>
  <property fmtid="{D5CDD505-2E9C-101B-9397-08002B2CF9AE}" pid="13" name="CTP_BU">
    <vt:lpwstr>NA</vt:lpwstr>
  </property>
  <property fmtid="{D5CDD505-2E9C-101B-9397-08002B2CF9AE}" pid="14" name="CTP_IDSID">
    <vt:lpwstr>NA</vt:lpwstr>
  </property>
  <property fmtid="{D5CDD505-2E9C-101B-9397-08002B2CF9AE}" pid="15" name="CTP_WWID">
    <vt:lpwstr>NA</vt:lpwstr>
  </property>
  <property fmtid="{D5CDD505-2E9C-101B-9397-08002B2CF9AE}" pid="16" name="CTPClassification">
    <vt:lpwstr>CTP_PUBLIC</vt:lpwstr>
  </property>
</Properties>
</file>