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0" r:id="rId3"/>
    <p:sldId id="277" r:id="rId4"/>
    <p:sldId id="285" r:id="rId5"/>
    <p:sldId id="287" r:id="rId6"/>
    <p:sldId id="28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4660"/>
  </p:normalViewPr>
  <p:slideViewPr>
    <p:cSldViewPr>
      <p:cViewPr>
        <p:scale>
          <a:sx n="76" d="100"/>
          <a:sy n="76" d="100"/>
        </p:scale>
        <p:origin x="-148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748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821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56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GB" altLang="zh-CN" sz="2200" dirty="0" smtClean="0"/>
              <a:t>Nanjing, </a:t>
            </a:r>
            <a:r>
              <a:rPr lang="en-GB" altLang="zh-CN" sz="2200" dirty="0" err="1" smtClean="0"/>
              <a:t>P.R.China</a:t>
            </a:r>
            <a:r>
              <a:rPr lang="en-GB" altLang="zh-CN" sz="2200" dirty="0" smtClean="0"/>
              <a:t>, 23 – 27 May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Qualcomm, Intel, LG electronics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LAA CSI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mtClean="0"/>
              <a:t>R4-164750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RAN4#78 Malta meeting, WF R4-1611862 was agreed, but still many open issues left.</a:t>
            </a:r>
            <a:endParaRPr lang="en-US" altLang="zh-CN" sz="2400" dirty="0"/>
          </a:p>
          <a:p>
            <a:pPr algn="just"/>
            <a:r>
              <a:rPr lang="en-US" altLang="zh-CN" sz="2400" dirty="0" smtClean="0"/>
              <a:t>As  per  the further discussions in RAN4#78bis, WF R4-162753 was agreed, progress was made and still some opens issues left for CSI test.</a:t>
            </a:r>
            <a:endParaRPr lang="en-US" altLang="zh-CN" sz="2400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3805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CN" dirty="0" smtClean="0"/>
              <a:t>CSI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4968552"/>
          </a:xfrm>
        </p:spPr>
        <p:txBody>
          <a:bodyPr>
            <a:normAutofit/>
          </a:bodyPr>
          <a:lstStyle/>
          <a:p>
            <a:pPr algn="just"/>
            <a:r>
              <a:rPr lang="en-US" altLang="zh-CN" sz="2800" dirty="0" smtClean="0"/>
              <a:t>CQI </a:t>
            </a:r>
            <a:r>
              <a:rPr lang="en-US" altLang="zh-CN" sz="2800" dirty="0"/>
              <a:t>feedback </a:t>
            </a:r>
            <a:r>
              <a:rPr lang="en-US" altLang="zh-CN" sz="2800" dirty="0" smtClean="0"/>
              <a:t>mode:</a:t>
            </a:r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pPr lvl="1"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Aperiodic CQI test</a:t>
            </a:r>
          </a:p>
          <a:p>
            <a:pPr lvl="1" algn="just"/>
            <a:r>
              <a:rPr lang="en-US" altLang="zh-CN" sz="2400" dirty="0">
                <a:cs typeface="Times New Roman" pitchFamily="18" charset="0"/>
              </a:rPr>
              <a:t>Periodic CQI test is for further decision</a:t>
            </a:r>
            <a:endParaRPr lang="en-US" altLang="zh-CN" sz="2400" dirty="0"/>
          </a:p>
          <a:p>
            <a:pPr algn="just"/>
            <a:r>
              <a:rPr lang="en-US" altLang="zh-CN" sz="2800" dirty="0" smtClean="0"/>
              <a:t>One CSI test for CRS based transmission scheme and one CSI test for DMRS based transmission scheme for the corresponding CQI feedback mode</a:t>
            </a:r>
          </a:p>
          <a:p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Transmission mode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Baseline: TM3 (CRS based CSI measurement) and TM9 (CSI-RS based)</a:t>
            </a: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If any issues is identified for TM3, TM2 may be selected</a:t>
            </a:r>
          </a:p>
          <a:p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Test methodology</a:t>
            </a:r>
          </a:p>
          <a:p>
            <a:pPr lvl="1">
              <a:buNone/>
            </a:pPr>
            <a:r>
              <a:rPr lang="en-US" altLang="zh-CN" sz="2000" dirty="0" smtClean="0"/>
              <a:t>Two power levels</a:t>
            </a:r>
            <a:endParaRPr lang="en-US" altLang="zh-CN" sz="2000" strike="sngStrike" dirty="0" smtClean="0">
              <a:solidFill>
                <a:srgbClr val="FF0000"/>
              </a:solidFill>
            </a:endParaRPr>
          </a:p>
          <a:p>
            <a:pPr lvl="1"/>
            <a:endParaRPr lang="en-US" altLang="zh-CN" sz="20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sz="2400" u="sng" dirty="0"/>
          </a:p>
          <a:p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429002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</a:t>
            </a:r>
            <a:r>
              <a:rPr lang="en-US" altLang="zh-CN" dirty="0"/>
              <a:t>setup for aperiodic CSI </a:t>
            </a:r>
            <a:r>
              <a:rPr lang="en-US" altLang="zh-CN" dirty="0" smtClean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/>
              <a:t>Channel model</a:t>
            </a:r>
          </a:p>
          <a:p>
            <a:pPr lvl="1"/>
            <a:r>
              <a:rPr lang="en-US" altLang="zh-CN" dirty="0"/>
              <a:t>Static channel model is </a:t>
            </a:r>
            <a:r>
              <a:rPr lang="en-US" altLang="zh-CN" dirty="0" smtClean="0"/>
              <a:t>used</a:t>
            </a:r>
          </a:p>
          <a:p>
            <a:r>
              <a:rPr lang="en-US" altLang="zh-CN" dirty="0" smtClean="0"/>
              <a:t>Antenna configuration</a:t>
            </a:r>
          </a:p>
          <a:p>
            <a:pPr lvl="1"/>
            <a:r>
              <a:rPr lang="en-US" altLang="zh-CN" dirty="0" smtClean="0"/>
              <a:t>2x2</a:t>
            </a:r>
            <a:endParaRPr lang="en-US" altLang="zh-CN" dirty="0"/>
          </a:p>
          <a:p>
            <a:r>
              <a:rPr lang="en-US" altLang="zh-CN" dirty="0"/>
              <a:t>Feedback mode</a:t>
            </a:r>
          </a:p>
          <a:p>
            <a:pPr lvl="1"/>
            <a:r>
              <a:rPr lang="en-US" altLang="zh-CN" sz="2900" dirty="0" smtClean="0"/>
              <a:t>TM3 </a:t>
            </a:r>
            <a:r>
              <a:rPr lang="en-US" altLang="zh-CN" dirty="0" smtClean="0"/>
              <a:t>[PUSCH 3-0]</a:t>
            </a:r>
          </a:p>
          <a:p>
            <a:pPr lvl="1"/>
            <a:r>
              <a:rPr lang="en-US" altLang="zh-CN" dirty="0" smtClean="0"/>
              <a:t>TM9 PUSCH 3-1</a:t>
            </a:r>
            <a:endParaRPr lang="en-US" altLang="zh-CN" dirty="0"/>
          </a:p>
          <a:p>
            <a:r>
              <a:rPr lang="en-US" dirty="0" smtClean="0"/>
              <a:t>Test metrics</a:t>
            </a:r>
          </a:p>
          <a:p>
            <a:pPr lvl="1"/>
            <a:r>
              <a:rPr lang="en-US" dirty="0" smtClean="0"/>
              <a:t>Option1: </a:t>
            </a:r>
          </a:p>
          <a:p>
            <a:pPr marL="1085850" lvl="2">
              <a:spcBef>
                <a:spcPts val="0"/>
              </a:spcBef>
              <a:defRPr/>
            </a:pPr>
            <a:r>
              <a:rPr lang="en-US" altLang="zh-CN" dirty="0" smtClean="0"/>
              <a:t>CQI distribution</a:t>
            </a:r>
          </a:p>
          <a:p>
            <a:pPr marL="1085850" lvl="2"/>
            <a:r>
              <a:rPr lang="en-US" altLang="zh-CN" dirty="0" smtClean="0"/>
              <a:t>BLER metric</a:t>
            </a:r>
          </a:p>
          <a:p>
            <a:pPr marL="1085850" lvl="2"/>
            <a:r>
              <a:rPr lang="en-US" altLang="zh-CN" dirty="0" smtClean="0"/>
              <a:t>Delta CQI for the feedback for different power level</a:t>
            </a:r>
            <a:endParaRPr lang="en-US" dirty="0" smtClean="0"/>
          </a:p>
          <a:p>
            <a:pPr lvl="1"/>
            <a:r>
              <a:rPr lang="en-US" sz="2900" dirty="0" smtClean="0"/>
              <a:t>Option 2: </a:t>
            </a:r>
            <a:r>
              <a:rPr lang="en-US" altLang="zh-CN" sz="2900" dirty="0" smtClean="0"/>
              <a:t>Delta CQI for the feedback for different power level</a:t>
            </a:r>
          </a:p>
          <a:p>
            <a:pPr lvl="1">
              <a:buNone/>
            </a:pPr>
            <a:endParaRPr lang="en-US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altLang="zh-CN" sz="3200" dirty="0" smtClean="0"/>
              <a:t>DRS configuration: DMTC period 80ms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98245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</a:t>
            </a:r>
            <a:r>
              <a:rPr lang="en-US" altLang="zh-CN" dirty="0"/>
              <a:t>setup for aperiodic CSI </a:t>
            </a:r>
            <a:r>
              <a:rPr lang="en-US" altLang="zh-CN" dirty="0" smtClean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Burst model</a:t>
            </a:r>
          </a:p>
          <a:p>
            <a:pPr lvl="1"/>
            <a:r>
              <a:rPr lang="en-US" altLang="zh-CN" dirty="0" smtClean="0"/>
              <a:t>Please refer to R4-164748 with the following exceptions</a:t>
            </a:r>
          </a:p>
          <a:p>
            <a:pPr lvl="2"/>
            <a:r>
              <a:rPr lang="en-US" altLang="zh-CN" dirty="0" smtClean="0"/>
              <a:t>No partial </a:t>
            </a:r>
            <a:r>
              <a:rPr lang="en-US" altLang="zh-CN" dirty="0" err="1" smtClean="0"/>
              <a:t>subframes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Only randomly select two burst lengths </a:t>
            </a:r>
            <a:r>
              <a:rPr lang="en-US" altLang="zh-CN" sz="2500" dirty="0" smtClean="0"/>
              <a:t>from {3,8}</a:t>
            </a:r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r>
              <a:rPr lang="en-US" altLang="zh-CN" dirty="0" smtClean="0"/>
              <a:t>Transmission model</a:t>
            </a:r>
          </a:p>
          <a:p>
            <a:pPr lvl="1"/>
            <a:r>
              <a:rPr lang="en-US" altLang="zh-CN" dirty="0" smtClean="0"/>
              <a:t>SNR during DL transmission bursts is changed randomly either by [0]dB or </a:t>
            </a:r>
            <a:r>
              <a:rPr lang="en-US" altLang="zh-CN" dirty="0" smtClean="0"/>
              <a:t>[6]dB </a:t>
            </a:r>
            <a:r>
              <a:rPr lang="en-US" altLang="zh-CN" dirty="0" smtClean="0"/>
              <a:t>with equal probability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Test method:</a:t>
            </a:r>
            <a:endParaRPr lang="en-US" altLang="zh-CN" dirty="0"/>
          </a:p>
          <a:p>
            <a:pPr lvl="1">
              <a:buNone/>
            </a:pPr>
            <a:r>
              <a:rPr lang="en-US" altLang="zh-CN" sz="2700" dirty="0" smtClean="0"/>
              <a:t>TE keeps track of CSI reporting separately for SNR [0]dB and [6]dB boosting </a:t>
            </a:r>
            <a:r>
              <a:rPr lang="en-US" altLang="zh-CN" sz="2700" dirty="0" err="1" smtClean="0"/>
              <a:t>subframes</a:t>
            </a:r>
            <a:r>
              <a:rPr lang="en-US" altLang="zh-CN" sz="2700" dirty="0" smtClean="0"/>
              <a:t> and applies that to PDSCH transmission with corresponding SNR value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98245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7526</TotalTime>
  <Words>284</Words>
  <Application>Microsoft Office PowerPoint</Application>
  <PresentationFormat>On-screen Show (4:3)</PresentationFormat>
  <Paragraphs>50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#79                                                Nanjing, P.R.China, 23 – 27 May 2016</vt:lpstr>
      <vt:lpstr>Background</vt:lpstr>
      <vt:lpstr>CSI test</vt:lpstr>
      <vt:lpstr>Test setup for aperiodic CSI test</vt:lpstr>
      <vt:lpstr>Test setup for aperiodic CSI test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Huawei</cp:lastModifiedBy>
  <cp:revision>588</cp:revision>
  <dcterms:created xsi:type="dcterms:W3CDTF">2016-01-12T08:39:50Z</dcterms:created>
  <dcterms:modified xsi:type="dcterms:W3CDTF">2016-05-26T13:43:12Z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TitusGUID">
    <vt:lpwstr>c308dc43-8e27-4009-b3ba-6c798e56d409</vt:lpwstr>
  </property>
  <property fmtid="{D5CDD505-2E9C-101B-9397-08002B2CF9AE}" pid="8" name="CTP_TimeStamp">
    <vt:lpwstr>2016-05-26 00:07:20Z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  <property fmtid="{D5CDD505-2E9C-101B-9397-08002B2CF9AE}" pid="13" name="_2015_ms_pID_725343">
    <vt:lpwstr>(3)mmoOwCyd4Cja1bU4uPVJOKr11tMEG+WhaNWJfvLJuL0AY5QnW+lQsBE1N0ejfa5d+5zlL6g5
2eOseuf+b//nvN1Xsa0igW26En1NLy5diZQkbzyyIYRIiY+2QtiqgsEFgcDNnKS/AcvflnUr
QktxoHyJOB94FV1L/4Bn6H1UcLPbSuosFrdFbCMSswq/XkBsg3MQ3ROctXxqrc2fcjq92/cD
X3Et5uUFUzWVZisiuD</vt:lpwstr>
  </property>
  <property fmtid="{D5CDD505-2E9C-101B-9397-08002B2CF9AE}" pid="14" name="_2015_ms_pID_7253431">
    <vt:lpwstr>8zBUP/nQRP/vjGStqyvS3FUKzGFC2fld1ipLSn31uYVSLCiGHo2a1S
ndkrfyPaQmrTv0qCyo5uWsfVnFtC5JJV0k5mcpC2K5h6bcHcfSwYw2cTu+zbt7z0+bgzPMqK
J5cDMXJr2rN1tB3zi2Uh909xhuXAkKYVeleufoEiYZHKNfeWYwyPuhUCPJDrU+rP5//U22qc
H5bN8/yRJ9TMhuPa08vxHDXoBlAUhHG/mR4b</vt:lpwstr>
  </property>
  <property fmtid="{D5CDD505-2E9C-101B-9397-08002B2CF9AE}" pid="15" name="_2015_ms_pID_7253432">
    <vt:lpwstr>BSYXiy0iJWSE0GWPyUyvX88=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1464227740</vt:lpwstr>
  </property>
</Properties>
</file>