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80" r:id="rId3"/>
    <p:sldId id="262" r:id="rId4"/>
    <p:sldId id="269" r:id="rId5"/>
    <p:sldId id="257" r:id="rId6"/>
    <p:sldId id="268" r:id="rId7"/>
    <p:sldId id="284" r:id="rId8"/>
    <p:sldId id="281" r:id="rId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Huawei" initials="HW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824" autoAdjust="0"/>
    <p:restoredTop sz="94660"/>
  </p:normalViewPr>
  <p:slideViewPr>
    <p:cSldViewPr>
      <p:cViewPr>
        <p:scale>
          <a:sx n="76" d="100"/>
          <a:sy n="76" d="100"/>
        </p:scale>
        <p:origin x="-1482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81D800-0AAA-428C-ACBD-89301BBFB181}" type="datetimeFigureOut">
              <a:rPr lang="en-US" smtClean="0"/>
              <a:pPr/>
              <a:t>5/27/2016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1503EF-5D65-46B0-B5BB-2CA820B377E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0197805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1503EF-5D65-46B0-B5BB-2CA820B377E8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1302747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467544" y="260648"/>
            <a:ext cx="5760640" cy="1296144"/>
          </a:xfrm>
        </p:spPr>
        <p:txBody>
          <a:bodyPr>
            <a:normAutofit/>
          </a:bodyPr>
          <a:lstStyle/>
          <a:p>
            <a:pPr algn="l"/>
            <a:r>
              <a:rPr lang="en-US" altLang="zh-CN" sz="2200" dirty="0" smtClean="0"/>
              <a:t>3GPP TSG-RAN WG4 Meeting #79	                                               </a:t>
            </a:r>
            <a:r>
              <a:rPr lang="en-GB" altLang="zh-CN" sz="2200" dirty="0" smtClean="0"/>
              <a:t>Nanjing, </a:t>
            </a:r>
            <a:r>
              <a:rPr lang="en-GB" altLang="zh-CN" sz="2200" dirty="0" err="1" smtClean="0"/>
              <a:t>P.R.China</a:t>
            </a:r>
            <a:r>
              <a:rPr lang="en-GB" altLang="zh-CN" sz="2200" dirty="0" smtClean="0"/>
              <a:t>, 23 – 27 May 2016</a:t>
            </a:r>
            <a:endParaRPr lang="zh-CN" altLang="en-US" sz="22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899592" y="4797152"/>
            <a:ext cx="7632848" cy="1368152"/>
          </a:xfrm>
        </p:spPr>
        <p:txBody>
          <a:bodyPr/>
          <a:lstStyle/>
          <a:p>
            <a:r>
              <a:rPr lang="en-US" altLang="zh-CN" dirty="0" smtClean="0">
                <a:solidFill>
                  <a:schemeClr val="tx1"/>
                </a:solidFill>
              </a:rPr>
              <a:t>Huawei, </a:t>
            </a:r>
            <a:r>
              <a:rPr lang="en-US" altLang="zh-CN" dirty="0" err="1" smtClean="0">
                <a:solidFill>
                  <a:schemeClr val="tx1"/>
                </a:solidFill>
              </a:rPr>
              <a:t>HiSilicon</a:t>
            </a:r>
            <a:r>
              <a:rPr lang="en-US" altLang="zh-CN" dirty="0" smtClean="0">
                <a:solidFill>
                  <a:schemeClr val="tx1"/>
                </a:solidFill>
              </a:rPr>
              <a:t>, Ericsson, Qualcomm, Intel, LG electronics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23528" y="2132856"/>
            <a:ext cx="864096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 smtClean="0"/>
              <a:t>Way forward on LAA demodulation performance</a:t>
            </a:r>
            <a:endParaRPr lang="zh-CN" altLang="en-US" sz="4400" dirty="0"/>
          </a:p>
        </p:txBody>
      </p:sp>
      <p:sp>
        <p:nvSpPr>
          <p:cNvPr id="5" name="TextBox 4"/>
          <p:cNvSpPr txBox="1"/>
          <p:nvPr/>
        </p:nvSpPr>
        <p:spPr>
          <a:xfrm>
            <a:off x="7092280" y="620688"/>
            <a:ext cx="17281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dirty="0" smtClean="0"/>
              <a:t>R4-164749</a:t>
            </a:r>
            <a:endParaRPr lang="zh-CN" altLang="en-US" sz="22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n-US" altLang="zh-CN" sz="2400" dirty="0" smtClean="0"/>
              <a:t>RAN4#78 Malta meeting, WF R4-1611862 was agreed, but still many open issues left.</a:t>
            </a:r>
            <a:endParaRPr lang="en-US" altLang="zh-CN" sz="2400" dirty="0"/>
          </a:p>
          <a:p>
            <a:pPr algn="just"/>
            <a:r>
              <a:rPr lang="en-US" altLang="zh-CN" sz="2400" dirty="0" smtClean="0"/>
              <a:t>As  per  the further discussions in RAN4#78bis, WF R4-162753 was agreed, progress was made and still some opens issues left.</a:t>
            </a:r>
            <a:endParaRPr lang="en-US" altLang="zh-CN" sz="24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6380519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General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340768"/>
            <a:ext cx="8229600" cy="5400600"/>
          </a:xfrm>
        </p:spPr>
        <p:txBody>
          <a:bodyPr>
            <a:noAutofit/>
          </a:bodyPr>
          <a:lstStyle/>
          <a:p>
            <a:pPr marL="342900" lvl="4" indent="-342900">
              <a:buFont typeface="Arial" pitchFamily="34" charset="0"/>
              <a:buChar char="•"/>
            </a:pPr>
            <a:r>
              <a:rPr lang="en-US" altLang="zh-CN" sz="2200" dirty="0" smtClean="0">
                <a:cs typeface="Times New Roman" pitchFamily="18" charset="0"/>
              </a:rPr>
              <a:t>Introduce new PDSCH tests in CA mode for Rel-13 LAA with</a:t>
            </a:r>
          </a:p>
          <a:p>
            <a:pPr lvl="1"/>
            <a:r>
              <a:rPr lang="en-US" altLang="zh-CN" sz="1800" dirty="0" smtClean="0">
                <a:cs typeface="Times New Roman" pitchFamily="18" charset="0"/>
              </a:rPr>
              <a:t>1 </a:t>
            </a:r>
            <a:r>
              <a:rPr lang="en-US" altLang="zh-CN" sz="1800" dirty="0" err="1" smtClean="0">
                <a:cs typeface="Times New Roman" pitchFamily="18" charset="0"/>
              </a:rPr>
              <a:t>PCell</a:t>
            </a:r>
            <a:r>
              <a:rPr lang="en-US" altLang="zh-CN" sz="1800" dirty="0" smtClean="0">
                <a:cs typeface="Times New Roman" pitchFamily="18" charset="0"/>
              </a:rPr>
              <a:t>  with 1.4MHz ~20MHz  BW + 1 LAA </a:t>
            </a:r>
            <a:r>
              <a:rPr lang="en-US" altLang="zh-CN" sz="1800" dirty="0" err="1" smtClean="0">
                <a:cs typeface="Times New Roman" pitchFamily="18" charset="0"/>
              </a:rPr>
              <a:t>SCell</a:t>
            </a:r>
            <a:r>
              <a:rPr lang="en-US" altLang="zh-CN" sz="1800" dirty="0" smtClean="0">
                <a:cs typeface="Times New Roman" pitchFamily="18" charset="0"/>
              </a:rPr>
              <a:t> both with 20MHz BW;</a:t>
            </a:r>
          </a:p>
          <a:p>
            <a:pPr lvl="1"/>
            <a:r>
              <a:rPr lang="en-US" altLang="zh-CN" sz="1800" dirty="0" smtClean="0">
                <a:cs typeface="Times New Roman" pitchFamily="18" charset="0"/>
              </a:rPr>
              <a:t>Both FDD </a:t>
            </a:r>
            <a:r>
              <a:rPr lang="en-US" altLang="zh-CN" sz="1800" dirty="0" err="1" smtClean="0">
                <a:cs typeface="Times New Roman" pitchFamily="18" charset="0"/>
              </a:rPr>
              <a:t>PCell</a:t>
            </a:r>
            <a:r>
              <a:rPr lang="en-US" altLang="zh-CN" sz="1800" dirty="0" smtClean="0">
                <a:cs typeface="Times New Roman" pitchFamily="18" charset="0"/>
              </a:rPr>
              <a:t> and TDD </a:t>
            </a:r>
            <a:r>
              <a:rPr lang="en-US" altLang="zh-CN" sz="1800" dirty="0" err="1" smtClean="0">
                <a:cs typeface="Times New Roman" pitchFamily="18" charset="0"/>
              </a:rPr>
              <a:t>PCell</a:t>
            </a:r>
            <a:r>
              <a:rPr lang="en-US" altLang="zh-CN" sz="1800" dirty="0" smtClean="0">
                <a:cs typeface="Times New Roman" pitchFamily="18" charset="0"/>
              </a:rPr>
              <a:t> should be covered;</a:t>
            </a:r>
          </a:p>
          <a:p>
            <a:pPr lvl="1"/>
            <a:r>
              <a:rPr lang="en-US" altLang="zh-CN" sz="1800" dirty="0" smtClean="0">
                <a:cs typeface="Times New Roman" pitchFamily="18" charset="0"/>
              </a:rPr>
              <a:t>Both </a:t>
            </a:r>
            <a:r>
              <a:rPr lang="en-US" altLang="zh-CN" sz="1800" dirty="0" err="1" smtClean="0">
                <a:cs typeface="Times New Roman" pitchFamily="18" charset="0"/>
              </a:rPr>
              <a:t>PCell</a:t>
            </a:r>
            <a:r>
              <a:rPr lang="en-US" altLang="zh-CN" sz="1800" dirty="0" smtClean="0">
                <a:cs typeface="Times New Roman" pitchFamily="18" charset="0"/>
              </a:rPr>
              <a:t> and LAA </a:t>
            </a:r>
            <a:r>
              <a:rPr lang="en-US" altLang="zh-CN" sz="1800" dirty="0" err="1" smtClean="0">
                <a:cs typeface="Times New Roman" pitchFamily="18" charset="0"/>
              </a:rPr>
              <a:t>SCell</a:t>
            </a:r>
            <a:r>
              <a:rPr lang="en-US" altLang="zh-CN" sz="1800" dirty="0" smtClean="0">
                <a:cs typeface="Times New Roman" pitchFamily="18" charset="0"/>
              </a:rPr>
              <a:t> should be verified.</a:t>
            </a:r>
          </a:p>
          <a:p>
            <a:pPr marL="800100" lvl="5" indent="-342900">
              <a:buNone/>
            </a:pPr>
            <a:endParaRPr lang="en-US" altLang="zh-CN" sz="2400" dirty="0" smtClean="0">
              <a:cs typeface="Times New Roman" pitchFamily="18" charset="0"/>
            </a:endParaRPr>
          </a:p>
          <a:p>
            <a:pPr marL="342900" lvl="4" indent="-342900">
              <a:buFont typeface="Arial" pitchFamily="34" charset="0"/>
              <a:buChar char="•"/>
            </a:pPr>
            <a:r>
              <a:rPr lang="en-US" altLang="zh-CN" sz="2200" dirty="0" smtClean="0">
                <a:cs typeface="Times New Roman" pitchFamily="18" charset="0"/>
              </a:rPr>
              <a:t>Tests for full, initial and ending partial SFs</a:t>
            </a:r>
          </a:p>
          <a:p>
            <a:pPr lvl="1"/>
            <a:r>
              <a:rPr lang="en-US" altLang="zh-CN" sz="1800" dirty="0" smtClean="0">
                <a:cs typeface="Times New Roman" pitchFamily="18" charset="0"/>
              </a:rPr>
              <a:t>Test Scenarios to be defined: </a:t>
            </a:r>
          </a:p>
          <a:p>
            <a:pPr lvl="2">
              <a:buFont typeface="Courier New" pitchFamily="49" charset="0"/>
              <a:buChar char="o"/>
            </a:pPr>
            <a:r>
              <a:rPr lang="en-US" sz="1600" dirty="0" smtClean="0"/>
              <a:t>Test Scenario</a:t>
            </a:r>
            <a:r>
              <a:rPr lang="en-US" altLang="zh-CN" sz="1600" dirty="0" smtClean="0"/>
              <a:t> </a:t>
            </a:r>
            <a:r>
              <a:rPr lang="en-US" sz="1600" dirty="0" smtClean="0"/>
              <a:t>1: full </a:t>
            </a:r>
            <a:r>
              <a:rPr lang="en-US" sz="1600" dirty="0" err="1" smtClean="0"/>
              <a:t>subframe</a:t>
            </a:r>
            <a:r>
              <a:rPr lang="en-US" sz="1600" dirty="0" smtClean="0"/>
              <a:t> only;</a:t>
            </a:r>
          </a:p>
          <a:p>
            <a:pPr lvl="2">
              <a:buFont typeface="Courier New" pitchFamily="49" charset="0"/>
              <a:buChar char="o"/>
            </a:pPr>
            <a:r>
              <a:rPr lang="en-US" sz="1600" dirty="0" smtClean="0"/>
              <a:t>Test Scenario</a:t>
            </a:r>
            <a:r>
              <a:rPr lang="en-US" altLang="zh-CN" sz="1600" dirty="0" smtClean="0"/>
              <a:t> </a:t>
            </a:r>
            <a:r>
              <a:rPr lang="en-US" sz="1600" dirty="0" smtClean="0"/>
              <a:t>2:  full </a:t>
            </a:r>
            <a:r>
              <a:rPr lang="en-US" sz="1600" dirty="0" err="1" smtClean="0"/>
              <a:t>subframe</a:t>
            </a:r>
            <a:r>
              <a:rPr lang="en-US" sz="1600" dirty="0" smtClean="0"/>
              <a:t> + ending partial </a:t>
            </a:r>
            <a:r>
              <a:rPr lang="en-US" sz="1600" dirty="0" err="1" smtClean="0"/>
              <a:t>subframe</a:t>
            </a:r>
            <a:r>
              <a:rPr lang="en-US" sz="1600" dirty="0" smtClean="0"/>
              <a:t>;</a:t>
            </a:r>
          </a:p>
          <a:p>
            <a:pPr lvl="2">
              <a:buFont typeface="Courier New" pitchFamily="49" charset="0"/>
              <a:buChar char="o"/>
            </a:pPr>
            <a:r>
              <a:rPr lang="en-US" sz="1600" dirty="0" smtClean="0"/>
              <a:t>Test Scenario</a:t>
            </a:r>
            <a:r>
              <a:rPr lang="en-US" altLang="zh-CN" sz="1600" dirty="0" smtClean="0"/>
              <a:t> </a:t>
            </a:r>
            <a:r>
              <a:rPr lang="en-US" sz="1600" dirty="0" smtClean="0"/>
              <a:t>3: Initial partial </a:t>
            </a:r>
            <a:r>
              <a:rPr lang="en-US" sz="1600" dirty="0" err="1" smtClean="0"/>
              <a:t>subframe</a:t>
            </a:r>
            <a:r>
              <a:rPr lang="en-US" sz="1600" dirty="0" smtClean="0"/>
              <a:t> + full </a:t>
            </a:r>
            <a:r>
              <a:rPr lang="en-US" sz="1600" dirty="0" err="1" smtClean="0"/>
              <a:t>subframe</a:t>
            </a:r>
            <a:r>
              <a:rPr lang="en-US" sz="1600" dirty="0" smtClean="0"/>
              <a:t>;</a:t>
            </a:r>
          </a:p>
          <a:p>
            <a:pPr lvl="2">
              <a:buFont typeface="Courier New" pitchFamily="49" charset="0"/>
              <a:buChar char="o"/>
            </a:pPr>
            <a:r>
              <a:rPr lang="en-US" sz="1600" dirty="0" smtClean="0"/>
              <a:t>Test Scenario</a:t>
            </a:r>
            <a:r>
              <a:rPr lang="en-US" altLang="zh-CN" sz="1600" dirty="0" smtClean="0"/>
              <a:t> </a:t>
            </a:r>
            <a:r>
              <a:rPr lang="en-US" sz="1600" dirty="0" smtClean="0"/>
              <a:t>4: Initial partial </a:t>
            </a:r>
            <a:r>
              <a:rPr lang="en-US" sz="1600" dirty="0" err="1" smtClean="0"/>
              <a:t>subframe</a:t>
            </a:r>
            <a:r>
              <a:rPr lang="en-US" sz="1600" dirty="0" smtClean="0"/>
              <a:t> + full </a:t>
            </a:r>
            <a:r>
              <a:rPr lang="en-US" sz="1600" dirty="0" err="1" smtClean="0"/>
              <a:t>subframe</a:t>
            </a:r>
            <a:r>
              <a:rPr lang="en-US" sz="1600" dirty="0" smtClean="0"/>
              <a:t> + ending partial </a:t>
            </a:r>
            <a:r>
              <a:rPr lang="en-US" sz="1600" dirty="0" err="1" smtClean="0"/>
              <a:t>subframe</a:t>
            </a:r>
            <a:r>
              <a:rPr lang="en-US" sz="1600" dirty="0" smtClean="0"/>
              <a:t>. </a:t>
            </a:r>
          </a:p>
          <a:p>
            <a:pPr lvl="1"/>
            <a:r>
              <a:rPr lang="en-GB" altLang="zh-CN" sz="1800" dirty="0" smtClean="0">
                <a:cs typeface="Times New Roman" pitchFamily="18" charset="0"/>
              </a:rPr>
              <a:t>RAN4 will define different tests for different capabilities. UEs will be tested based on its capability with the understanding that one test </a:t>
            </a:r>
            <a:r>
              <a:rPr lang="en-US" altLang="zh-CN" sz="1800" dirty="0" smtClean="0">
                <a:cs typeface="Times New Roman" pitchFamily="18" charset="0"/>
              </a:rPr>
              <a:t>scenario </a:t>
            </a:r>
            <a:r>
              <a:rPr lang="en-GB" altLang="zh-CN" sz="1800" dirty="0" smtClean="0">
                <a:cs typeface="Times New Roman" pitchFamily="18" charset="0"/>
              </a:rPr>
              <a:t>is applied for a specific UE.</a:t>
            </a:r>
            <a:endParaRPr lang="en-US" altLang="zh-CN" sz="1800" dirty="0" smtClean="0">
              <a:cs typeface="Times New Roman" pitchFamily="18" charset="0"/>
            </a:endParaRPr>
          </a:p>
          <a:p>
            <a:pPr lvl="1"/>
            <a:r>
              <a:rPr lang="en-GB" altLang="zh-CN" sz="1800" dirty="0" smtClean="0">
                <a:cs typeface="Times New Roman" pitchFamily="18" charset="0"/>
              </a:rPr>
              <a:t>It is also subject to RAN1 decision whether ending partial </a:t>
            </a:r>
            <a:r>
              <a:rPr lang="en-GB" altLang="zh-CN" sz="1800" dirty="0" err="1" smtClean="0">
                <a:cs typeface="Times New Roman" pitchFamily="18" charset="0"/>
              </a:rPr>
              <a:t>subframe</a:t>
            </a:r>
            <a:r>
              <a:rPr lang="en-GB" altLang="zh-CN" sz="1800" dirty="0" smtClean="0">
                <a:cs typeface="Times New Roman" pitchFamily="18" charset="0"/>
              </a:rPr>
              <a:t> will be mandatory or optional.</a:t>
            </a:r>
            <a:endParaRPr lang="en-US" altLang="zh-CN" sz="1800" dirty="0" smtClean="0">
              <a:cs typeface="Times New Roman" pitchFamily="18" charset="0"/>
            </a:endParaRPr>
          </a:p>
          <a:p>
            <a:pPr lvl="1"/>
            <a:endParaRPr lang="en-GB" altLang="zh-CN" sz="2000" dirty="0" smtClean="0">
              <a:cs typeface="Times New Roman" pitchFamily="18" charset="0"/>
            </a:endParaRPr>
          </a:p>
          <a:p>
            <a:pPr marL="800100" lvl="5" indent="-342900">
              <a:buNone/>
            </a:pPr>
            <a:endParaRPr lang="en-US" altLang="zh-CN" sz="2400" dirty="0" smtClean="0">
              <a:cs typeface="Times New Roman" pitchFamily="18" charset="0"/>
            </a:endParaRPr>
          </a:p>
          <a:p>
            <a:pPr lvl="1">
              <a:buNone/>
            </a:pPr>
            <a:endParaRPr lang="en-US" altLang="zh-CN" sz="1800" dirty="0" smtClean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General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5184576"/>
          </a:xfrm>
        </p:spPr>
        <p:txBody>
          <a:bodyPr>
            <a:normAutofit/>
          </a:bodyPr>
          <a:lstStyle/>
          <a:p>
            <a:pPr marL="342900" lvl="4" indent="-342900">
              <a:buFont typeface="Arial" pitchFamily="34" charset="0"/>
              <a:buChar char="•"/>
            </a:pPr>
            <a:r>
              <a:rPr lang="en-GB" altLang="zh-CN" sz="2400" dirty="0" smtClean="0">
                <a:cs typeface="Times New Roman" pitchFamily="18" charset="0"/>
              </a:rPr>
              <a:t>(e)PDCCH performance verification:</a:t>
            </a:r>
            <a:endParaRPr lang="en-US" altLang="zh-CN" sz="2400" dirty="0" smtClean="0">
              <a:cs typeface="Times New Roman" pitchFamily="18" charset="0"/>
            </a:endParaRPr>
          </a:p>
          <a:p>
            <a:pPr lvl="1"/>
            <a:r>
              <a:rPr lang="en-US" altLang="zh-CN" sz="1800" dirty="0" smtClean="0">
                <a:solidFill>
                  <a:prstClr val="black"/>
                </a:solidFill>
                <a:cs typeface="Times New Roman" pitchFamily="18" charset="0"/>
              </a:rPr>
              <a:t>Option 1: Explicitly</a:t>
            </a:r>
          </a:p>
          <a:p>
            <a:pPr lvl="1"/>
            <a:r>
              <a:rPr lang="en-US" altLang="zh-CN" sz="1800" dirty="0" smtClean="0">
                <a:solidFill>
                  <a:prstClr val="black"/>
                </a:solidFill>
                <a:cs typeface="Times New Roman" pitchFamily="18" charset="0"/>
              </a:rPr>
              <a:t>Option 2: Implicitly verify the (e)PDCCH performance via PDSCH tests</a:t>
            </a:r>
          </a:p>
          <a:p>
            <a:pPr lvl="1">
              <a:buNone/>
            </a:pPr>
            <a:r>
              <a:rPr lang="en-US" altLang="zh-CN" sz="1800" dirty="0" smtClean="0">
                <a:cs typeface="Times New Roman" pitchFamily="18" charset="0"/>
              </a:rPr>
              <a:t>Note: Companies to bring simulation results to assess PDCCH and PDSCH performance for potentially wrong UE implementation.</a:t>
            </a:r>
          </a:p>
          <a:p>
            <a:pPr lvl="1">
              <a:buNone/>
            </a:pPr>
            <a:endParaRPr lang="en-US" altLang="zh-CN" sz="2800" dirty="0" smtClean="0">
              <a:cs typeface="Times New Roman" pitchFamily="18" charset="0"/>
            </a:endParaRPr>
          </a:p>
          <a:p>
            <a:pPr marL="342900" lvl="4" indent="-342900">
              <a:buFont typeface="Arial" pitchFamily="34" charset="0"/>
              <a:buChar char="•"/>
            </a:pPr>
            <a:r>
              <a:rPr lang="en-US" altLang="zh-CN" sz="2400" dirty="0" smtClean="0">
                <a:cs typeface="Times New Roman" pitchFamily="18" charset="0"/>
              </a:rPr>
              <a:t>MBSFN </a:t>
            </a:r>
            <a:r>
              <a:rPr lang="en-US" altLang="zh-CN" sz="2400" dirty="0" err="1" smtClean="0">
                <a:cs typeface="Times New Roman" pitchFamily="18" charset="0"/>
              </a:rPr>
              <a:t>subframe</a:t>
            </a:r>
            <a:r>
              <a:rPr lang="en-US" altLang="zh-CN" sz="2400" dirty="0" smtClean="0">
                <a:cs typeface="Times New Roman" pitchFamily="18" charset="0"/>
              </a:rPr>
              <a:t> configuration: </a:t>
            </a:r>
          </a:p>
          <a:p>
            <a:pPr marL="800100" lvl="5" indent="-342900"/>
            <a:r>
              <a:rPr lang="en-US" altLang="zh-CN" sz="1800" dirty="0" smtClean="0">
                <a:solidFill>
                  <a:prstClr val="black"/>
                </a:solidFill>
                <a:cs typeface="Times New Roman" pitchFamily="18" charset="0"/>
              </a:rPr>
              <a:t>Option1: MBSFN is configured in </a:t>
            </a:r>
            <a:r>
              <a:rPr lang="en-US" altLang="zh-CN" sz="1800" dirty="0" err="1" smtClean="0">
                <a:solidFill>
                  <a:prstClr val="black"/>
                </a:solidFill>
                <a:cs typeface="Times New Roman" pitchFamily="18" charset="0"/>
              </a:rPr>
              <a:t>subframes</a:t>
            </a:r>
            <a:r>
              <a:rPr lang="en-US" altLang="zh-CN" sz="1800" dirty="0" smtClean="0">
                <a:solidFill>
                  <a:prstClr val="black"/>
                </a:solidFill>
                <a:cs typeface="Times New Roman" pitchFamily="18" charset="0"/>
              </a:rPr>
              <a:t> 4 and 9 </a:t>
            </a:r>
            <a:r>
              <a:rPr lang="en-GB" altLang="zh-CN" sz="1800" dirty="0" smtClean="0">
                <a:solidFill>
                  <a:prstClr val="black"/>
                </a:solidFill>
                <a:cs typeface="Times New Roman" pitchFamily="18" charset="0"/>
              </a:rPr>
              <a:t>for DMRS-based transmission mode   </a:t>
            </a:r>
          </a:p>
          <a:p>
            <a:pPr marL="800100" lvl="5" indent="-342900"/>
            <a:r>
              <a:rPr lang="en-GB" altLang="zh-CN" sz="1800" dirty="0" smtClean="0">
                <a:solidFill>
                  <a:prstClr val="black"/>
                </a:solidFill>
                <a:cs typeface="Times New Roman" pitchFamily="18" charset="0"/>
              </a:rPr>
              <a:t>Option 2: Not configure MBSFN</a:t>
            </a:r>
          </a:p>
          <a:p>
            <a:pPr lvl="1"/>
            <a:endParaRPr lang="en-GB" altLang="zh-CN" sz="2000" dirty="0" smtClean="0"/>
          </a:p>
          <a:p>
            <a:pPr marL="342900" lvl="4" indent="-342900">
              <a:buFont typeface="Arial" pitchFamily="34" charset="0"/>
              <a:buChar char="•"/>
            </a:pPr>
            <a:r>
              <a:rPr lang="en-US" altLang="zh-CN" sz="2400" dirty="0">
                <a:cs typeface="Times New Roman" pitchFamily="18" charset="0"/>
              </a:rPr>
              <a:t>DRS </a:t>
            </a:r>
            <a:r>
              <a:rPr lang="en-US" altLang="zh-CN" sz="2400" dirty="0" smtClean="0">
                <a:cs typeface="Times New Roman" pitchFamily="18" charset="0"/>
              </a:rPr>
              <a:t>configuration: with DMTC period 80ms</a:t>
            </a:r>
            <a:endParaRPr lang="en-US" altLang="zh-CN" sz="2400" dirty="0">
              <a:cs typeface="Times New Roman" pitchFamily="18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8233260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General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457400"/>
            <a:ext cx="8229600" cy="5400600"/>
          </a:xfrm>
        </p:spPr>
        <p:txBody>
          <a:bodyPr>
            <a:noAutofit/>
          </a:bodyPr>
          <a:lstStyle/>
          <a:p>
            <a:r>
              <a:rPr lang="en-US" altLang="zh-CN" sz="2400" dirty="0" smtClean="0">
                <a:cs typeface="Times New Roman" pitchFamily="18" charset="0"/>
              </a:rPr>
              <a:t>Frequency offset and timing error, and synchronization: </a:t>
            </a:r>
          </a:p>
          <a:p>
            <a:pPr lvl="1"/>
            <a:r>
              <a:rPr lang="en-US" altLang="zh-CN" sz="2000" dirty="0" smtClean="0">
                <a:cs typeface="Times New Roman" pitchFamily="18" charset="0"/>
              </a:rPr>
              <a:t>Frequency offset and timing error of LAA Scell should be set relative to </a:t>
            </a:r>
            <a:r>
              <a:rPr lang="en-US" altLang="zh-CN" sz="2000" dirty="0" err="1" smtClean="0">
                <a:cs typeface="Times New Roman" pitchFamily="18" charset="0"/>
              </a:rPr>
              <a:t>Pcell</a:t>
            </a:r>
            <a:endParaRPr lang="en-US" altLang="zh-CN" sz="2000" dirty="0" smtClean="0">
              <a:cs typeface="Times New Roman" pitchFamily="18" charset="0"/>
            </a:endParaRPr>
          </a:p>
          <a:p>
            <a:pPr marL="914400" lvl="2" indent="0">
              <a:buNone/>
            </a:pPr>
            <a:r>
              <a:rPr lang="en-US" altLang="zh-CN" sz="1600" dirty="0" smtClean="0">
                <a:cs typeface="Times New Roman" pitchFamily="18" charset="0"/>
              </a:rPr>
              <a:t>Option 1: [750]Hz,  [30.26]</a:t>
            </a:r>
            <a:r>
              <a:rPr lang="el-GR" altLang="zh-CN" sz="1600" dirty="0" smtClean="0">
                <a:cs typeface="Times New Roman" pitchFamily="18" charset="0"/>
              </a:rPr>
              <a:t>μ</a:t>
            </a:r>
            <a:r>
              <a:rPr lang="en-US" altLang="zh-CN" sz="1600" dirty="0" smtClean="0">
                <a:cs typeface="Times New Roman" pitchFamily="18" charset="0"/>
              </a:rPr>
              <a:t>s</a:t>
            </a:r>
          </a:p>
          <a:p>
            <a:pPr marL="914400" lvl="2" indent="0">
              <a:buNone/>
            </a:pPr>
            <a:r>
              <a:rPr lang="en-US" altLang="zh-CN" sz="1600" dirty="0" smtClean="0">
                <a:cs typeface="Times New Roman" pitchFamily="18" charset="0"/>
              </a:rPr>
              <a:t>Option 2: 200 Hz, 3 us</a:t>
            </a:r>
          </a:p>
          <a:p>
            <a:r>
              <a:rPr lang="en-GB" altLang="zh-CN" sz="2400" dirty="0" smtClean="0"/>
              <a:t>Reference receiver: </a:t>
            </a:r>
          </a:p>
          <a:p>
            <a:pPr lvl="1"/>
            <a:r>
              <a:rPr lang="en-GB" altLang="zh-CN" sz="2000" dirty="0" smtClean="0"/>
              <a:t>MMSE-</a:t>
            </a:r>
            <a:r>
              <a:rPr lang="en-US" altLang="zh-CN" sz="2000" dirty="0" smtClean="0"/>
              <a:t>I</a:t>
            </a:r>
            <a:r>
              <a:rPr lang="en-GB" altLang="zh-CN" sz="2000" dirty="0" smtClean="0"/>
              <a:t>RC receiver</a:t>
            </a:r>
          </a:p>
          <a:p>
            <a:pPr lvl="2"/>
            <a:r>
              <a:rPr lang="en-GB" altLang="zh-CN" sz="1600" dirty="0" smtClean="0"/>
              <a:t>With practical frequency and timing tracking</a:t>
            </a:r>
          </a:p>
          <a:p>
            <a:pPr lvl="2"/>
            <a:r>
              <a:rPr lang="en-GB" altLang="zh-CN" sz="1600" dirty="0" smtClean="0"/>
              <a:t>With practical detection</a:t>
            </a:r>
            <a:endParaRPr lang="en-US" altLang="zh-CN" sz="1600" dirty="0" smtClean="0"/>
          </a:p>
        </p:txBody>
      </p:sp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123" name="Rectangle 3"/>
          <p:cNvSpPr>
            <a:spLocks noChangeArrowheads="1"/>
          </p:cNvSpPr>
          <p:nvPr/>
        </p:nvSpPr>
        <p:spPr bwMode="auto">
          <a:xfrm>
            <a:off x="0" y="8080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5125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126" name="Rectangle 6"/>
          <p:cNvSpPr>
            <a:spLocks noChangeArrowheads="1"/>
          </p:cNvSpPr>
          <p:nvPr/>
        </p:nvSpPr>
        <p:spPr bwMode="auto">
          <a:xfrm>
            <a:off x="0" y="8080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PDSCH test cases and parameters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1412776"/>
            <a:ext cx="8229600" cy="4525963"/>
          </a:xfrm>
        </p:spPr>
        <p:txBody>
          <a:bodyPr>
            <a:noAutofit/>
          </a:bodyPr>
          <a:lstStyle/>
          <a:p>
            <a:r>
              <a:rPr lang="en-US" altLang="zh-CN" sz="2400" dirty="0" smtClean="0">
                <a:cs typeface="Times New Roman" pitchFamily="18" charset="0"/>
              </a:rPr>
              <a:t>For </a:t>
            </a:r>
            <a:r>
              <a:rPr lang="en-US" altLang="zh-CN" sz="2400" dirty="0" err="1" smtClean="0">
                <a:cs typeface="Times New Roman" pitchFamily="18" charset="0"/>
              </a:rPr>
              <a:t>PCell</a:t>
            </a:r>
            <a:r>
              <a:rPr lang="en-US" altLang="zh-CN" sz="2400" dirty="0" smtClean="0">
                <a:cs typeface="Times New Roman" pitchFamily="18" charset="0"/>
              </a:rPr>
              <a:t>, to save the simulation efforts, reuse the following existing test cases:</a:t>
            </a:r>
          </a:p>
          <a:p>
            <a:pPr lvl="1"/>
            <a:r>
              <a:rPr lang="en-US" altLang="zh-CN" sz="2000" dirty="0" smtClean="0">
                <a:cs typeface="Times New Roman" pitchFamily="18" charset="0"/>
              </a:rPr>
              <a:t>TM3 rank-2, EVA70, 2x2 Low, 16QAM ½</a:t>
            </a:r>
          </a:p>
          <a:p>
            <a:pPr lvl="1"/>
            <a:r>
              <a:rPr lang="en-US" altLang="zh-CN" sz="2000" dirty="0" smtClean="0">
                <a:cs typeface="Times New Roman" pitchFamily="18" charset="0"/>
              </a:rPr>
              <a:t>TM4 rank-2, EVA5, 4x2 Low, 16QAM ½</a:t>
            </a:r>
          </a:p>
          <a:p>
            <a:pPr lvl="1"/>
            <a:endParaRPr lang="en-US" altLang="zh-CN" sz="2000" dirty="0" smtClean="0">
              <a:cs typeface="Times New Roman" pitchFamily="18" charset="0"/>
            </a:endParaRPr>
          </a:p>
          <a:p>
            <a:r>
              <a:rPr lang="en-US" altLang="zh-CN" sz="2400" dirty="0" smtClean="0">
                <a:cs typeface="Times New Roman" pitchFamily="18" charset="0"/>
              </a:rPr>
              <a:t>For the LAA </a:t>
            </a:r>
            <a:r>
              <a:rPr lang="en-US" altLang="zh-CN" sz="2400" dirty="0" err="1" smtClean="0">
                <a:cs typeface="Times New Roman" pitchFamily="18" charset="0"/>
              </a:rPr>
              <a:t>SCell</a:t>
            </a:r>
            <a:r>
              <a:rPr lang="en-US" altLang="zh-CN" sz="2400" dirty="0" smtClean="0">
                <a:cs typeface="Times New Roman" pitchFamily="18" charset="0"/>
              </a:rPr>
              <a:t> </a:t>
            </a:r>
          </a:p>
          <a:p>
            <a:pPr lvl="1"/>
            <a:r>
              <a:rPr lang="en-US" altLang="zh-CN" sz="2000" dirty="0" smtClean="0">
                <a:cs typeface="Times New Roman" pitchFamily="18" charset="0"/>
              </a:rPr>
              <a:t>Option 1: TM4 4x2, TM9 2x2</a:t>
            </a:r>
          </a:p>
          <a:p>
            <a:pPr lvl="1"/>
            <a:r>
              <a:rPr lang="en-US" altLang="zh-CN" sz="2000" dirty="0" smtClean="0">
                <a:cs typeface="Times New Roman" pitchFamily="18" charset="0"/>
              </a:rPr>
              <a:t>Option 2: TM3 2x2, TM4 4x2, TM9 2x2</a:t>
            </a:r>
          </a:p>
        </p:txBody>
      </p:sp>
    </p:spTree>
    <p:extLst>
      <p:ext uri="{BB962C8B-B14F-4D97-AF65-F5344CB8AC3E}">
        <p14:creationId xmlns:p14="http://schemas.microsoft.com/office/powerpoint/2010/main" xmlns="" val="37146771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Test metric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>
                <a:cs typeface="Times New Roman" pitchFamily="18" charset="0"/>
              </a:rPr>
              <a:t>Reuse relative throughput (TP)</a:t>
            </a:r>
            <a:endParaRPr lang="en-US" altLang="zh-CN" dirty="0" smtClean="0"/>
          </a:p>
          <a:p>
            <a:pPr lvl="2"/>
            <a:r>
              <a:rPr lang="en-US" altLang="zh-CN" sz="2000" dirty="0" smtClean="0"/>
              <a:t>70% TP as starting point. </a:t>
            </a:r>
          </a:p>
          <a:p>
            <a:pPr lvl="2"/>
            <a:r>
              <a:rPr lang="en-US" altLang="zh-CN" sz="2000" dirty="0" smtClean="0"/>
              <a:t>Relative throughput is </a:t>
            </a:r>
            <a:r>
              <a:rPr lang="en-GB" altLang="zh-CN" sz="2000" dirty="0" smtClean="0"/>
              <a:t>the ratio of the throughput values per component carrier to the sum of the nominal maximum throughput values per component carrier.</a:t>
            </a:r>
          </a:p>
          <a:p>
            <a:pPr lvl="3"/>
            <a:r>
              <a:rPr lang="en-GB" altLang="zh-CN" sz="1600" dirty="0" smtClean="0"/>
              <a:t>Nominal maximum throughput is </a:t>
            </a:r>
          </a:p>
          <a:p>
            <a:pPr lvl="3">
              <a:buNone/>
            </a:pPr>
            <a:endParaRPr lang="en-GB" altLang="zh-CN" sz="1600" dirty="0" smtClean="0"/>
          </a:p>
          <a:p>
            <a:pPr>
              <a:buNone/>
            </a:pPr>
            <a:r>
              <a:rPr lang="en-GB" altLang="zh-CN" sz="1800" dirty="0" smtClean="0"/>
              <a:t>Nominal Max throughput = (Total data transmitted)/(Total time used for transmission)</a:t>
            </a:r>
            <a:endParaRPr lang="en-US" altLang="zh-CN" sz="1800" dirty="0" smtClean="0"/>
          </a:p>
          <a:p>
            <a:r>
              <a:rPr lang="en-US" altLang="zh-CN" dirty="0" smtClean="0">
                <a:cs typeface="Times New Roman" pitchFamily="18" charset="0"/>
              </a:rPr>
              <a:t>Burst transmission model</a:t>
            </a:r>
          </a:p>
          <a:p>
            <a:pPr lvl="1">
              <a:buNone/>
            </a:pPr>
            <a:r>
              <a:rPr lang="en-US" altLang="zh-CN" sz="2000" dirty="0" smtClean="0"/>
              <a:t>Details please refer to R4-164748</a:t>
            </a:r>
            <a:endParaRPr lang="en-US" altLang="zh-CN" sz="20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2132856"/>
            <a:ext cx="8229600" cy="1143000"/>
          </a:xfrm>
        </p:spPr>
        <p:txBody>
          <a:bodyPr/>
          <a:lstStyle/>
          <a:p>
            <a:r>
              <a:rPr lang="en-US" dirty="0" smtClean="0"/>
              <a:t>Thanks</a:t>
            </a:r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7226</TotalTime>
  <Words>470</Words>
  <Application>Microsoft Office PowerPoint</Application>
  <PresentationFormat>On-screen Show (4:3)</PresentationFormat>
  <Paragraphs>61</Paragraphs>
  <Slides>8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Office 主题</vt:lpstr>
      <vt:lpstr>3GPP TSG-RAN WG4 Meeting #79                                                Nanjing, P.R.China, 23 – 27 May 2016</vt:lpstr>
      <vt:lpstr>Background</vt:lpstr>
      <vt:lpstr>General</vt:lpstr>
      <vt:lpstr>General</vt:lpstr>
      <vt:lpstr>General</vt:lpstr>
      <vt:lpstr>PDSCH test cases and parameters </vt:lpstr>
      <vt:lpstr>Test metric</vt:lpstr>
      <vt:lpstr>Thanks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 Meeting #78                                                R4-16xxxx St. Julian’s, Malta, 15-19 February 2016</dc:title>
  <dc:creator>Huawei</dc:creator>
  <cp:keywords>CTPClassification=CTP_PUBLIC:VisualMarkings=</cp:keywords>
  <cp:lastModifiedBy>Huawei</cp:lastModifiedBy>
  <cp:revision>582</cp:revision>
  <dcterms:created xsi:type="dcterms:W3CDTF">2016-01-12T08:39:50Z</dcterms:created>
  <dcterms:modified xsi:type="dcterms:W3CDTF">2016-05-27T03:04:55Z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(4)hApJlqEoIQhGrbYX8JmQsmHXkkCJrGd358U7yUnC9xBcz8oW0DBsot9Rt6MrZ9uMTrzarrph
6Ct/kUvYqMHTNq4/plLp+EViwRUUsE5y0sZA8iJd05+m10FMDdvlmILjD0kQNYDsiX+rrElt
LUEdoCRm/i3aT/ap73Q1XYMbpTYtDzko8ylBr1tdwnNYMN9HLPAz2+gbDRA8E4rbUN6IDwTq
Jg0S78vJyxgjkMxBru</vt:lpwstr>
  </property>
  <property fmtid="{D5CDD505-2E9C-101B-9397-08002B2CF9AE}" pid="3" name="_new_ms_pID_725431">
    <vt:lpwstr>9qeFResnTiwtwHwXMHgK6MysHMWmfEeydeCu9v1O6SktFMn5yjMP69
h2qXdXvalYt5YEzrtfdyA+uv+EZFjVDTi0Xe511nzpca37v1uKka/BwV1AjGgNbs/fDds3i7
ruYYc5DuJS+R2TKUxBY89Tzaxl6M/vQw8xau9jMEdIeAAf7DO3+OndNokgpObeHKhsIJyUmJ
GJ12KXcoJO24SzSX94J3G4Z+ZNRyrk+7uC6r</vt:lpwstr>
  </property>
  <property fmtid="{D5CDD505-2E9C-101B-9397-08002B2CF9AE}" pid="4" name="_new_ms_pID_725432">
    <vt:lpwstr>qWKZepHQUhvXdogwgxgvbg30BcVCO2UPtGe6
+C0phx+x728U+QOwgnHIofOkpIdQf22PjP0K49clOIdnagfk+MN38nZJ00kK9PfMDRuMksmp
wt5L0zL0hyMcO4blA3PPwzeXJORpB5fbcynZmUxL1I3MZaHVVMbRwCG5pr6bi1iTcRvwS4Fg
mJhosD7Dvgkw9Uj4wYA1otaICGnWTcSZPq/YaHVdCf8Qd3cpfyaFGc</vt:lpwstr>
  </property>
  <property fmtid="{D5CDD505-2E9C-101B-9397-08002B2CF9AE}" pid="5" name="_NewReviewCycle">
    <vt:lpwstr/>
  </property>
  <property fmtid="{D5CDD505-2E9C-101B-9397-08002B2CF9AE}" pid="6" name="_new_ms_pID_725433">
    <vt:lpwstr>o4BuFXtceD/qMSrFAG
zaiBBohAGA4ePlybYp5xbcPlVxM=</vt:lpwstr>
  </property>
  <property fmtid="{D5CDD505-2E9C-101B-9397-08002B2CF9AE}" pid="7" name="TitusGUID">
    <vt:lpwstr>a6d3956f-d142-46ae-910c-536a39dea9ce</vt:lpwstr>
  </property>
  <property fmtid="{D5CDD505-2E9C-101B-9397-08002B2CF9AE}" pid="8" name="CTP_TimeStamp">
    <vt:lpwstr>2016-05-26 00:02:12Z</vt:lpwstr>
  </property>
  <property fmtid="{D5CDD505-2E9C-101B-9397-08002B2CF9AE}" pid="9" name="CTP_BU">
    <vt:lpwstr>NA</vt:lpwstr>
  </property>
  <property fmtid="{D5CDD505-2E9C-101B-9397-08002B2CF9AE}" pid="10" name="CTP_IDSID">
    <vt:lpwstr>NA</vt:lpwstr>
  </property>
  <property fmtid="{D5CDD505-2E9C-101B-9397-08002B2CF9AE}" pid="11" name="CTP_WWID">
    <vt:lpwstr>NA</vt:lpwstr>
  </property>
  <property fmtid="{D5CDD505-2E9C-101B-9397-08002B2CF9AE}" pid="12" name="CTPClassification">
    <vt:lpwstr>CTP_PUBLIC</vt:lpwstr>
  </property>
  <property fmtid="{D5CDD505-2E9C-101B-9397-08002B2CF9AE}" pid="13" name="_2015_ms_pID_725343">
    <vt:lpwstr>(3)GLZlSXCeYtW30QsYH21bCTTfoeyi1oX+kXeUIsb9/dH2YrvEocoDoqstlgy0NniU+rltb5bV
wdffW5ddagAb3ZLRFnyFgKGPoQwiSr14H8FKU0V5roojTqElvh0hZSwkNLKi/2zrhvApWhe5
j8YfOUC4977g7aNne7XPB2GW3Q65e5r/qPuuZEt1JicDrA+fRG7f2AsxAmmX+7OraQpgx9xd
Do4/daqa+W3FPODwob</vt:lpwstr>
  </property>
  <property fmtid="{D5CDD505-2E9C-101B-9397-08002B2CF9AE}" pid="14" name="_2015_ms_pID_7253431">
    <vt:lpwstr>pg9jUR+CP3HNKL9PFmvAArZgEjmj2ebk62NyVpoLuUgd16u+3awVS1
5FLVBzdz/X87ZMFIRVoluiMGVIwOMjNqVc8ePLDDGSzT2vLS+YqPXbieG65VCeon/dBz5Coe
HDhM6CGG32IKRYPvwOghtH9HQ9jYagRa+1bbzsfz3Czat2YP57op7LrQhL2Yv9Dc1yELLnKD
IDhcXySCTQHND29lYpYMrNcdD6blaOwJbhAb</vt:lpwstr>
  </property>
  <property fmtid="{D5CDD505-2E9C-101B-9397-08002B2CF9AE}" pid="15" name="_2015_ms_pID_7253432">
    <vt:lpwstr>mFBClftAmM/NcA9p5zt7Rg0=</vt:lpwstr>
  </property>
  <property fmtid="{D5CDD505-2E9C-101B-9397-08002B2CF9AE}" pid="16" name="_readonly">
    <vt:lpwstr/>
  </property>
  <property fmtid="{D5CDD505-2E9C-101B-9397-08002B2CF9AE}" pid="17" name="_change">
    <vt:lpwstr/>
  </property>
  <property fmtid="{D5CDD505-2E9C-101B-9397-08002B2CF9AE}" pid="18" name="_full-control">
    <vt:lpwstr/>
  </property>
  <property fmtid="{D5CDD505-2E9C-101B-9397-08002B2CF9AE}" pid="19" name="sflag">
    <vt:lpwstr>1464318283</vt:lpwstr>
  </property>
</Properties>
</file>