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76" r:id="rId3"/>
    <p:sldId id="280" r:id="rId4"/>
    <p:sldId id="278" r:id="rId5"/>
    <p:sldId id="279" r:id="rId6"/>
    <p:sldId id="281" r:id="rId7"/>
    <p:sldId id="282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awei" initials="H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27" autoAdjust="0"/>
    <p:restoredTop sz="94660"/>
  </p:normalViewPr>
  <p:slideViewPr>
    <p:cSldViewPr>
      <p:cViewPr>
        <p:scale>
          <a:sx n="76" d="100"/>
          <a:sy n="76" d="100"/>
        </p:scale>
        <p:origin x="-148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81D800-0AAA-428C-ACBD-89301BBFB181}" type="datetimeFigureOut">
              <a:rPr lang="en-US" smtClean="0"/>
              <a:pPr/>
              <a:t>5/27/2016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1503EF-5D65-46B0-B5BB-2CA820B377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19780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2200" dirty="0" smtClean="0"/>
              <a:t>3GPP TSG-RAN WG4 Meeting #79	                                               </a:t>
            </a:r>
            <a:r>
              <a:rPr lang="en-GB" altLang="zh-CN" sz="2200" dirty="0" smtClean="0"/>
              <a:t>Nanjing, </a:t>
            </a:r>
            <a:r>
              <a:rPr lang="en-GB" altLang="zh-CN" sz="2200" dirty="0" err="1" smtClean="0"/>
              <a:t>P.R.China</a:t>
            </a:r>
            <a:r>
              <a:rPr lang="en-GB" altLang="zh-CN" sz="2200" dirty="0" smtClean="0"/>
              <a:t>, 23 – 27 May 2016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99592" y="4797152"/>
            <a:ext cx="7632848" cy="1368152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Ericsson, [Qualcomm], [Intel]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2132856"/>
            <a:ext cx="86409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/>
              <a:t>Way forward on the burst transmission model for LAA demodulation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R4-164748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400600"/>
          </a:xfrm>
        </p:spPr>
        <p:txBody>
          <a:bodyPr>
            <a:noAutofit/>
          </a:bodyPr>
          <a:lstStyle/>
          <a:p>
            <a:pPr algn="just"/>
            <a:r>
              <a:rPr lang="en-US" altLang="zh-CN" sz="2400" dirty="0" smtClean="0"/>
              <a:t>In RAN4#78 meeting, the burst transmission model is discussed </a:t>
            </a:r>
            <a:r>
              <a:rPr lang="en-US" altLang="zh-CN" sz="2400" dirty="0"/>
              <a:t> </a:t>
            </a:r>
            <a:r>
              <a:rPr lang="en-US" altLang="zh-CN" sz="2400" dirty="0" smtClean="0"/>
              <a:t>and several options are listed as:</a:t>
            </a:r>
          </a:p>
          <a:p>
            <a:pPr lvl="1"/>
            <a:r>
              <a:rPr lang="en-US" altLang="zh-CN" sz="1800" dirty="0" smtClean="0"/>
              <a:t>Option 1: Explicitly model LBT transmission (Ericsson, R4-160367)</a:t>
            </a:r>
          </a:p>
          <a:p>
            <a:pPr lvl="1"/>
            <a:r>
              <a:rPr lang="en-US" altLang="zh-CN" sz="1800" dirty="0" smtClean="0"/>
              <a:t>Option 2: Design a repeated burst transmission pattern. pre-define 8 types of burst pattern, after the previous burst transmission, randomly decide to chose which burst type out of 8 types (Huawei, R4-160742)</a:t>
            </a:r>
          </a:p>
          <a:p>
            <a:pPr lvl="1"/>
            <a:r>
              <a:rPr lang="en-US" altLang="zh-CN" sz="1800" dirty="0" smtClean="0"/>
              <a:t>Option 3: </a:t>
            </a:r>
            <a:r>
              <a:rPr lang="en-US" sz="1800" dirty="0"/>
              <a:t>Define DL burst transmission model based on Poisson arrival </a:t>
            </a:r>
            <a:r>
              <a:rPr lang="en-US" sz="1800" dirty="0" smtClean="0"/>
              <a:t>process. Number </a:t>
            </a:r>
            <a:r>
              <a:rPr lang="en-US" sz="1800" dirty="0"/>
              <a:t>of subframes in a transmission burst is chosen uniformly from {4,5,6,7,8}. </a:t>
            </a:r>
            <a:r>
              <a:rPr lang="en-US" sz="1800" dirty="0" smtClean="0"/>
              <a:t> (QC, R4-160046)</a:t>
            </a:r>
            <a:endParaRPr lang="en-US" sz="1800" dirty="0"/>
          </a:p>
          <a:p>
            <a:pPr lvl="1"/>
            <a:r>
              <a:rPr lang="en-US" altLang="zh-CN" sz="1800" dirty="0" smtClean="0"/>
              <a:t>More input from other companies are highly welcome.</a:t>
            </a:r>
          </a:p>
          <a:p>
            <a:pPr algn="just"/>
            <a:r>
              <a:rPr lang="en-US" altLang="zh-CN" sz="2400" dirty="0"/>
              <a:t>In </a:t>
            </a:r>
            <a:r>
              <a:rPr lang="en-US" altLang="zh-CN" sz="2400" dirty="0" smtClean="0"/>
              <a:t>RAN4#78bis meeting, WF R4-162754 was agreed with Option 1 and Option 2 listed. </a:t>
            </a:r>
          </a:p>
          <a:p>
            <a:pPr algn="just"/>
            <a:r>
              <a:rPr lang="en-US" altLang="zh-CN" sz="2400" dirty="0" smtClean="0"/>
              <a:t>In this WF, we give the updated Option 1 and Option 2.</a:t>
            </a: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80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0" y="80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722223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WF on the signal model (Option 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 algn="just"/>
            <a:r>
              <a:rPr lang="en-US" altLang="zh-CN" dirty="0" smtClean="0"/>
              <a:t>Determination of burst format</a:t>
            </a:r>
            <a:endParaRPr lang="zh-CN" altLang="zh-CN" dirty="0"/>
          </a:p>
          <a:p>
            <a:pPr lvl="1" algn="just"/>
            <a:r>
              <a:rPr lang="en-US" altLang="zh-CN" dirty="0" smtClean="0"/>
              <a:t>Select the number of subframes randomly </a:t>
            </a:r>
            <a:r>
              <a:rPr lang="en-US" altLang="zh-CN" dirty="0"/>
              <a:t>from </a:t>
            </a:r>
            <a:r>
              <a:rPr lang="en-US" altLang="zh-CN" dirty="0" smtClean="0"/>
              <a:t>{1,3,5,8</a:t>
            </a:r>
            <a:r>
              <a:rPr lang="en-US" altLang="zh-CN" dirty="0"/>
              <a:t>} </a:t>
            </a:r>
            <a:r>
              <a:rPr lang="en-US" altLang="zh-CN" dirty="0" smtClean="0"/>
              <a:t>with </a:t>
            </a:r>
            <a:r>
              <a:rPr lang="en-US" altLang="zh-CN" dirty="0"/>
              <a:t>equal </a:t>
            </a:r>
            <a:r>
              <a:rPr lang="en-US" altLang="zh-CN" dirty="0" smtClean="0"/>
              <a:t>probability</a:t>
            </a:r>
          </a:p>
          <a:p>
            <a:pPr lvl="1" algn="just"/>
            <a:r>
              <a:rPr lang="en-US" altLang="zh-CN" dirty="0"/>
              <a:t>If the number of </a:t>
            </a:r>
            <a:r>
              <a:rPr lang="en-US" altLang="zh-CN" dirty="0" err="1"/>
              <a:t>subframes</a:t>
            </a:r>
            <a:r>
              <a:rPr lang="en-US" altLang="zh-CN" dirty="0"/>
              <a:t> is equal to 1, set the </a:t>
            </a:r>
            <a:r>
              <a:rPr lang="en-US" altLang="zh-CN" dirty="0" err="1"/>
              <a:t>subframe</a:t>
            </a:r>
            <a:r>
              <a:rPr lang="en-US" altLang="zh-CN" dirty="0"/>
              <a:t> as full </a:t>
            </a:r>
            <a:r>
              <a:rPr lang="en-US" altLang="zh-CN" dirty="0" err="1"/>
              <a:t>subframe</a:t>
            </a:r>
            <a:r>
              <a:rPr lang="en-US" altLang="zh-CN" dirty="0"/>
              <a:t>, </a:t>
            </a:r>
            <a:r>
              <a:rPr lang="en-US" altLang="zh-CN" dirty="0" smtClean="0"/>
              <a:t>otherwise</a:t>
            </a:r>
          </a:p>
          <a:p>
            <a:pPr lvl="2" algn="just"/>
            <a:r>
              <a:rPr lang="en-US" altLang="zh-CN" dirty="0" smtClean="0"/>
              <a:t>If </a:t>
            </a:r>
            <a:r>
              <a:rPr lang="en-US" altLang="zh-CN" dirty="0"/>
              <a:t>initial partial subframe is supported by UE, select start symbol for initial subframe randomly from {0, 7} with equal probability. Otherwise, start symbol of initial </a:t>
            </a:r>
            <a:r>
              <a:rPr lang="en-US" altLang="zh-CN" dirty="0" err="1"/>
              <a:t>subframe</a:t>
            </a:r>
            <a:r>
              <a:rPr lang="en-US" altLang="zh-CN" dirty="0"/>
              <a:t> is always 0. </a:t>
            </a:r>
            <a:endParaRPr lang="en-US" altLang="zh-CN" dirty="0" smtClean="0"/>
          </a:p>
          <a:p>
            <a:pPr lvl="2" algn="just"/>
            <a:r>
              <a:rPr lang="en-US" altLang="zh-CN" dirty="0" smtClean="0"/>
              <a:t>If </a:t>
            </a:r>
            <a:r>
              <a:rPr lang="en-US" altLang="zh-CN" dirty="0"/>
              <a:t>end partial </a:t>
            </a:r>
            <a:r>
              <a:rPr lang="en-US" altLang="zh-CN" dirty="0" err="1"/>
              <a:t>subframe</a:t>
            </a:r>
            <a:r>
              <a:rPr lang="en-US" altLang="zh-CN" dirty="0"/>
              <a:t> is supported by UE, select number of OFDM symbols in end </a:t>
            </a:r>
            <a:r>
              <a:rPr lang="en-US" altLang="zh-CN" dirty="0" err="1"/>
              <a:t>subframe</a:t>
            </a:r>
            <a:r>
              <a:rPr lang="en-US" altLang="zh-CN" dirty="0"/>
              <a:t> randomly from </a:t>
            </a:r>
            <a:r>
              <a:rPr lang="en-US" altLang="zh-CN" dirty="0" smtClean="0"/>
              <a:t>{6, 9, 12, 14</a:t>
            </a:r>
            <a:r>
              <a:rPr lang="en-US" altLang="zh-CN" dirty="0"/>
              <a:t>}</a:t>
            </a:r>
            <a:r>
              <a:rPr lang="en-US" altLang="zh-CN" dirty="0" smtClean="0">
                <a:solidFill>
                  <a:srgbClr val="FF0000"/>
                </a:solidFill>
              </a:rPr>
              <a:t> </a:t>
            </a:r>
            <a:r>
              <a:rPr lang="en-US" altLang="zh-CN" dirty="0" smtClean="0"/>
              <a:t>with </a:t>
            </a:r>
            <a:r>
              <a:rPr lang="en-US" altLang="zh-CN" dirty="0"/>
              <a:t>equal probability. Otherwise, end </a:t>
            </a:r>
            <a:r>
              <a:rPr lang="en-US" altLang="zh-CN" dirty="0" err="1"/>
              <a:t>subframe</a:t>
            </a:r>
            <a:r>
              <a:rPr lang="en-US" altLang="zh-CN" dirty="0"/>
              <a:t> always has 14 OFDM symbols. </a:t>
            </a:r>
            <a:endParaRPr lang="en-US" altLang="zh-CN" dirty="0" smtClean="0"/>
          </a:p>
        </p:txBody>
      </p:sp>
    </p:spTree>
    <p:extLst>
      <p:ext uri="{BB962C8B-B14F-4D97-AF65-F5344CB8AC3E}">
        <p14:creationId xmlns="" xmlns:p14="http://schemas.microsoft.com/office/powerpoint/2010/main" val="170187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WF on the signal </a:t>
            </a:r>
            <a:r>
              <a:rPr lang="en-US" altLang="zh-CN" dirty="0" smtClean="0"/>
              <a:t>model (Option 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 algn="just"/>
            <a:r>
              <a:rPr lang="en-US" altLang="zh-CN" dirty="0" smtClean="0"/>
              <a:t>For </a:t>
            </a:r>
            <a:r>
              <a:rPr lang="en-US" altLang="zh-CN" dirty="0"/>
              <a:t>each transmitted/muted burst</a:t>
            </a:r>
            <a:endParaRPr lang="en-US" altLang="zh-CN" strike="sngStrike" dirty="0" smtClean="0"/>
          </a:p>
          <a:p>
            <a:pPr lvl="1" algn="just"/>
            <a:r>
              <a:rPr lang="en-US" altLang="zh-CN" dirty="0" smtClean="0"/>
              <a:t>TE determines burst format</a:t>
            </a:r>
            <a:endParaRPr lang="en-US" altLang="zh-CN" dirty="0"/>
          </a:p>
          <a:p>
            <a:pPr lvl="1" algn="just"/>
            <a:r>
              <a:rPr lang="en-US" altLang="zh-CN" dirty="0" smtClean="0"/>
              <a:t>TE </a:t>
            </a:r>
            <a:r>
              <a:rPr lang="en-US" altLang="zh-CN" dirty="0"/>
              <a:t>generates a uniform random variable from [0, 1</a:t>
            </a:r>
            <a:r>
              <a:rPr lang="en-US" altLang="zh-CN" dirty="0" smtClean="0"/>
              <a:t>]</a:t>
            </a:r>
          </a:p>
          <a:p>
            <a:pPr lvl="1" algn="just"/>
            <a:r>
              <a:rPr lang="en-US" altLang="zh-CN" dirty="0" smtClean="0"/>
              <a:t>If </a:t>
            </a:r>
            <a:r>
              <a:rPr lang="en-US" altLang="zh-CN" dirty="0"/>
              <a:t>random variable is less than </a:t>
            </a:r>
            <a:r>
              <a:rPr lang="en-US" altLang="zh-CN" i="1" dirty="0" smtClean="0"/>
              <a:t>p=[0.5]</a:t>
            </a:r>
            <a:endParaRPr lang="en-US" altLang="zh-CN" dirty="0" smtClean="0"/>
          </a:p>
          <a:p>
            <a:pPr lvl="2" algn="just"/>
            <a:r>
              <a:rPr lang="en-US" altLang="zh-CN" dirty="0" smtClean="0"/>
              <a:t>If both end subframe of previous burst and initial subframe of new burst is full subframe, start burst transmission after deferring one subframe</a:t>
            </a:r>
          </a:p>
          <a:p>
            <a:pPr lvl="2" algn="just"/>
            <a:r>
              <a:rPr lang="en-US" altLang="zh-CN" sz="2200" dirty="0"/>
              <a:t>Otherwise, start transmission from the latest start symbol determined from the determined burst format</a:t>
            </a:r>
          </a:p>
          <a:p>
            <a:pPr lvl="1" algn="just"/>
            <a:r>
              <a:rPr lang="en-US" altLang="zh-CN" dirty="0" smtClean="0"/>
              <a:t>Otherwise</a:t>
            </a:r>
            <a:r>
              <a:rPr lang="en-US" altLang="zh-CN" dirty="0"/>
              <a:t>, </a:t>
            </a:r>
            <a:r>
              <a:rPr lang="en-US" altLang="zh-CN" dirty="0" smtClean="0"/>
              <a:t>mute burst transmission</a:t>
            </a:r>
          </a:p>
          <a:p>
            <a:pPr lvl="2" algn="just"/>
            <a:r>
              <a:rPr lang="en-US" sz="2200" dirty="0"/>
              <a:t>Muting duration is same as number of subframe for </a:t>
            </a:r>
            <a:r>
              <a:rPr lang="en-US" altLang="zh-CN" sz="2200" dirty="0"/>
              <a:t>determined </a:t>
            </a:r>
            <a:r>
              <a:rPr lang="en-US" sz="2200" dirty="0"/>
              <a:t>burst format</a:t>
            </a:r>
          </a:p>
        </p:txBody>
      </p:sp>
    </p:spTree>
    <p:extLst>
      <p:ext uri="{BB962C8B-B14F-4D97-AF65-F5344CB8AC3E}">
        <p14:creationId xmlns="" xmlns:p14="http://schemas.microsoft.com/office/powerpoint/2010/main" val="34466697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WF on the signal </a:t>
            </a:r>
            <a:r>
              <a:rPr lang="en-US" altLang="zh-CN" dirty="0" smtClean="0"/>
              <a:t>model (Option 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32500" lnSpcReduction="20000"/>
          </a:bodyPr>
          <a:lstStyle/>
          <a:p>
            <a:pPr algn="just"/>
            <a:r>
              <a:rPr lang="en-US" altLang="zh-CN" sz="7400" dirty="0" smtClean="0"/>
              <a:t>Set the transmission cycle and burst pattern set:</a:t>
            </a:r>
          </a:p>
          <a:p>
            <a:pPr lvl="1" algn="just"/>
            <a:r>
              <a:rPr lang="en-US" altLang="zh-CN" sz="6200" dirty="0" smtClean="0"/>
              <a:t>Set the cycle for a burst pattern to 40ms; Fix the TB size </a:t>
            </a:r>
            <a:r>
              <a:rPr lang="en-US" altLang="zh-CN" sz="6200" smtClean="0"/>
              <a:t>to </a:t>
            </a:r>
            <a:r>
              <a:rPr lang="en-US" altLang="zh-CN" sz="6200" smtClean="0"/>
              <a:t>18SFs </a:t>
            </a:r>
            <a:r>
              <a:rPr lang="en-US" altLang="zh-CN" sz="6200" dirty="0" smtClean="0"/>
              <a:t>the per </a:t>
            </a:r>
            <a:r>
              <a:rPr lang="en-US" altLang="zh-CN" sz="6200" dirty="0" smtClean="0"/>
              <a:t>burst pattern; Design 2 patterns: {1, 8, 4, 5} and {2, 7, 3, 6} that covers all possible number of </a:t>
            </a:r>
            <a:r>
              <a:rPr lang="en-US" altLang="zh-CN" sz="6200" dirty="0" err="1" smtClean="0"/>
              <a:t>subframes</a:t>
            </a:r>
            <a:r>
              <a:rPr lang="en-US" altLang="zh-CN" sz="6200" dirty="0" smtClean="0"/>
              <a:t>.</a:t>
            </a:r>
          </a:p>
          <a:p>
            <a:pPr lvl="0" algn="just"/>
            <a:r>
              <a:rPr lang="en-US" altLang="zh-CN" sz="7400" dirty="0" smtClean="0"/>
              <a:t>Determine the burst format:</a:t>
            </a:r>
            <a:endParaRPr lang="zh-CN" altLang="zh-CN" sz="7400" dirty="0" smtClean="0"/>
          </a:p>
          <a:p>
            <a:pPr lvl="1" algn="just"/>
            <a:r>
              <a:rPr lang="en-US" altLang="zh-CN" sz="6200" dirty="0" smtClean="0"/>
              <a:t>Select one pattern randomly from 2 pattern sets: {1, 8, 4, 5} and {2, 7, 3, 6};</a:t>
            </a:r>
          </a:p>
          <a:p>
            <a:pPr lvl="1" algn="just"/>
            <a:r>
              <a:rPr lang="en-US" altLang="zh-CN" sz="6200" dirty="0" smtClean="0"/>
              <a:t>Select the number of </a:t>
            </a:r>
            <a:r>
              <a:rPr lang="en-US" altLang="zh-CN" sz="6200" dirty="0" err="1" smtClean="0"/>
              <a:t>subframe</a:t>
            </a:r>
            <a:r>
              <a:rPr lang="en-US" altLang="zh-CN" sz="6200" dirty="0" smtClean="0"/>
              <a:t> randomly from {1, 8, 4, 5} or {2, 7, 3, 6};</a:t>
            </a:r>
          </a:p>
          <a:p>
            <a:pPr lvl="1" algn="just"/>
            <a:r>
              <a:rPr lang="en-US" altLang="zh-CN" sz="6200" dirty="0" smtClean="0"/>
              <a:t>If the number of </a:t>
            </a:r>
            <a:r>
              <a:rPr lang="en-US" altLang="zh-CN" sz="6200" dirty="0" err="1" smtClean="0"/>
              <a:t>subframes</a:t>
            </a:r>
            <a:r>
              <a:rPr lang="en-US" altLang="zh-CN" sz="6200" dirty="0" smtClean="0"/>
              <a:t> is equal to 1, set the </a:t>
            </a:r>
            <a:r>
              <a:rPr lang="en-US" altLang="zh-CN" sz="6200" dirty="0" err="1" smtClean="0"/>
              <a:t>subframe</a:t>
            </a:r>
            <a:r>
              <a:rPr lang="en-US" altLang="zh-CN" sz="6200" dirty="0" smtClean="0"/>
              <a:t> as full </a:t>
            </a:r>
            <a:r>
              <a:rPr lang="en-US" altLang="zh-CN" sz="6200" dirty="0" err="1" smtClean="0"/>
              <a:t>subframe</a:t>
            </a:r>
            <a:r>
              <a:rPr lang="en-US" altLang="zh-CN" sz="6200" dirty="0" smtClean="0"/>
              <a:t>, otherwise</a:t>
            </a:r>
          </a:p>
          <a:p>
            <a:pPr lvl="2"/>
            <a:r>
              <a:rPr lang="en-US" sz="5500" dirty="0" smtClean="0"/>
              <a:t>If initial partial </a:t>
            </a:r>
            <a:r>
              <a:rPr lang="en-US" sz="5500" dirty="0" err="1" smtClean="0"/>
              <a:t>subframe</a:t>
            </a:r>
            <a:r>
              <a:rPr lang="en-US" sz="5500" dirty="0" smtClean="0"/>
              <a:t> is supported by UE, the start symbol for initial </a:t>
            </a:r>
            <a:r>
              <a:rPr lang="en-US" sz="5500" dirty="0" err="1" smtClean="0"/>
              <a:t>subframe</a:t>
            </a:r>
            <a:r>
              <a:rPr lang="en-US" sz="5500" dirty="0" smtClean="0"/>
              <a:t> is selected from {0, 7} with 1/2 probability to be sent with each burst transmission within the transmission cycle. Otherwise, start symbol of initial </a:t>
            </a:r>
            <a:r>
              <a:rPr lang="en-US" sz="5500" dirty="0" err="1" smtClean="0"/>
              <a:t>subframe</a:t>
            </a:r>
            <a:r>
              <a:rPr lang="en-US" sz="5500" dirty="0" smtClean="0"/>
              <a:t> is always 0. </a:t>
            </a:r>
          </a:p>
          <a:p>
            <a:pPr lvl="2"/>
            <a:r>
              <a:rPr lang="en-US" sz="5500" dirty="0" smtClean="0"/>
              <a:t>If end partial </a:t>
            </a:r>
            <a:r>
              <a:rPr lang="en-US" sz="5500" dirty="0" err="1" smtClean="0"/>
              <a:t>subframe</a:t>
            </a:r>
            <a:r>
              <a:rPr lang="en-US" sz="5500" dirty="0" smtClean="0"/>
              <a:t> is supported by UE, select number of OFDM symbols in end </a:t>
            </a:r>
            <a:r>
              <a:rPr lang="en-US" sz="5500" dirty="0" err="1" smtClean="0"/>
              <a:t>subframe</a:t>
            </a:r>
            <a:r>
              <a:rPr lang="en-US" sz="5500" dirty="0" smtClean="0"/>
              <a:t> randomly from {6, 9, </a:t>
            </a:r>
            <a:r>
              <a:rPr lang="en-US" sz="5500" dirty="0" smtClean="0"/>
              <a:t>12} </a:t>
            </a:r>
            <a:r>
              <a:rPr lang="en-US" sz="5500" dirty="0" smtClean="0"/>
              <a:t>with 1/3 probability to be sent with each burst transmission within the transmission cycle. Otherwise, end </a:t>
            </a:r>
            <a:r>
              <a:rPr lang="en-US" sz="5500" dirty="0" err="1" smtClean="0"/>
              <a:t>subframe</a:t>
            </a:r>
            <a:r>
              <a:rPr lang="en-US" sz="5500" dirty="0" smtClean="0"/>
              <a:t> always has 14 OFDM symbols. </a:t>
            </a:r>
          </a:p>
        </p:txBody>
      </p:sp>
    </p:spTree>
    <p:extLst>
      <p:ext uri="{BB962C8B-B14F-4D97-AF65-F5344CB8AC3E}">
        <p14:creationId xmlns="" xmlns:p14="http://schemas.microsoft.com/office/powerpoint/2010/main" val="13750557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WF on the signal </a:t>
            </a:r>
            <a:r>
              <a:rPr lang="en-US" altLang="zh-CN" dirty="0" smtClean="0"/>
              <a:t>model (Option 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90000"/>
              </a:lnSpc>
            </a:pPr>
            <a:r>
              <a:rPr lang="en-US" altLang="zh-CN" dirty="0" smtClean="0"/>
              <a:t>Burst Transmission</a:t>
            </a:r>
          </a:p>
          <a:p>
            <a:pPr lvl="1" algn="just">
              <a:lnSpc>
                <a:spcPct val="80000"/>
              </a:lnSpc>
            </a:pPr>
            <a:r>
              <a:rPr lang="en-US" altLang="zh-CN" dirty="0" smtClean="0"/>
              <a:t>TE selects the transmission start point randomly from the four 10 </a:t>
            </a:r>
            <a:r>
              <a:rPr lang="en-US" altLang="zh-CN" dirty="0" err="1" smtClean="0"/>
              <a:t>subframes</a:t>
            </a:r>
            <a:r>
              <a:rPr lang="en-US" altLang="zh-CN" dirty="0" smtClean="0"/>
              <a:t> in order;</a:t>
            </a:r>
          </a:p>
          <a:p>
            <a:pPr lvl="1" algn="just">
              <a:lnSpc>
                <a:spcPct val="80000"/>
              </a:lnSpc>
            </a:pPr>
            <a:r>
              <a:rPr lang="en-US" altLang="zh-CN" dirty="0" smtClean="0"/>
              <a:t>Defer at least one slot and less than 20ms before each transmission;</a:t>
            </a:r>
          </a:p>
          <a:p>
            <a:pPr lvl="1" algn="just">
              <a:lnSpc>
                <a:spcPct val="80000"/>
              </a:lnSpc>
            </a:pPr>
            <a:r>
              <a:rPr lang="en-US" altLang="zh-CN" dirty="0" smtClean="0"/>
              <a:t>If the continuous transmission period exceeds 8ms, start the burst transmission by deferring one </a:t>
            </a:r>
            <a:r>
              <a:rPr lang="en-US" altLang="zh-CN" dirty="0" err="1" smtClean="0"/>
              <a:t>subframe</a:t>
            </a:r>
            <a:r>
              <a:rPr lang="en-US" altLang="zh-CN" dirty="0" smtClean="0"/>
              <a:t>;</a:t>
            </a:r>
          </a:p>
          <a:p>
            <a:pPr lvl="1" algn="just">
              <a:lnSpc>
                <a:spcPct val="80000"/>
              </a:lnSpc>
            </a:pPr>
            <a:r>
              <a:rPr lang="en-US" altLang="zh-CN" dirty="0" smtClean="0"/>
              <a:t>Repeat the above steps for [10000]</a:t>
            </a:r>
            <a:r>
              <a:rPr lang="en-US" altLang="zh-CN" dirty="0" err="1" smtClean="0"/>
              <a:t>ms.</a:t>
            </a:r>
            <a:endParaRPr lang="en-US" altLang="zh-CN" dirty="0" smtClean="0"/>
          </a:p>
        </p:txBody>
      </p:sp>
    </p:spTree>
    <p:extLst>
      <p:ext uri="{BB962C8B-B14F-4D97-AF65-F5344CB8AC3E}">
        <p14:creationId xmlns="" xmlns:p14="http://schemas.microsoft.com/office/powerpoint/2010/main" val="13750557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WF on the signal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altLang="zh-CN" dirty="0"/>
              <a:t>In </a:t>
            </a:r>
            <a:r>
              <a:rPr lang="en-US" altLang="zh-CN" dirty="0" smtClean="0"/>
              <a:t>the next meeting, RAN4 will </a:t>
            </a:r>
            <a:r>
              <a:rPr lang="en-US" altLang="zh-CN" dirty="0"/>
              <a:t>make </a:t>
            </a:r>
            <a:r>
              <a:rPr lang="en-US" altLang="zh-CN" dirty="0" smtClean="0"/>
              <a:t>final decision on which option will be used for demodulation. 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367497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3388</TotalTime>
  <Words>721</Words>
  <Application>Microsoft Office PowerPoint</Application>
  <PresentationFormat>On-screen Show (4:3)</PresentationFormat>
  <Paragraphs>44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主题</vt:lpstr>
      <vt:lpstr>3GPP TSG-RAN WG4 Meeting #79                                                Nanjing, P.R.China, 23 – 27 May 2016 </vt:lpstr>
      <vt:lpstr>Background</vt:lpstr>
      <vt:lpstr>WF on the signal model (Option 1)</vt:lpstr>
      <vt:lpstr>WF on the signal model (Option 1)</vt:lpstr>
      <vt:lpstr>WF on the signal model (Option 2)</vt:lpstr>
      <vt:lpstr>WF on the signal model (Option 2)</vt:lpstr>
      <vt:lpstr>WF on the signal model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#78                                                R4-16xxxx St. Julian’s, Malta, 15-19 February 2016</dc:title>
  <dc:creator>Huawei</dc:creator>
  <cp:lastModifiedBy>Huawei</cp:lastModifiedBy>
  <cp:revision>394</cp:revision>
  <dcterms:created xsi:type="dcterms:W3CDTF">2016-01-12T08:39:50Z</dcterms:created>
  <dcterms:modified xsi:type="dcterms:W3CDTF">2016-05-27T03:11:16Z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(4)hApJlqEoIQhGrbYX8JmQsmHXkkCJrGd358U7yUnC9xBcz8oW0DBsot9Rt6MrZ9uMTrzarrph
6Ct/kUvYqMHTNq4/plLp+EViwRUUsE5y0sZA8iJd05+m10FMDdvlmILjD0kQNYDsiX+rrElt
LUEdoCRm/i3aT/ap73Q1XYMbpTYtDzko8ylBr1tdwnNYMN9HLPAz2+gbDRA8E4rbUN6IDwTq
Jg0S78vJyxgjkMxBru</vt:lpwstr>
  </property>
  <property fmtid="{D5CDD505-2E9C-101B-9397-08002B2CF9AE}" pid="3" name="_new_ms_pID_725431">
    <vt:lpwstr>9qeFResnTiwtwHwXMHgK6MysHMWmfEeydeCu9v1O6SktFMn5yjMP69
h2qXdXvalYt5YEzrtfdyA+uv+EZFjVDTi0Xe511nzpca37v1uKka/BwV1AjGgNbs/fDds3i7
ruYYc5DuJS+R2TKUxBY89Tzaxl6M/vQw8xau9jMEdIeAAf7DO3+OndNokgpObeHKhsIJyUmJ
GJ12KXcoJO24SzSX94J3G4Z+ZNRyrk+7uC6r</vt:lpwstr>
  </property>
  <property fmtid="{D5CDD505-2E9C-101B-9397-08002B2CF9AE}" pid="4" name="_new_ms_pID_725432">
    <vt:lpwstr>qWKZepHQUhvXdogwgxgvbg30BcVCO2UPtGe6
+C0phx+x728U+QOwgnHIofOkpIdQf22PjP0K49clOIdnagfk+MN38nZJ00kK9PfMDRuMksmp
wt5L0zL0hyMcO4blA3PPwzeXJORpB5fbcynZmUxL1I3MZaHVVMbRwCG5pr6bi1iTcRvwS4Fg
mJhosD7Dvgkw9Uj4wYA1otaICGnWTcSZPq/YaHVdCf8Qd3cpfyaFGc</vt:lpwstr>
  </property>
  <property fmtid="{D5CDD505-2E9C-101B-9397-08002B2CF9AE}" pid="5" name="_NewReviewCycle">
    <vt:lpwstr/>
  </property>
  <property fmtid="{D5CDD505-2E9C-101B-9397-08002B2CF9AE}" pid="6" name="_new_ms_pID_725433">
    <vt:lpwstr>o4BuFXtceD/qMSrFAG
zaiBBohAGA4ePlybYp5xbcPlVxM=</vt:lpwstr>
  </property>
  <property fmtid="{D5CDD505-2E9C-101B-9397-08002B2CF9AE}" pid="7" name="TitusGUID">
    <vt:lpwstr>f992c24c-9608-4b7f-a63e-084ec255b54f</vt:lpwstr>
  </property>
  <property fmtid="{D5CDD505-2E9C-101B-9397-08002B2CF9AE}" pid="8" name="CTP_TimeStamp">
    <vt:lpwstr>2016-04-14 23:35:09Z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CTP_PUBLIC</vt:lpwstr>
  </property>
  <property fmtid="{D5CDD505-2E9C-101B-9397-08002B2CF9AE}" pid="13" name="_2015_ms_pID_725343">
    <vt:lpwstr>(3)DX7cPMT+/aVKtycf3FIEQ6Y8UU3PqVnM6Ad/erjHq1Im6XBvkRcFR4hEe4+D/5Gk3dQEFMQx
vlSudSoK/S9un7E6Sr3VwzEo7V3Pyp+tn5xIci0gGRVTM6K96i+p10JqUIzpMLnURfHjv4sa
KARQJx4knTH+PI8moZpqe7ADoT3tF3shU5z4kLgEspzknauk+2/6yxGtwcVrc9eRemIPbWBU
B6EC1aIDF8j7JbUVm8</vt:lpwstr>
  </property>
  <property fmtid="{D5CDD505-2E9C-101B-9397-08002B2CF9AE}" pid="14" name="_2015_ms_pID_7253431">
    <vt:lpwstr>youDRvNQPIzB6cvC8asX3mSTllZvPv/Ctu4NBrpby4FZtOut/o2HJf
U90PJ9VK5VcQjitKLbeecAeYDOru94Dmsw7d1+zHEnJqefXJB1xexYRCf0MEAgDdrUd6MLuf
ckMbTfdWTihMucwIy+Oo4gOpUhGK2LCi2Ef2mMSkTt9mP0GPyTab2kd0l0yXUF5a+KK4+yVi
FeB4AULFlRO1cy+2yANAW73Xu1y73uUC+G3B</vt:lpwstr>
  </property>
  <property fmtid="{D5CDD505-2E9C-101B-9397-08002B2CF9AE}" pid="15" name="_2015_ms_pID_7253432">
    <vt:lpwstr>1cTrWK5yrNLg0hujAeJfZqI=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1464318537</vt:lpwstr>
  </property>
</Properties>
</file>