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9" r:id="rId4"/>
    <p:sldId id="261" r:id="rId5"/>
    <p:sldId id="260" r:id="rId6"/>
    <p:sldId id="262" r:id="rId7"/>
    <p:sldId id="263" r:id="rId8"/>
    <p:sldId id="264" r:id="rId9"/>
    <p:sldId id="258" r:id="rId10"/>
    <p:sldId id="265" r:id="rId11"/>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9043" autoAdjust="0"/>
  </p:normalViewPr>
  <p:slideViewPr>
    <p:cSldViewPr>
      <p:cViewPr>
        <p:scale>
          <a:sx n="75" d="100"/>
          <a:sy n="75" d="100"/>
        </p:scale>
        <p:origin x="-732" y="-16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BBEF997-F0CF-49C5-859D-6D7B9700266E}" type="datetimeFigureOut">
              <a:rPr kumimoji="1" lang="ja-JP" altLang="en-US" smtClean="0"/>
              <a:t>2016/5/27</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4B67F1-4070-495C-8794-190BF1AE1CED}" type="slidenum">
              <a:rPr kumimoji="1" lang="ja-JP" altLang="en-US" smtClean="0"/>
              <a:t>‹#›</a:t>
            </a:fld>
            <a:endParaRPr kumimoji="1" lang="ja-JP" altLang="en-US"/>
          </a:p>
        </p:txBody>
      </p:sp>
    </p:spTree>
    <p:extLst>
      <p:ext uri="{BB962C8B-B14F-4D97-AF65-F5344CB8AC3E}">
        <p14:creationId xmlns:p14="http://schemas.microsoft.com/office/powerpoint/2010/main" val="164875592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112904E8-EA2C-4934-8B16-0478DAD079C0}" type="datetime1">
              <a:rPr kumimoji="1" lang="ja-JP" altLang="en-US" smtClean="0"/>
              <a:t>2016/5/27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081F6A80-D84A-42C7-95B8-80501454AD89}" type="datetime1">
              <a:rPr kumimoji="1" lang="ja-JP" altLang="en-US" smtClean="0"/>
              <a:t>2016/5/27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0BDC669A-1A49-49F7-AD1E-C78E9D45B818}" type="datetime1">
              <a:rPr kumimoji="1" lang="ja-JP" altLang="en-US" smtClean="0"/>
              <a:t>2016/5/27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95536" y="1600200"/>
            <a:ext cx="8229600" cy="4525963"/>
          </a:xfrm>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FC337792-E66B-4BE4-9314-E1969471B751}" type="datetime1">
              <a:rPr kumimoji="1" lang="ja-JP" altLang="en-US" smtClean="0"/>
              <a:t>2016/5/27</a:t>
            </a:fld>
            <a:endParaRPr kumimoji="1" lang="ja-JP" altLang="en-US"/>
          </a:p>
        </p:txBody>
      </p:sp>
      <p:sp>
        <p:nvSpPr>
          <p:cNvPr id="6" name="スライド番号プレースホルダ 5"/>
          <p:cNvSpPr>
            <a:spLocks noGrp="1"/>
          </p:cNvSpPr>
          <p:nvPr>
            <p:ph type="sldNum" sz="quarter" idx="12"/>
          </p:nvPr>
        </p:nvSpPr>
        <p:spPr>
          <a:xfrm>
            <a:off x="2987824" y="6490419"/>
            <a:ext cx="2133600" cy="365125"/>
          </a:xfrm>
        </p:spPr>
        <p:txBody>
          <a:bodyPr/>
          <a:lstStyle>
            <a:lvl1pPr>
              <a:defRPr sz="1600">
                <a:solidFill>
                  <a:schemeClr val="tx1"/>
                </a:solidFill>
              </a:defRPr>
            </a:lvl1pPr>
          </a:lstStyle>
          <a:p>
            <a:fld id="{D2D8002D-B5B0-4BAC-B1F6-782DDCCE6D9C}" type="slidenum">
              <a:rPr lang="ja-JP" altLang="en-US" smtClean="0"/>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699BE77A-F7B8-4A65-806D-B4F15A618060}" type="datetime1">
              <a:rPr kumimoji="1" lang="ja-JP" altLang="en-US" smtClean="0"/>
              <a:t>2016/5/27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9ACA69E8-1577-47BA-AE77-F6033FC21D79}" type="datetime1">
              <a:rPr kumimoji="1" lang="ja-JP" altLang="en-US" smtClean="0"/>
              <a:t>2016/5/27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68DC1ED4-DF98-49DD-A77F-D2EA8B9E22CF}" type="datetime1">
              <a:rPr kumimoji="1" lang="ja-JP" altLang="en-US" smtClean="0"/>
              <a:t>2016/5/27</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4FAD7259-3CE6-4ACC-84F1-8E710E7C6EA1}" type="datetime1">
              <a:rPr kumimoji="1" lang="ja-JP" altLang="en-US" smtClean="0"/>
              <a:t>2016/5/27</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C23C3B4D-95D8-475D-B6E9-1F2A28F17E76}" type="datetime1">
              <a:rPr kumimoji="1" lang="ja-JP" altLang="en-US" smtClean="0"/>
              <a:t>2016/5/27</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067DFE15-2746-4BD9-9B18-ED9636DF7F7F}" type="datetime1">
              <a:rPr kumimoji="1" lang="ja-JP" altLang="en-US" smtClean="0"/>
              <a:t>2016/5/27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B68BEFE-5589-45E0-9820-44FE7C5A093F}" type="datetime1">
              <a:rPr kumimoji="1" lang="ja-JP" altLang="en-US" smtClean="0"/>
              <a:t>2016/5/27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3CA9D3-DC47-4327-9D0C-16DDE34484EA}" type="datetime1">
              <a:rPr kumimoji="1" lang="ja-JP" altLang="en-US" smtClean="0"/>
              <a:t>2016/5/27</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556793"/>
            <a:ext cx="7772400" cy="2043658"/>
          </a:xfrm>
        </p:spPr>
        <p:txBody>
          <a:bodyPr>
            <a:normAutofit fontScale="90000"/>
          </a:bodyPr>
          <a:lstStyle/>
          <a:p>
            <a:r>
              <a:rPr lang="en-US" altLang="ja-JP" dirty="0"/>
              <a:t>WF on Uncertainty distribution and values for common </a:t>
            </a:r>
            <a:r>
              <a:rPr lang="en-US" altLang="ja-JP" dirty="0" err="1"/>
              <a:t>equipments</a:t>
            </a:r>
            <a:r>
              <a:rPr lang="en-US" altLang="ja-JP" dirty="0"/>
              <a:t> used in </a:t>
            </a:r>
            <a:r>
              <a:rPr lang="en-US" altLang="ja-JP" dirty="0" smtClean="0"/>
              <a:t>EIRP/EIS </a:t>
            </a:r>
            <a:r>
              <a:rPr lang="en-US" altLang="ja-JP" dirty="0"/>
              <a:t>test</a:t>
            </a:r>
            <a:endParaRPr kumimoji="1" lang="ja-JP" altLang="en-US" dirty="0"/>
          </a:p>
        </p:txBody>
      </p:sp>
      <p:sp>
        <p:nvSpPr>
          <p:cNvPr id="4" name="テキスト ボックス 3"/>
          <p:cNvSpPr txBox="1"/>
          <p:nvPr/>
        </p:nvSpPr>
        <p:spPr>
          <a:xfrm>
            <a:off x="7452320" y="517322"/>
            <a:ext cx="1534394" cy="461665"/>
          </a:xfrm>
          <a:prstGeom prst="rect">
            <a:avLst/>
          </a:prstGeom>
          <a:noFill/>
        </p:spPr>
        <p:txBody>
          <a:bodyPr wrap="none" rtlCol="0">
            <a:spAutoFit/>
          </a:bodyPr>
          <a:lstStyle/>
          <a:p>
            <a:r>
              <a:rPr kumimoji="1" lang="en-US" altLang="ja-JP" sz="2400" dirty="0" smtClean="0"/>
              <a:t>R4-164720</a:t>
            </a:r>
            <a:endParaRPr kumimoji="1" lang="ja-JP" altLang="en-US" sz="2400" dirty="0"/>
          </a:p>
        </p:txBody>
      </p:sp>
      <p:sp>
        <p:nvSpPr>
          <p:cNvPr id="5" name="テキスト ボックス 4"/>
          <p:cNvSpPr txBox="1"/>
          <p:nvPr/>
        </p:nvSpPr>
        <p:spPr>
          <a:xfrm>
            <a:off x="1115616" y="3841884"/>
            <a:ext cx="7243778" cy="523220"/>
          </a:xfrm>
          <a:prstGeom prst="rect">
            <a:avLst/>
          </a:prstGeom>
          <a:noFill/>
        </p:spPr>
        <p:txBody>
          <a:bodyPr wrap="none" rtlCol="0">
            <a:spAutoFit/>
          </a:bodyPr>
          <a:lstStyle/>
          <a:p>
            <a:r>
              <a:rPr kumimoji="1" lang="en-US" altLang="ja-JP" sz="2800" dirty="0" smtClean="0"/>
              <a:t>Sumitomo Electric, NEC, Ericsson, Nokia, Huawei</a:t>
            </a:r>
            <a:endParaRPr kumimoji="1" lang="ja-JP" altLang="en-US" sz="2800" dirty="0"/>
          </a:p>
        </p:txBody>
      </p:sp>
      <p:sp>
        <p:nvSpPr>
          <p:cNvPr id="3" name="スライド番号プレースホルダー 2"/>
          <p:cNvSpPr>
            <a:spLocks noGrp="1"/>
          </p:cNvSpPr>
          <p:nvPr>
            <p:ph type="sldNum" sz="quarter" idx="12"/>
          </p:nvPr>
        </p:nvSpPr>
        <p:spPr/>
        <p:txBody>
          <a:bodyPr/>
          <a:lstStyle/>
          <a:p>
            <a:fld id="{D2D8002D-B5B0-4BAC-B1F6-782DDCCE6D9C}" type="slidenum">
              <a:rPr kumimoji="1" lang="ja-JP" altLang="en-US" smtClean="0"/>
              <a:t>1</a:t>
            </a:fld>
            <a:endParaRPr kumimoji="1" lang="ja-JP" altLang="en-US"/>
          </a:p>
        </p:txBody>
      </p:sp>
    </p:spTree>
    <p:extLst>
      <p:ext uri="{BB962C8B-B14F-4D97-AF65-F5344CB8AC3E}">
        <p14:creationId xmlns:p14="http://schemas.microsoft.com/office/powerpoint/2010/main" val="10616862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395536" y="1412776"/>
            <a:ext cx="8064896" cy="1477328"/>
          </a:xfrm>
          <a:prstGeom prst="rect">
            <a:avLst/>
          </a:prstGeom>
          <a:noFill/>
        </p:spPr>
        <p:txBody>
          <a:bodyPr wrap="square" rtlCol="0">
            <a:spAutoFit/>
          </a:bodyPr>
          <a:lstStyle/>
          <a:p>
            <a:pPr marL="285750" indent="-285750">
              <a:buFont typeface="Arial" panose="020B0604020202020204" pitchFamily="34" charset="0"/>
              <a:buChar char="•"/>
            </a:pPr>
            <a:r>
              <a:rPr lang="en-US" altLang="ja-JP" dirty="0" smtClean="0"/>
              <a:t>Uncertainty of other contribution factors except for the above 4 common </a:t>
            </a:r>
            <a:r>
              <a:rPr lang="en-US" altLang="ja-JP" dirty="0" err="1" smtClean="0"/>
              <a:t>equipments</a:t>
            </a:r>
            <a:r>
              <a:rPr lang="en-US" altLang="ja-JP" dirty="0" smtClean="0"/>
              <a:t> shall be harmonized among  supporting companies for every test method. </a:t>
            </a:r>
          </a:p>
          <a:p>
            <a:pPr marL="285750" indent="-285750">
              <a:buFont typeface="Arial" panose="020B0604020202020204" pitchFamily="34" charset="0"/>
              <a:buChar char="•"/>
            </a:pPr>
            <a:r>
              <a:rPr kumimoji="1" lang="en-US" altLang="ja-JP" dirty="0" smtClean="0"/>
              <a:t>The uncertainty budget for every test method shall be resubmitted with the above harmonized uncertainty values.</a:t>
            </a:r>
            <a:endParaRPr kumimoji="1" lang="ja-JP" altLang="en-US" dirty="0"/>
          </a:p>
        </p:txBody>
      </p:sp>
      <p:sp>
        <p:nvSpPr>
          <p:cNvPr id="5" name="タイトル 1"/>
          <p:cNvSpPr txBox="1">
            <a:spLocks/>
          </p:cNvSpPr>
          <p:nvPr/>
        </p:nvSpPr>
        <p:spPr>
          <a:xfrm>
            <a:off x="323528" y="412056"/>
            <a:ext cx="8229600" cy="1143000"/>
          </a:xfrm>
          <a:prstGeom prst="rect">
            <a:avLst/>
          </a:prstGeom>
        </p:spPr>
        <p:txBody>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altLang="ja-JP" dirty="0" smtClean="0"/>
              <a:t>Way Forward (2/2)</a:t>
            </a:r>
            <a:endParaRPr lang="ja-JP" altLang="en-US" dirty="0"/>
          </a:p>
        </p:txBody>
      </p:sp>
      <p:sp>
        <p:nvSpPr>
          <p:cNvPr id="2" name="スライド番号プレースホルダー 1"/>
          <p:cNvSpPr>
            <a:spLocks noGrp="1"/>
          </p:cNvSpPr>
          <p:nvPr>
            <p:ph type="sldNum" sz="quarter" idx="12"/>
          </p:nvPr>
        </p:nvSpPr>
        <p:spPr>
          <a:xfrm>
            <a:off x="3563888" y="6381328"/>
            <a:ext cx="2133600" cy="365125"/>
          </a:xfrm>
        </p:spPr>
        <p:txBody>
          <a:bodyPr/>
          <a:lstStyle/>
          <a:p>
            <a:fld id="{D2D8002D-B5B0-4BAC-B1F6-782DDCCE6D9C}" type="slidenum">
              <a:rPr kumimoji="1" lang="ja-JP" altLang="en-US" sz="1600" smtClean="0">
                <a:solidFill>
                  <a:schemeClr val="tx1"/>
                </a:solidFill>
              </a:rPr>
              <a:t>10</a:t>
            </a:fld>
            <a:endParaRPr kumimoji="1" lang="ja-JP" altLang="en-US" sz="1600">
              <a:solidFill>
                <a:schemeClr val="tx1"/>
              </a:solidFill>
            </a:endParaRPr>
          </a:p>
        </p:txBody>
      </p:sp>
    </p:spTree>
    <p:extLst>
      <p:ext uri="{BB962C8B-B14F-4D97-AF65-F5344CB8AC3E}">
        <p14:creationId xmlns:p14="http://schemas.microsoft.com/office/powerpoint/2010/main" val="495387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85402"/>
            <a:ext cx="8229600" cy="778098"/>
          </a:xfrm>
        </p:spPr>
        <p:txBody>
          <a:bodyPr/>
          <a:lstStyle/>
          <a:p>
            <a:r>
              <a:rPr kumimoji="1" lang="en-US" altLang="ja-JP" dirty="0" smtClean="0"/>
              <a:t>Background (1/2) </a:t>
            </a:r>
            <a:endParaRPr kumimoji="1" lang="ja-JP" altLang="en-US" dirty="0"/>
          </a:p>
        </p:txBody>
      </p:sp>
      <p:sp>
        <p:nvSpPr>
          <p:cNvPr id="3" name="コンテンツ プレースホルダー 2"/>
          <p:cNvSpPr>
            <a:spLocks noGrp="1"/>
          </p:cNvSpPr>
          <p:nvPr>
            <p:ph idx="1"/>
          </p:nvPr>
        </p:nvSpPr>
        <p:spPr>
          <a:xfrm>
            <a:off x="251520" y="692696"/>
            <a:ext cx="8712968" cy="6048672"/>
          </a:xfrm>
        </p:spPr>
        <p:txBody>
          <a:bodyPr>
            <a:noAutofit/>
          </a:bodyPr>
          <a:lstStyle/>
          <a:p>
            <a:pPr marL="0" indent="0">
              <a:buNone/>
            </a:pPr>
            <a:r>
              <a:rPr lang="en-US" altLang="ja-JP" sz="2000" dirty="0"/>
              <a:t>I</a:t>
            </a:r>
            <a:r>
              <a:rPr lang="en-US" altLang="ja-JP" sz="2000" dirty="0" smtClean="0"/>
              <a:t>n </a:t>
            </a:r>
            <a:r>
              <a:rPr lang="en-US" altLang="ja-JP" sz="2000" dirty="0"/>
              <a:t>the last meeting RAN4#78bis held in San Jose del Cabo, i</a:t>
            </a:r>
            <a:r>
              <a:rPr lang="en-US" altLang="ja-JP" sz="2000" dirty="0" smtClean="0"/>
              <a:t>n </a:t>
            </a:r>
            <a:r>
              <a:rPr lang="en-US" altLang="ja-JP" sz="2000" dirty="0"/>
              <a:t>order to efficiently work out the OTA test tolerance values,</a:t>
            </a:r>
            <a:r>
              <a:rPr lang="ja-JP" altLang="ja-JP" sz="2000" dirty="0"/>
              <a:t>　</a:t>
            </a:r>
            <a:r>
              <a:rPr lang="en-US" altLang="ja-JP" sz="2000" dirty="0"/>
              <a:t>after online and offline discussion, the following was agreed and recorded in the RAN4#78bis RF chairman’s note.</a:t>
            </a:r>
            <a:endParaRPr lang="ja-JP" altLang="ja-JP" sz="2000" dirty="0"/>
          </a:p>
          <a:p>
            <a:pPr marL="0" indent="0">
              <a:buNone/>
            </a:pPr>
            <a:r>
              <a:rPr lang="en-US" altLang="ja-JP" sz="2000" dirty="0" smtClean="0"/>
              <a:t>--------------------------------------- </a:t>
            </a:r>
            <a:r>
              <a:rPr lang="en-US" altLang="ja-JP" sz="2000" dirty="0"/>
              <a:t>Start of the citation </a:t>
            </a:r>
            <a:r>
              <a:rPr lang="en-US" altLang="ja-JP" sz="2000" dirty="0" smtClean="0"/>
              <a:t>--------------------------</a:t>
            </a:r>
            <a:endParaRPr lang="ja-JP" altLang="ja-JP" sz="2000" dirty="0"/>
          </a:p>
          <a:p>
            <a:pPr marL="0" indent="0">
              <a:buNone/>
            </a:pPr>
            <a:r>
              <a:rPr lang="en-US" altLang="ja-JP" sz="2000" i="1" dirty="0"/>
              <a:t>Agreements: </a:t>
            </a:r>
            <a:endParaRPr lang="ja-JP" altLang="ja-JP" sz="2000" i="1" dirty="0"/>
          </a:p>
          <a:p>
            <a:pPr marL="0" lvl="0" indent="0">
              <a:buNone/>
            </a:pPr>
            <a:r>
              <a:rPr lang="en-US" altLang="ja-JP" sz="2000" i="1" dirty="0" smtClean="0"/>
              <a:t>1) All </a:t>
            </a:r>
            <a:r>
              <a:rPr lang="en-US" altLang="ja-JP" sz="2000" i="1" dirty="0"/>
              <a:t>uncertainty budgets are only applicable for existing frequency bands defined in MSR.  </a:t>
            </a:r>
            <a:endParaRPr lang="ja-JP" altLang="ja-JP" sz="2000" i="1" dirty="0"/>
          </a:p>
          <a:p>
            <a:pPr marL="457200" lvl="1" indent="0">
              <a:buNone/>
            </a:pPr>
            <a:r>
              <a:rPr lang="en-US" altLang="ja-JP" sz="2000" i="1" dirty="0" smtClean="0"/>
              <a:t>a. Uncertainty </a:t>
            </a:r>
            <a:r>
              <a:rPr lang="en-US" altLang="ja-JP" sz="2000" i="1" dirty="0"/>
              <a:t>budget value for f &lt;3 GHz</a:t>
            </a:r>
            <a:endParaRPr lang="ja-JP" altLang="ja-JP" sz="2000" i="1" dirty="0"/>
          </a:p>
          <a:p>
            <a:pPr marL="457200" lvl="1" indent="0">
              <a:buNone/>
            </a:pPr>
            <a:r>
              <a:rPr lang="en-US" altLang="ja-JP" sz="2000" i="1" dirty="0" smtClean="0"/>
              <a:t>b. Uncertainty  </a:t>
            </a:r>
            <a:r>
              <a:rPr lang="en-US" altLang="ja-JP" sz="2000" i="1" dirty="0"/>
              <a:t>budget value for f 3 - 4.2 GHz</a:t>
            </a:r>
            <a:endParaRPr lang="ja-JP" altLang="ja-JP" sz="2000" i="1" dirty="0"/>
          </a:p>
          <a:p>
            <a:pPr marL="0" indent="0">
              <a:buNone/>
            </a:pPr>
            <a:r>
              <a:rPr lang="en-US" altLang="ja-JP" sz="2000" i="1" dirty="0" smtClean="0"/>
              <a:t>2) Each </a:t>
            </a:r>
            <a:r>
              <a:rPr lang="en-US" altLang="ja-JP" sz="2000" i="1" dirty="0"/>
              <a:t>purposed uncertainty budget should specify which is applies (either a or b) </a:t>
            </a:r>
            <a:endParaRPr lang="ja-JP" altLang="ja-JP" sz="2000" i="1" dirty="0"/>
          </a:p>
          <a:p>
            <a:pPr marL="0" lvl="0" indent="0">
              <a:buNone/>
            </a:pPr>
            <a:r>
              <a:rPr lang="en-US" altLang="ja-JP" sz="2000" i="1" dirty="0" smtClean="0"/>
              <a:t>3) Align </a:t>
            </a:r>
            <a:r>
              <a:rPr lang="en-US" altLang="ja-JP" sz="2000" i="1" dirty="0"/>
              <a:t>the uncertainty value of the reference antenna used for calibration stage</a:t>
            </a:r>
            <a:endParaRPr lang="ja-JP" altLang="ja-JP" sz="2000" i="1" dirty="0"/>
          </a:p>
          <a:p>
            <a:pPr marL="0" lvl="0" indent="0">
              <a:buNone/>
            </a:pPr>
            <a:r>
              <a:rPr lang="en-US" altLang="ja-JP" sz="2000" i="1" dirty="0" smtClean="0"/>
              <a:t>4) Align </a:t>
            </a:r>
            <a:r>
              <a:rPr lang="en-US" altLang="ja-JP" sz="2000" i="1" dirty="0"/>
              <a:t>the uncertainty distribution of each value between different test methods for the same uncertainty </a:t>
            </a:r>
            <a:r>
              <a:rPr lang="en-US" altLang="ja-JP" sz="2000" i="1" dirty="0" err="1" smtClean="0"/>
              <a:t>elementNetwork</a:t>
            </a:r>
            <a:r>
              <a:rPr lang="en-US" altLang="ja-JP" sz="2000" i="1" dirty="0" smtClean="0"/>
              <a:t> </a:t>
            </a:r>
            <a:r>
              <a:rPr lang="en-US" altLang="ja-JP" sz="2000" i="1" dirty="0"/>
              <a:t>analyzer, power meters, or other equipment uncertainty, should align with a common value for different test methods taking into account dynamic range operation</a:t>
            </a:r>
            <a:endParaRPr lang="ja-JP" altLang="ja-JP" sz="2000" i="1" dirty="0"/>
          </a:p>
          <a:p>
            <a:pPr marL="0" lvl="0" indent="0">
              <a:buNone/>
            </a:pPr>
            <a:r>
              <a:rPr lang="en-US" altLang="ja-JP" sz="2000" i="1" dirty="0" smtClean="0"/>
              <a:t>5) Use </a:t>
            </a:r>
            <a:r>
              <a:rPr lang="en-US" altLang="ja-JP" sz="2000" i="1" dirty="0"/>
              <a:t>signal generator uncertainty from 37.141 if no other information available</a:t>
            </a:r>
            <a:endParaRPr lang="ja-JP" altLang="ja-JP" sz="2000" i="1" dirty="0"/>
          </a:p>
          <a:p>
            <a:pPr marL="0" indent="0">
              <a:buNone/>
            </a:pPr>
            <a:r>
              <a:rPr lang="en-US" altLang="ja-JP" sz="2000" dirty="0"/>
              <a:t>------------------------------------------------ End of the citation </a:t>
            </a:r>
            <a:r>
              <a:rPr lang="en-US" altLang="ja-JP" sz="2000" dirty="0" smtClean="0"/>
              <a:t>-------------------------------</a:t>
            </a:r>
            <a:endParaRPr lang="ja-JP" altLang="ja-JP" sz="2000" dirty="0"/>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2</a:t>
            </a:fld>
            <a:endParaRPr kumimoji="1" lang="ja-JP" altLang="en-US"/>
          </a:p>
        </p:txBody>
      </p:sp>
    </p:spTree>
    <p:extLst>
      <p:ext uri="{BB962C8B-B14F-4D97-AF65-F5344CB8AC3E}">
        <p14:creationId xmlns:p14="http://schemas.microsoft.com/office/powerpoint/2010/main" val="14977631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85402"/>
            <a:ext cx="8229600" cy="778098"/>
          </a:xfrm>
        </p:spPr>
        <p:txBody>
          <a:bodyPr/>
          <a:lstStyle/>
          <a:p>
            <a:r>
              <a:rPr kumimoji="1" lang="en-US" altLang="ja-JP" dirty="0" smtClean="0"/>
              <a:t>Background (2/2)</a:t>
            </a:r>
            <a:endParaRPr kumimoji="1" lang="ja-JP" altLang="en-US" dirty="0"/>
          </a:p>
        </p:txBody>
      </p:sp>
      <p:sp>
        <p:nvSpPr>
          <p:cNvPr id="3" name="コンテンツ プレースホルダー 2"/>
          <p:cNvSpPr>
            <a:spLocks noGrp="1"/>
          </p:cNvSpPr>
          <p:nvPr>
            <p:ph idx="1"/>
          </p:nvPr>
        </p:nvSpPr>
        <p:spPr>
          <a:xfrm>
            <a:off x="251520" y="692696"/>
            <a:ext cx="8712968" cy="6048672"/>
          </a:xfrm>
        </p:spPr>
        <p:txBody>
          <a:bodyPr>
            <a:noAutofit/>
          </a:bodyPr>
          <a:lstStyle/>
          <a:p>
            <a:pPr marL="0" indent="0">
              <a:buNone/>
            </a:pPr>
            <a:r>
              <a:rPr lang="en-US" altLang="ja-JP" sz="2000" dirty="0"/>
              <a:t>The common equipment used in all test methods that were identified during the offline discussion in the last meeting includes:</a:t>
            </a:r>
            <a:endParaRPr lang="ja-JP" altLang="ja-JP" sz="2000" dirty="0"/>
          </a:p>
          <a:p>
            <a:pPr lvl="0"/>
            <a:r>
              <a:rPr lang="en-US" altLang="ja-JP" sz="2000" dirty="0"/>
              <a:t>Power measurement </a:t>
            </a:r>
            <a:r>
              <a:rPr lang="en-US" altLang="ja-JP" sz="2000" dirty="0" smtClean="0"/>
              <a:t>equipment, like </a:t>
            </a:r>
            <a:r>
              <a:rPr lang="en-US" altLang="ja-JP" sz="2000" dirty="0"/>
              <a:t>spectrum analyzer and power meter used at the EIRP measurement stage</a:t>
            </a:r>
            <a:endParaRPr lang="ja-JP" altLang="ja-JP" sz="2000" dirty="0"/>
          </a:p>
          <a:p>
            <a:pPr lvl="0"/>
            <a:r>
              <a:rPr lang="en-US" altLang="ja-JP" sz="2000" dirty="0"/>
              <a:t>RF signal generator </a:t>
            </a:r>
            <a:r>
              <a:rPr lang="en-US" altLang="ja-JP" sz="2000" dirty="0" smtClean="0"/>
              <a:t>used only </a:t>
            </a:r>
            <a:r>
              <a:rPr lang="en-US" altLang="ja-JP" sz="2000" dirty="0"/>
              <a:t>at the EIS measurement stage</a:t>
            </a:r>
            <a:endParaRPr lang="ja-JP" altLang="ja-JP" sz="2000" dirty="0"/>
          </a:p>
          <a:p>
            <a:pPr lvl="0"/>
            <a:r>
              <a:rPr lang="en-US" altLang="ja-JP" sz="2000" dirty="0"/>
              <a:t>Network analyzer used at the calibration stage</a:t>
            </a:r>
            <a:endParaRPr lang="ja-JP" altLang="ja-JP" sz="2000" dirty="0"/>
          </a:p>
          <a:p>
            <a:pPr lvl="0"/>
            <a:r>
              <a:rPr lang="en-US" altLang="ja-JP" sz="2000" dirty="0" smtClean="0"/>
              <a:t>Reference </a:t>
            </a:r>
            <a:r>
              <a:rPr lang="en-US" altLang="ja-JP" sz="2000" dirty="0"/>
              <a:t>antenna used at the calibration </a:t>
            </a:r>
            <a:r>
              <a:rPr lang="en-US" altLang="ja-JP" sz="2000" dirty="0" smtClean="0"/>
              <a:t>stage</a:t>
            </a:r>
          </a:p>
          <a:p>
            <a:pPr marL="0" lvl="0" indent="0">
              <a:buNone/>
            </a:pPr>
            <a:endParaRPr lang="en-US" altLang="ja-JP" sz="2000" dirty="0"/>
          </a:p>
          <a:p>
            <a:pPr marL="0" lvl="0" indent="0">
              <a:buNone/>
            </a:pPr>
            <a:r>
              <a:rPr lang="en-US" altLang="ja-JP" sz="2000" dirty="0" smtClean="0"/>
              <a:t>Companies proposed different  uncertainty values on these </a:t>
            </a:r>
            <a:r>
              <a:rPr lang="en-US" altLang="ja-JP" sz="2000" dirty="0" err="1" smtClean="0"/>
              <a:t>equipments</a:t>
            </a:r>
            <a:r>
              <a:rPr lang="en-US" altLang="ja-JP" sz="2000" dirty="0" smtClean="0"/>
              <a:t>. </a:t>
            </a:r>
            <a:endParaRPr lang="en-US" altLang="ja-JP" sz="2000" dirty="0"/>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3</a:t>
            </a:fld>
            <a:endParaRPr kumimoji="1" lang="ja-JP" altLang="en-US"/>
          </a:p>
        </p:txBody>
      </p:sp>
    </p:spTree>
    <p:extLst>
      <p:ext uri="{BB962C8B-B14F-4D97-AF65-F5344CB8AC3E}">
        <p14:creationId xmlns:p14="http://schemas.microsoft.com/office/powerpoint/2010/main" val="23739548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59909" y="443082"/>
            <a:ext cx="8229600" cy="778098"/>
          </a:xfrm>
        </p:spPr>
        <p:txBody>
          <a:bodyPr>
            <a:noAutofit/>
          </a:bodyPr>
          <a:lstStyle/>
          <a:p>
            <a:r>
              <a:rPr lang="en-US" altLang="ja-JP" sz="2800" dirty="0"/>
              <a:t>Companies’ proposed standard uncertainties (σ) of </a:t>
            </a:r>
            <a:r>
              <a:rPr lang="en-US" altLang="ja-JP" sz="2800" dirty="0" smtClean="0"/>
              <a:t>Measurement Equipment</a:t>
            </a:r>
            <a:endParaRPr lang="ja-JP" altLang="en-US" sz="2800" dirty="0"/>
          </a:p>
        </p:txBody>
      </p:sp>
      <p:graphicFrame>
        <p:nvGraphicFramePr>
          <p:cNvPr id="3" name="表 2"/>
          <p:cNvGraphicFramePr>
            <a:graphicFrameLocks noGrp="1"/>
          </p:cNvGraphicFramePr>
          <p:nvPr>
            <p:extLst>
              <p:ext uri="{D42A27DB-BD31-4B8C-83A1-F6EECF244321}">
                <p14:modId xmlns:p14="http://schemas.microsoft.com/office/powerpoint/2010/main" val="3749236225"/>
              </p:ext>
            </p:extLst>
          </p:nvPr>
        </p:nvGraphicFramePr>
        <p:xfrm>
          <a:off x="179511" y="1340768"/>
          <a:ext cx="8784976" cy="4418084"/>
        </p:xfrm>
        <a:graphic>
          <a:graphicData uri="http://schemas.openxmlformats.org/drawingml/2006/table">
            <a:tbl>
              <a:tblPr>
                <a:tableStyleId>{5940675A-B579-460E-94D1-54222C63F5DA}</a:tableStyleId>
              </a:tblPr>
              <a:tblGrid>
                <a:gridCol w="1505199"/>
                <a:gridCol w="2471501"/>
                <a:gridCol w="2287997"/>
                <a:gridCol w="1238072"/>
                <a:gridCol w="1282207"/>
              </a:tblGrid>
              <a:tr h="246885">
                <a:tc rowSpan="2">
                  <a:txBody>
                    <a:bodyPr/>
                    <a:lstStyle/>
                    <a:p>
                      <a:pPr algn="ctr" fontAlgn="ctr"/>
                      <a:r>
                        <a:rPr lang="en-US" sz="1800" u="none" strike="noStrike" dirty="0">
                          <a:effectLst/>
                        </a:rPr>
                        <a:t>Company</a:t>
                      </a:r>
                      <a:endParaRPr lang="en-US" sz="1800" b="0" i="0" u="none" strike="noStrike" dirty="0">
                        <a:solidFill>
                          <a:srgbClr val="000000"/>
                        </a:solidFill>
                        <a:effectLst/>
                        <a:latin typeface="ＭＳ Ｐゴシック"/>
                      </a:endParaRPr>
                    </a:p>
                  </a:txBody>
                  <a:tcPr marL="9525" marR="9525" marT="9525" marB="0" anchor="ctr"/>
                </a:tc>
                <a:tc gridSpan="2">
                  <a:txBody>
                    <a:bodyPr/>
                    <a:lstStyle/>
                    <a:p>
                      <a:pPr algn="ctr" fontAlgn="b"/>
                      <a:r>
                        <a:rPr lang="en-US" sz="1800" u="none" strike="noStrike" dirty="0">
                          <a:effectLst/>
                        </a:rPr>
                        <a:t>Proposed σ Measurement equipment (dB)</a:t>
                      </a:r>
                      <a:endParaRPr lang="en-US" sz="1800" b="1" i="0" u="none" strike="noStrike" dirty="0">
                        <a:solidFill>
                          <a:srgbClr val="000000"/>
                        </a:solidFill>
                        <a:effectLst/>
                        <a:latin typeface="ＭＳ Ｐゴシック"/>
                      </a:endParaRPr>
                    </a:p>
                  </a:txBody>
                  <a:tcPr marL="9525" marR="9525" marT="9525" marB="0" anchor="b"/>
                </a:tc>
                <a:tc hMerge="1">
                  <a:txBody>
                    <a:bodyPr/>
                    <a:lstStyle/>
                    <a:p>
                      <a:endParaRPr kumimoji="1" lang="ja-JP" altLang="en-US"/>
                    </a:p>
                  </a:txBody>
                  <a:tcPr/>
                </a:tc>
                <a:tc rowSpan="2">
                  <a:txBody>
                    <a:bodyPr/>
                    <a:lstStyle/>
                    <a:p>
                      <a:pPr algn="ctr" fontAlgn="ctr"/>
                      <a:r>
                        <a:rPr lang="en-US" sz="1800" u="none" strike="noStrike">
                          <a:effectLst/>
                        </a:rPr>
                        <a:t>Proposed distribution </a:t>
                      </a:r>
                      <a:endParaRPr lang="en-US" sz="1800" b="0" i="0" u="none" strike="noStrike">
                        <a:solidFill>
                          <a:srgbClr val="000000"/>
                        </a:solidFill>
                        <a:effectLst/>
                        <a:latin typeface="ＭＳ Ｐゴシック"/>
                      </a:endParaRPr>
                    </a:p>
                  </a:txBody>
                  <a:tcPr marL="9525" marR="9525" marT="9525" marB="0" anchor="ctr"/>
                </a:tc>
                <a:tc rowSpan="2">
                  <a:txBody>
                    <a:bodyPr/>
                    <a:lstStyle/>
                    <a:p>
                      <a:pPr algn="ctr" fontAlgn="ctr"/>
                      <a:r>
                        <a:rPr lang="en-US" sz="1800" u="none" strike="noStrike" dirty="0" err="1">
                          <a:effectLst/>
                        </a:rPr>
                        <a:t>Tdoc</a:t>
                      </a:r>
                      <a:r>
                        <a:rPr lang="en-US" sz="1800" u="none" strike="noStrike" dirty="0">
                          <a:effectLst/>
                        </a:rPr>
                        <a:t> </a:t>
                      </a:r>
                      <a:r>
                        <a:rPr lang="en-US" sz="1800" u="none" strike="noStrike" dirty="0" smtClean="0">
                          <a:effectLst/>
                        </a:rPr>
                        <a:t>No.</a:t>
                      </a:r>
                      <a:endParaRPr lang="en-US" sz="1800" b="0" i="0" u="none" strike="noStrike" dirty="0">
                        <a:solidFill>
                          <a:srgbClr val="000000"/>
                        </a:solidFill>
                        <a:effectLst/>
                        <a:latin typeface="ＭＳ Ｐゴシック"/>
                      </a:endParaRPr>
                    </a:p>
                  </a:txBody>
                  <a:tcPr marL="9525" marR="9525" marT="9525" marB="0" anchor="ctr"/>
                </a:tc>
              </a:tr>
              <a:tr h="405755">
                <a:tc vMerge="1">
                  <a:txBody>
                    <a:bodyPr/>
                    <a:lstStyle/>
                    <a:p>
                      <a:endParaRPr kumimoji="1" lang="ja-JP" altLang="en-US"/>
                    </a:p>
                  </a:txBody>
                  <a:tcPr/>
                </a:tc>
                <a:tc>
                  <a:txBody>
                    <a:bodyPr/>
                    <a:lstStyle/>
                    <a:p>
                      <a:pPr algn="ctr" fontAlgn="ctr"/>
                      <a:r>
                        <a:rPr lang="en-US" sz="1800" u="none" strike="noStrike" dirty="0">
                          <a:effectLst/>
                        </a:rPr>
                        <a:t>f≦3GHz</a:t>
                      </a:r>
                      <a:endParaRPr lang="en-US" sz="1800" b="0" i="0" u="none" strike="noStrike" dirty="0">
                        <a:solidFill>
                          <a:srgbClr val="000000"/>
                        </a:solidFill>
                        <a:effectLst/>
                        <a:latin typeface="ＭＳ Ｐゴシック"/>
                      </a:endParaRPr>
                    </a:p>
                  </a:txBody>
                  <a:tcPr marL="9525" marR="9525" marT="9525" marB="0" anchor="ctr"/>
                </a:tc>
                <a:tc>
                  <a:txBody>
                    <a:bodyPr/>
                    <a:lstStyle/>
                    <a:p>
                      <a:pPr algn="ctr" fontAlgn="ctr"/>
                      <a:r>
                        <a:rPr lang="en-US" sz="1800" u="none" strike="noStrike" dirty="0">
                          <a:effectLst/>
                        </a:rPr>
                        <a:t>3GHz≦f&lt;4.2GHz</a:t>
                      </a:r>
                      <a:endParaRPr lang="en-US" sz="1800" b="0" i="0" u="none" strike="noStrike" dirty="0">
                        <a:solidFill>
                          <a:srgbClr val="000000"/>
                        </a:solidFill>
                        <a:effectLst/>
                        <a:latin typeface="ＭＳ Ｐゴシック"/>
                      </a:endParaRPr>
                    </a:p>
                  </a:txBody>
                  <a:tcPr marL="9525" marR="9525" marT="9525" marB="0" anchor="ctr"/>
                </a:tc>
                <a:tc vMerge="1">
                  <a:txBody>
                    <a:bodyPr/>
                    <a:lstStyle/>
                    <a:p>
                      <a:endParaRPr kumimoji="1" lang="ja-JP" altLang="en-US"/>
                    </a:p>
                  </a:txBody>
                  <a:tcPr/>
                </a:tc>
                <a:tc vMerge="1">
                  <a:txBody>
                    <a:bodyPr/>
                    <a:lstStyle/>
                    <a:p>
                      <a:endParaRPr kumimoji="1" lang="ja-JP" altLang="en-US"/>
                    </a:p>
                  </a:txBody>
                  <a:tcPr/>
                </a:tc>
              </a:tr>
              <a:tr h="360040">
                <a:tc>
                  <a:txBody>
                    <a:bodyPr/>
                    <a:lstStyle/>
                    <a:p>
                      <a:pPr algn="l" fontAlgn="b"/>
                      <a:r>
                        <a:rPr lang="en-US" sz="1800" u="none" strike="noStrike">
                          <a:effectLst/>
                        </a:rPr>
                        <a:t>Huawei</a:t>
                      </a:r>
                      <a:endParaRPr lang="en-US"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0.35</a:t>
                      </a:r>
                      <a:endParaRPr lang="en-US" altLang="ja-JP"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dirty="0">
                          <a:effectLst/>
                        </a:rPr>
                        <a:t>0.35</a:t>
                      </a:r>
                      <a:endParaRPr lang="en-US" altLang="ja-JP" sz="1800" b="0" i="0" u="none" strike="noStrike" dirty="0">
                        <a:solidFill>
                          <a:srgbClr val="000000"/>
                        </a:solidFill>
                        <a:effectLst/>
                        <a:latin typeface="ＭＳ Ｐゴシック"/>
                      </a:endParaRPr>
                    </a:p>
                  </a:txBody>
                  <a:tcPr marL="9525" marR="9525" marT="9525" marB="0" anchor="b"/>
                </a:tc>
                <a:tc>
                  <a:txBody>
                    <a:bodyPr/>
                    <a:lstStyle/>
                    <a:p>
                      <a:pPr algn="l" fontAlgn="b"/>
                      <a:endParaRPr lang="en-US" altLang="ja-JP" sz="1800" b="0" i="0" u="none" strike="noStrike" dirty="0">
                        <a:solidFill>
                          <a:srgbClr val="000000"/>
                        </a:solidFill>
                        <a:effectLst/>
                        <a:latin typeface="ＭＳ Ｐゴシック"/>
                      </a:endParaRPr>
                    </a:p>
                  </a:txBody>
                  <a:tcPr marL="9525" marR="9525" marT="9525" marB="0" anchor="b"/>
                </a:tc>
                <a:tc>
                  <a:txBody>
                    <a:bodyPr/>
                    <a:lstStyle/>
                    <a:p>
                      <a:pPr algn="l" fontAlgn="b"/>
                      <a:r>
                        <a:rPr lang="en-US" sz="1800" u="none" strike="noStrike" dirty="0">
                          <a:effectLst/>
                        </a:rPr>
                        <a:t>R4-164285, R4-164286</a:t>
                      </a:r>
                      <a:endParaRPr lang="en-US" sz="1800" b="0" i="0" u="none" strike="noStrike" dirty="0">
                        <a:solidFill>
                          <a:srgbClr val="000000"/>
                        </a:solidFill>
                        <a:effectLst/>
                        <a:latin typeface="ＭＳ Ｐゴシック"/>
                      </a:endParaRPr>
                    </a:p>
                  </a:txBody>
                  <a:tcPr marL="9525" marR="9525" marT="9525" marB="0" anchor="b"/>
                </a:tc>
              </a:tr>
              <a:tr h="246885">
                <a:tc>
                  <a:txBody>
                    <a:bodyPr/>
                    <a:lstStyle/>
                    <a:p>
                      <a:pPr algn="l" fontAlgn="b"/>
                      <a:r>
                        <a:rPr lang="en-US" sz="1800" u="none" strike="noStrike">
                          <a:effectLst/>
                        </a:rPr>
                        <a:t>Ericsson</a:t>
                      </a:r>
                      <a:endParaRPr lang="en-US"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0.135</a:t>
                      </a:r>
                      <a:endParaRPr lang="en-US" altLang="ja-JP"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0.135</a:t>
                      </a:r>
                      <a:endParaRPr lang="en-US" altLang="ja-JP" sz="1800" b="0" i="0" u="none" strike="noStrike">
                        <a:solidFill>
                          <a:srgbClr val="000000"/>
                        </a:solidFill>
                        <a:effectLst/>
                        <a:latin typeface="ＭＳ Ｐゴシック"/>
                      </a:endParaRPr>
                    </a:p>
                  </a:txBody>
                  <a:tcPr marL="9525" marR="9525" marT="9525" marB="0" anchor="b"/>
                </a:tc>
                <a:tc>
                  <a:txBody>
                    <a:bodyPr/>
                    <a:lstStyle/>
                    <a:p>
                      <a:pPr algn="l" fontAlgn="b"/>
                      <a:r>
                        <a:rPr lang="en-US" sz="1800" u="none" strike="noStrike">
                          <a:effectLst/>
                        </a:rPr>
                        <a:t>normal</a:t>
                      </a:r>
                      <a:endParaRPr lang="en-US" sz="1800" b="0" i="0" u="none" strike="noStrike">
                        <a:solidFill>
                          <a:srgbClr val="000000"/>
                        </a:solidFill>
                        <a:effectLst/>
                        <a:latin typeface="ＭＳ Ｐゴシック"/>
                      </a:endParaRPr>
                    </a:p>
                  </a:txBody>
                  <a:tcPr marL="9525" marR="9525" marT="9525" marB="0" anchor="b"/>
                </a:tc>
                <a:tc>
                  <a:txBody>
                    <a:bodyPr/>
                    <a:lstStyle/>
                    <a:p>
                      <a:pPr algn="l" fontAlgn="b"/>
                      <a:r>
                        <a:rPr lang="en-US" sz="1800" u="none" strike="noStrike">
                          <a:effectLst/>
                        </a:rPr>
                        <a:t>R4-163902</a:t>
                      </a:r>
                      <a:endParaRPr lang="en-US" sz="1800" b="0" i="0" u="none" strike="noStrike">
                        <a:solidFill>
                          <a:srgbClr val="000000"/>
                        </a:solidFill>
                        <a:effectLst/>
                        <a:latin typeface="ＭＳ Ｐゴシック"/>
                      </a:endParaRPr>
                    </a:p>
                  </a:txBody>
                  <a:tcPr marL="9525" marR="9525" marT="9525" marB="0" anchor="b"/>
                </a:tc>
              </a:tr>
              <a:tr h="246885">
                <a:tc>
                  <a:txBody>
                    <a:bodyPr/>
                    <a:lstStyle/>
                    <a:p>
                      <a:pPr algn="l" fontAlgn="b"/>
                      <a:r>
                        <a:rPr lang="en-US" sz="1800" u="none" strike="noStrike">
                          <a:effectLst/>
                        </a:rPr>
                        <a:t>Nokia </a:t>
                      </a:r>
                      <a:endParaRPr lang="en-US"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0.34</a:t>
                      </a:r>
                      <a:endParaRPr lang="en-US" altLang="ja-JP"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0.34</a:t>
                      </a:r>
                      <a:endParaRPr lang="en-US" altLang="ja-JP" sz="1800" b="0" i="0" u="none" strike="noStrike">
                        <a:solidFill>
                          <a:srgbClr val="000000"/>
                        </a:solidFill>
                        <a:effectLst/>
                        <a:latin typeface="ＭＳ Ｐゴシック"/>
                      </a:endParaRPr>
                    </a:p>
                  </a:txBody>
                  <a:tcPr marL="9525" marR="9525" marT="9525" marB="0" anchor="b"/>
                </a:tc>
                <a:tc>
                  <a:txBody>
                    <a:bodyPr/>
                    <a:lstStyle/>
                    <a:p>
                      <a:pPr algn="l" fontAlgn="b"/>
                      <a:r>
                        <a:rPr lang="ja-JP" altLang="en-US" sz="1800" u="none" strike="noStrike">
                          <a:effectLst/>
                        </a:rPr>
                        <a:t>　</a:t>
                      </a:r>
                      <a:endParaRPr lang="ja-JP" altLang="en-US" sz="1800" b="0" i="0" u="none" strike="noStrike">
                        <a:solidFill>
                          <a:srgbClr val="000000"/>
                        </a:solidFill>
                        <a:effectLst/>
                        <a:latin typeface="ＭＳ Ｐゴシック"/>
                      </a:endParaRPr>
                    </a:p>
                  </a:txBody>
                  <a:tcPr marL="9525" marR="9525" marT="9525" marB="0" anchor="b"/>
                </a:tc>
                <a:tc>
                  <a:txBody>
                    <a:bodyPr/>
                    <a:lstStyle/>
                    <a:p>
                      <a:pPr algn="l" fontAlgn="b"/>
                      <a:r>
                        <a:rPr lang="en-US" sz="1800" u="none" strike="noStrike">
                          <a:effectLst/>
                        </a:rPr>
                        <a:t>R4-162625</a:t>
                      </a:r>
                      <a:endParaRPr lang="en-US" sz="1800" b="0" i="0" u="none" strike="noStrike">
                        <a:solidFill>
                          <a:srgbClr val="000000"/>
                        </a:solidFill>
                        <a:effectLst/>
                        <a:latin typeface="ＭＳ Ｐゴシック"/>
                      </a:endParaRPr>
                    </a:p>
                  </a:txBody>
                  <a:tcPr marL="9525" marR="9525" marT="9525" marB="0" anchor="b"/>
                </a:tc>
              </a:tr>
              <a:tr h="965094">
                <a:tc>
                  <a:txBody>
                    <a:bodyPr/>
                    <a:lstStyle/>
                    <a:p>
                      <a:pPr algn="l" fontAlgn="b"/>
                      <a:r>
                        <a:rPr lang="en-US" sz="1800" u="none" strike="noStrike">
                          <a:effectLst/>
                        </a:rPr>
                        <a:t>MVG</a:t>
                      </a:r>
                      <a:br>
                        <a:rPr lang="en-US" sz="1800" u="none" strike="noStrike">
                          <a:effectLst/>
                        </a:rPr>
                      </a:br>
                      <a:r>
                        <a:rPr lang="en-US" sz="1800" u="none" strike="noStrike">
                          <a:effectLst/>
                        </a:rPr>
                        <a:t>*not general commercial equipment</a:t>
                      </a:r>
                      <a:endParaRPr lang="en-US"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0.048</a:t>
                      </a:r>
                      <a:endParaRPr lang="en-US" altLang="ja-JP"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0.048</a:t>
                      </a:r>
                      <a:endParaRPr lang="en-US" altLang="ja-JP" sz="1800" b="0" i="0" u="none" strike="noStrike">
                        <a:solidFill>
                          <a:srgbClr val="000000"/>
                        </a:solidFill>
                        <a:effectLst/>
                        <a:latin typeface="ＭＳ Ｐゴシック"/>
                      </a:endParaRPr>
                    </a:p>
                  </a:txBody>
                  <a:tcPr marL="9525" marR="9525" marT="9525" marB="0" anchor="b"/>
                </a:tc>
                <a:tc>
                  <a:txBody>
                    <a:bodyPr/>
                    <a:lstStyle/>
                    <a:p>
                      <a:pPr algn="l" fontAlgn="b"/>
                      <a:r>
                        <a:rPr lang="en-US" sz="1800" u="none" strike="noStrike" dirty="0">
                          <a:effectLst/>
                        </a:rPr>
                        <a:t>normal</a:t>
                      </a:r>
                      <a:endParaRPr lang="en-US" sz="1800" b="0" i="0" u="none" strike="noStrike" dirty="0">
                        <a:solidFill>
                          <a:srgbClr val="000000"/>
                        </a:solidFill>
                        <a:effectLst/>
                        <a:latin typeface="ＭＳ Ｐゴシック"/>
                      </a:endParaRPr>
                    </a:p>
                  </a:txBody>
                  <a:tcPr marL="9525" marR="9525" marT="9525" marB="0" anchor="b"/>
                </a:tc>
                <a:tc>
                  <a:txBody>
                    <a:bodyPr/>
                    <a:lstStyle/>
                    <a:p>
                      <a:pPr algn="l" fontAlgn="b"/>
                      <a:r>
                        <a:rPr lang="en-US" sz="1800" u="none" strike="noStrike">
                          <a:effectLst/>
                        </a:rPr>
                        <a:t>R4-162668</a:t>
                      </a:r>
                      <a:endParaRPr lang="en-US" sz="1800" b="0" i="0" u="none" strike="noStrike">
                        <a:solidFill>
                          <a:srgbClr val="000000"/>
                        </a:solidFill>
                        <a:effectLst/>
                        <a:latin typeface="ＭＳ Ｐゴシック"/>
                      </a:endParaRPr>
                    </a:p>
                  </a:txBody>
                  <a:tcPr marL="9525" marR="9525" marT="9525" marB="0" anchor="b"/>
                </a:tc>
              </a:tr>
              <a:tr h="725691">
                <a:tc>
                  <a:txBody>
                    <a:bodyPr/>
                    <a:lstStyle/>
                    <a:p>
                      <a:pPr algn="l" fontAlgn="b"/>
                      <a:r>
                        <a:rPr lang="en-US" sz="1800" u="none" strike="noStrike" dirty="0" err="1" smtClean="0">
                          <a:effectLst/>
                        </a:rPr>
                        <a:t>Kathrein</a:t>
                      </a:r>
                      <a:endParaRPr lang="en-US" sz="1800" b="0" i="0" u="none" strike="noStrike" dirty="0">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0.1</a:t>
                      </a:r>
                      <a:endParaRPr lang="en-US" altLang="ja-JP"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0.1</a:t>
                      </a:r>
                      <a:endParaRPr lang="en-US" altLang="ja-JP" sz="1800" b="0" i="0" u="none" strike="noStrike">
                        <a:solidFill>
                          <a:srgbClr val="000000"/>
                        </a:solidFill>
                        <a:effectLst/>
                        <a:latin typeface="ＭＳ Ｐゴシック"/>
                      </a:endParaRPr>
                    </a:p>
                  </a:txBody>
                  <a:tcPr marL="9525" marR="9525" marT="9525" marB="0" anchor="b"/>
                </a:tc>
                <a:tc>
                  <a:txBody>
                    <a:bodyPr/>
                    <a:lstStyle/>
                    <a:p>
                      <a:pPr algn="l" fontAlgn="b"/>
                      <a:r>
                        <a:rPr lang="ja-JP" altLang="en-US" sz="1800" u="none" strike="noStrike" dirty="0">
                          <a:effectLst/>
                        </a:rPr>
                        <a:t>　</a:t>
                      </a:r>
                      <a:endParaRPr lang="ja-JP" altLang="en-US" sz="1800" b="0" i="0" u="none" strike="noStrike" dirty="0">
                        <a:solidFill>
                          <a:srgbClr val="000000"/>
                        </a:solidFill>
                        <a:effectLst/>
                        <a:latin typeface="ＭＳ Ｐゴシック"/>
                      </a:endParaRPr>
                    </a:p>
                  </a:txBody>
                  <a:tcPr marL="9525" marR="9525" marT="9525" marB="0" anchor="b"/>
                </a:tc>
                <a:tc>
                  <a:txBody>
                    <a:bodyPr/>
                    <a:lstStyle/>
                    <a:p>
                      <a:pPr algn="l" fontAlgn="b"/>
                      <a:r>
                        <a:rPr lang="en-US" sz="1800" u="none" strike="noStrike">
                          <a:effectLst/>
                        </a:rPr>
                        <a:t>R4-163923, R4-163897</a:t>
                      </a:r>
                      <a:endParaRPr lang="en-US" sz="1800" b="0" i="0" u="none" strike="noStrike">
                        <a:solidFill>
                          <a:srgbClr val="000000"/>
                        </a:solidFill>
                        <a:effectLst/>
                        <a:latin typeface="ＭＳ Ｐゴシック"/>
                      </a:endParaRPr>
                    </a:p>
                  </a:txBody>
                  <a:tcPr marL="9525" marR="9525" marT="9525" marB="0" anchor="b"/>
                </a:tc>
              </a:tr>
              <a:tr h="486288">
                <a:tc>
                  <a:txBody>
                    <a:bodyPr/>
                    <a:lstStyle/>
                    <a:p>
                      <a:pPr algn="l" fontAlgn="b"/>
                      <a:r>
                        <a:rPr lang="en-US" sz="1800" u="none" strike="noStrike" dirty="0">
                          <a:effectLst/>
                        </a:rPr>
                        <a:t>NEC</a:t>
                      </a:r>
                      <a:endParaRPr lang="en-US" sz="1800" b="0" i="0" u="none" strike="noStrike" dirty="0">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0.23</a:t>
                      </a:r>
                      <a:endParaRPr lang="en-US" altLang="ja-JP"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0.35</a:t>
                      </a:r>
                      <a:endParaRPr lang="en-US" altLang="ja-JP" sz="1800" b="0" i="0" u="none" strike="noStrike">
                        <a:solidFill>
                          <a:srgbClr val="000000"/>
                        </a:solidFill>
                        <a:effectLst/>
                        <a:latin typeface="ＭＳ Ｐゴシック"/>
                      </a:endParaRPr>
                    </a:p>
                  </a:txBody>
                  <a:tcPr marL="9525" marR="9525" marT="9525" marB="0" anchor="b"/>
                </a:tc>
                <a:tc>
                  <a:txBody>
                    <a:bodyPr/>
                    <a:lstStyle/>
                    <a:p>
                      <a:pPr algn="l" fontAlgn="b"/>
                      <a:r>
                        <a:rPr lang="en-US" sz="1800" u="none" strike="noStrike">
                          <a:effectLst/>
                        </a:rPr>
                        <a:t>rectangular</a:t>
                      </a:r>
                      <a:endParaRPr lang="en-US" sz="1800" b="0" i="0" u="none" strike="noStrike">
                        <a:solidFill>
                          <a:srgbClr val="000000"/>
                        </a:solidFill>
                        <a:effectLst/>
                        <a:latin typeface="ＭＳ Ｐゴシック"/>
                      </a:endParaRPr>
                    </a:p>
                  </a:txBody>
                  <a:tcPr marL="9525" marR="9525" marT="9525" marB="0" anchor="b"/>
                </a:tc>
                <a:tc>
                  <a:txBody>
                    <a:bodyPr/>
                    <a:lstStyle/>
                    <a:p>
                      <a:pPr algn="l" fontAlgn="b"/>
                      <a:r>
                        <a:rPr lang="en-US" sz="1800" u="none" strike="noStrike">
                          <a:effectLst/>
                        </a:rPr>
                        <a:t>R4-164340</a:t>
                      </a:r>
                      <a:endParaRPr lang="en-US" sz="1800" b="0" i="0" u="none" strike="noStrike">
                        <a:solidFill>
                          <a:srgbClr val="000000"/>
                        </a:solidFill>
                        <a:effectLst/>
                        <a:latin typeface="ＭＳ Ｐゴシック"/>
                      </a:endParaRPr>
                    </a:p>
                  </a:txBody>
                  <a:tcPr marL="9525" marR="9525" marT="9525" marB="0" anchor="b"/>
                </a:tc>
              </a:tr>
              <a:tr h="246885">
                <a:tc>
                  <a:txBody>
                    <a:bodyPr/>
                    <a:lstStyle/>
                    <a:p>
                      <a:pPr algn="l" fontAlgn="b"/>
                      <a:r>
                        <a:rPr lang="en-US" sz="1800" u="none" strike="noStrike" dirty="0">
                          <a:effectLst/>
                        </a:rPr>
                        <a:t>SEI</a:t>
                      </a:r>
                      <a:endParaRPr lang="en-US" sz="1800" b="0" i="0" u="none" strike="noStrike" dirty="0">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0.32</a:t>
                      </a:r>
                      <a:endParaRPr lang="en-US" altLang="ja-JP"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0.45</a:t>
                      </a:r>
                      <a:endParaRPr lang="en-US" altLang="ja-JP" sz="1800" b="0" i="0" u="none" strike="noStrike">
                        <a:solidFill>
                          <a:srgbClr val="000000"/>
                        </a:solidFill>
                        <a:effectLst/>
                        <a:latin typeface="ＭＳ Ｐゴシック"/>
                      </a:endParaRPr>
                    </a:p>
                  </a:txBody>
                  <a:tcPr marL="9525" marR="9525" marT="9525" marB="0" anchor="b"/>
                </a:tc>
                <a:tc>
                  <a:txBody>
                    <a:bodyPr/>
                    <a:lstStyle/>
                    <a:p>
                      <a:pPr algn="l" fontAlgn="b"/>
                      <a:r>
                        <a:rPr lang="en-US" sz="1800" u="none" strike="noStrike">
                          <a:effectLst/>
                        </a:rPr>
                        <a:t>normal</a:t>
                      </a:r>
                      <a:endParaRPr lang="en-US" sz="1800" b="0" i="0" u="none" strike="noStrike">
                        <a:solidFill>
                          <a:srgbClr val="000000"/>
                        </a:solidFill>
                        <a:effectLst/>
                        <a:latin typeface="ＭＳ Ｐゴシック"/>
                      </a:endParaRPr>
                    </a:p>
                  </a:txBody>
                  <a:tcPr marL="9525" marR="9525" marT="9525" marB="0" anchor="b"/>
                </a:tc>
                <a:tc>
                  <a:txBody>
                    <a:bodyPr/>
                    <a:lstStyle/>
                    <a:p>
                      <a:pPr algn="l" fontAlgn="b"/>
                      <a:r>
                        <a:rPr lang="en-US" sz="1800" u="none" strike="noStrike" dirty="0">
                          <a:effectLst/>
                        </a:rPr>
                        <a:t>R4-163750</a:t>
                      </a:r>
                      <a:endParaRPr lang="en-US" sz="1800" b="0" i="0" u="none" strike="noStrike" dirty="0">
                        <a:solidFill>
                          <a:srgbClr val="000000"/>
                        </a:solidFill>
                        <a:effectLst/>
                        <a:latin typeface="ＭＳ Ｐゴシック"/>
                      </a:endParaRPr>
                    </a:p>
                  </a:txBody>
                  <a:tcPr marL="9525" marR="9525" marT="9525" marB="0" anchor="b"/>
                </a:tc>
              </a:tr>
            </a:tbl>
          </a:graphicData>
        </a:graphic>
      </p:graphicFrame>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4</a:t>
            </a:fld>
            <a:endParaRPr kumimoji="1" lang="ja-JP" altLang="en-US"/>
          </a:p>
        </p:txBody>
      </p:sp>
    </p:spTree>
    <p:extLst>
      <p:ext uri="{BB962C8B-B14F-4D97-AF65-F5344CB8AC3E}">
        <p14:creationId xmlns:p14="http://schemas.microsoft.com/office/powerpoint/2010/main" val="29056121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59909" y="443082"/>
            <a:ext cx="8229600" cy="778098"/>
          </a:xfrm>
        </p:spPr>
        <p:txBody>
          <a:bodyPr>
            <a:noAutofit/>
          </a:bodyPr>
          <a:lstStyle/>
          <a:p>
            <a:r>
              <a:rPr lang="en-US" altLang="ja-JP" sz="2800" dirty="0"/>
              <a:t>Companies’ proposed standard uncertainties (σ) of Signal Generator  </a:t>
            </a:r>
            <a:endParaRPr lang="ja-JP" altLang="en-US" sz="2800" dirty="0"/>
          </a:p>
        </p:txBody>
      </p:sp>
      <p:graphicFrame>
        <p:nvGraphicFramePr>
          <p:cNvPr id="4" name="表 3"/>
          <p:cNvGraphicFramePr>
            <a:graphicFrameLocks noGrp="1"/>
          </p:cNvGraphicFramePr>
          <p:nvPr>
            <p:extLst>
              <p:ext uri="{D42A27DB-BD31-4B8C-83A1-F6EECF244321}">
                <p14:modId xmlns:p14="http://schemas.microsoft.com/office/powerpoint/2010/main" val="406764558"/>
              </p:ext>
            </p:extLst>
          </p:nvPr>
        </p:nvGraphicFramePr>
        <p:xfrm>
          <a:off x="179512" y="1340768"/>
          <a:ext cx="8712967" cy="3773168"/>
        </p:xfrm>
        <a:graphic>
          <a:graphicData uri="http://schemas.openxmlformats.org/drawingml/2006/table">
            <a:tbl>
              <a:tblPr>
                <a:tableStyleId>{5940675A-B579-460E-94D1-54222C63F5DA}</a:tableStyleId>
              </a:tblPr>
              <a:tblGrid>
                <a:gridCol w="1319313"/>
                <a:gridCol w="2235505"/>
                <a:gridCol w="2240084"/>
                <a:gridCol w="1305571"/>
                <a:gridCol w="1612494"/>
              </a:tblGrid>
              <a:tr h="311532">
                <a:tc rowSpan="2">
                  <a:txBody>
                    <a:bodyPr/>
                    <a:lstStyle/>
                    <a:p>
                      <a:pPr algn="ctr" fontAlgn="ctr"/>
                      <a:r>
                        <a:rPr lang="en-US" sz="1800" u="none" strike="noStrike" dirty="0">
                          <a:effectLst/>
                        </a:rPr>
                        <a:t>Company</a:t>
                      </a:r>
                      <a:endParaRPr lang="en-US" sz="1800" b="0" i="0" u="none" strike="noStrike" dirty="0">
                        <a:solidFill>
                          <a:srgbClr val="000000"/>
                        </a:solidFill>
                        <a:effectLst/>
                        <a:latin typeface="ＭＳ Ｐゴシック"/>
                      </a:endParaRPr>
                    </a:p>
                  </a:txBody>
                  <a:tcPr marL="9525" marR="9525" marT="9525" marB="0" anchor="ctr"/>
                </a:tc>
                <a:tc gridSpan="2">
                  <a:txBody>
                    <a:bodyPr/>
                    <a:lstStyle/>
                    <a:p>
                      <a:pPr algn="ctr" fontAlgn="b"/>
                      <a:r>
                        <a:rPr lang="en-US" sz="1800" u="none" strike="noStrike">
                          <a:effectLst/>
                        </a:rPr>
                        <a:t>Proposed </a:t>
                      </a:r>
                      <a:r>
                        <a:rPr lang="el-GR" sz="1800" u="none" strike="noStrike">
                          <a:effectLst/>
                        </a:rPr>
                        <a:t>σ </a:t>
                      </a:r>
                      <a:r>
                        <a:rPr lang="en-US" sz="1800" u="none" strike="noStrike">
                          <a:effectLst/>
                        </a:rPr>
                        <a:t>Signal generator (dB)</a:t>
                      </a:r>
                      <a:endParaRPr lang="en-US" sz="1800" b="1" i="0" u="none" strike="noStrike">
                        <a:solidFill>
                          <a:srgbClr val="000000"/>
                        </a:solidFill>
                        <a:effectLst/>
                        <a:latin typeface="ＭＳ Ｐゴシック"/>
                      </a:endParaRPr>
                    </a:p>
                  </a:txBody>
                  <a:tcPr marL="9525" marR="9525" marT="9525" marB="0" anchor="b"/>
                </a:tc>
                <a:tc hMerge="1">
                  <a:txBody>
                    <a:bodyPr/>
                    <a:lstStyle/>
                    <a:p>
                      <a:endParaRPr kumimoji="1" lang="ja-JP" altLang="en-US"/>
                    </a:p>
                  </a:txBody>
                  <a:tcPr/>
                </a:tc>
                <a:tc rowSpan="2">
                  <a:txBody>
                    <a:bodyPr/>
                    <a:lstStyle/>
                    <a:p>
                      <a:pPr algn="ctr" fontAlgn="ctr"/>
                      <a:r>
                        <a:rPr lang="en-US" sz="1800" u="none" strike="noStrike">
                          <a:effectLst/>
                        </a:rPr>
                        <a:t>Proposed distribution </a:t>
                      </a:r>
                      <a:endParaRPr lang="en-US" sz="1800" b="0" i="0" u="none" strike="noStrike">
                        <a:solidFill>
                          <a:srgbClr val="000000"/>
                        </a:solidFill>
                        <a:effectLst/>
                        <a:latin typeface="ＭＳ Ｐゴシック"/>
                      </a:endParaRPr>
                    </a:p>
                  </a:txBody>
                  <a:tcPr marL="9525" marR="9525" marT="9525" marB="0" anchor="ctr"/>
                </a:tc>
                <a:tc rowSpan="2">
                  <a:txBody>
                    <a:bodyPr/>
                    <a:lstStyle/>
                    <a:p>
                      <a:pPr algn="ctr" fontAlgn="ctr"/>
                      <a:r>
                        <a:rPr lang="en-US" sz="1800" u="none" strike="noStrike" dirty="0" err="1">
                          <a:effectLst/>
                        </a:rPr>
                        <a:t>Tdoc</a:t>
                      </a:r>
                      <a:r>
                        <a:rPr lang="en-US" sz="1800" u="none" strike="noStrike" dirty="0">
                          <a:effectLst/>
                        </a:rPr>
                        <a:t> No. </a:t>
                      </a:r>
                      <a:endParaRPr lang="en-US" sz="1800" b="0" i="0" u="none" strike="noStrike" dirty="0">
                        <a:solidFill>
                          <a:srgbClr val="000000"/>
                        </a:solidFill>
                        <a:effectLst/>
                        <a:latin typeface="ＭＳ Ｐゴシック"/>
                      </a:endParaRPr>
                    </a:p>
                  </a:txBody>
                  <a:tcPr marL="9525" marR="9525" marT="9525" marB="0" anchor="ctr"/>
                </a:tc>
              </a:tr>
              <a:tr h="368855">
                <a:tc vMerge="1">
                  <a:txBody>
                    <a:bodyPr/>
                    <a:lstStyle/>
                    <a:p>
                      <a:endParaRPr kumimoji="1" lang="ja-JP" altLang="en-US"/>
                    </a:p>
                  </a:txBody>
                  <a:tcPr/>
                </a:tc>
                <a:tc>
                  <a:txBody>
                    <a:bodyPr/>
                    <a:lstStyle/>
                    <a:p>
                      <a:pPr algn="ctr" fontAlgn="ctr"/>
                      <a:r>
                        <a:rPr lang="en-US" sz="1800" u="none" strike="noStrike">
                          <a:effectLst/>
                        </a:rPr>
                        <a:t>f≦3GHz</a:t>
                      </a:r>
                      <a:endParaRPr lang="en-US" sz="1800" b="0" i="0" u="none" strike="noStrike">
                        <a:solidFill>
                          <a:srgbClr val="000000"/>
                        </a:solidFill>
                        <a:effectLst/>
                        <a:latin typeface="ＭＳ Ｐゴシック"/>
                      </a:endParaRPr>
                    </a:p>
                  </a:txBody>
                  <a:tcPr marL="9525" marR="9525" marT="9525" marB="0" anchor="ctr"/>
                </a:tc>
                <a:tc>
                  <a:txBody>
                    <a:bodyPr/>
                    <a:lstStyle/>
                    <a:p>
                      <a:pPr algn="ctr" fontAlgn="ctr"/>
                      <a:r>
                        <a:rPr lang="en-US" sz="1800" u="none" strike="noStrike">
                          <a:effectLst/>
                        </a:rPr>
                        <a:t>3GHz≦f&lt;4.2GHz</a:t>
                      </a:r>
                      <a:endParaRPr lang="en-US" sz="1800" b="0" i="0" u="none" strike="noStrike">
                        <a:solidFill>
                          <a:srgbClr val="000000"/>
                        </a:solidFill>
                        <a:effectLst/>
                        <a:latin typeface="ＭＳ Ｐゴシック"/>
                      </a:endParaRPr>
                    </a:p>
                  </a:txBody>
                  <a:tcPr marL="9525" marR="9525" marT="9525" marB="0" anchor="ctr"/>
                </a:tc>
                <a:tc vMerge="1">
                  <a:txBody>
                    <a:bodyPr/>
                    <a:lstStyle/>
                    <a:p>
                      <a:endParaRPr kumimoji="1" lang="ja-JP" altLang="en-US"/>
                    </a:p>
                  </a:txBody>
                  <a:tcPr/>
                </a:tc>
                <a:tc vMerge="1">
                  <a:txBody>
                    <a:bodyPr/>
                    <a:lstStyle/>
                    <a:p>
                      <a:endParaRPr kumimoji="1" lang="ja-JP" altLang="en-US"/>
                    </a:p>
                  </a:txBody>
                  <a:tcPr/>
                </a:tc>
              </a:tr>
              <a:tr h="368855">
                <a:tc>
                  <a:txBody>
                    <a:bodyPr/>
                    <a:lstStyle/>
                    <a:p>
                      <a:pPr algn="l" fontAlgn="b"/>
                      <a:r>
                        <a:rPr lang="en-US" sz="1800" u="none" strike="noStrike">
                          <a:effectLst/>
                        </a:rPr>
                        <a:t>Huawei</a:t>
                      </a:r>
                      <a:endParaRPr lang="en-US"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0.5</a:t>
                      </a:r>
                      <a:endParaRPr lang="en-US" altLang="ja-JP"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0.5</a:t>
                      </a:r>
                      <a:endParaRPr lang="en-US" altLang="ja-JP" sz="1800" b="0" i="0" u="none" strike="noStrike">
                        <a:solidFill>
                          <a:srgbClr val="000000"/>
                        </a:solidFill>
                        <a:effectLst/>
                        <a:latin typeface="ＭＳ Ｐゴシック"/>
                      </a:endParaRPr>
                    </a:p>
                  </a:txBody>
                  <a:tcPr marL="9525" marR="9525" marT="9525" marB="0" anchor="b"/>
                </a:tc>
                <a:tc>
                  <a:txBody>
                    <a:bodyPr/>
                    <a:lstStyle/>
                    <a:p>
                      <a:pPr algn="l" fontAlgn="b"/>
                      <a:r>
                        <a:rPr lang="ja-JP" altLang="en-US" sz="1800" u="none" strike="noStrike">
                          <a:effectLst/>
                        </a:rPr>
                        <a:t>　</a:t>
                      </a:r>
                      <a:endParaRPr lang="ja-JP" altLang="en-US" sz="1800" b="0" i="0" u="none" strike="noStrike">
                        <a:solidFill>
                          <a:srgbClr val="000000"/>
                        </a:solidFill>
                        <a:effectLst/>
                        <a:latin typeface="ＭＳ Ｐゴシック"/>
                      </a:endParaRPr>
                    </a:p>
                  </a:txBody>
                  <a:tcPr marL="9525" marR="9525" marT="9525" marB="0" anchor="b"/>
                </a:tc>
                <a:tc>
                  <a:txBody>
                    <a:bodyPr/>
                    <a:lstStyle/>
                    <a:p>
                      <a:pPr algn="l" fontAlgn="b"/>
                      <a:r>
                        <a:rPr lang="en-US" sz="1800" u="none" strike="noStrike" dirty="0">
                          <a:effectLst/>
                        </a:rPr>
                        <a:t>R4-164286</a:t>
                      </a:r>
                      <a:endParaRPr lang="en-US" sz="1800" b="0" i="0" u="none" strike="noStrike" dirty="0">
                        <a:solidFill>
                          <a:srgbClr val="000000"/>
                        </a:solidFill>
                        <a:effectLst/>
                        <a:latin typeface="ＭＳ Ｐゴシック"/>
                      </a:endParaRPr>
                    </a:p>
                  </a:txBody>
                  <a:tcPr marL="9525" marR="9525" marT="9525" marB="0" anchor="b"/>
                </a:tc>
              </a:tr>
              <a:tr h="311532">
                <a:tc>
                  <a:txBody>
                    <a:bodyPr/>
                    <a:lstStyle/>
                    <a:p>
                      <a:pPr algn="l" fontAlgn="b"/>
                      <a:r>
                        <a:rPr lang="en-US" sz="1800" u="none" strike="noStrike">
                          <a:effectLst/>
                        </a:rPr>
                        <a:t>Ericsson</a:t>
                      </a:r>
                      <a:endParaRPr lang="en-US"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0.4</a:t>
                      </a:r>
                      <a:endParaRPr lang="en-US" altLang="ja-JP"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dirty="0">
                          <a:effectLst/>
                        </a:rPr>
                        <a:t>0.4</a:t>
                      </a:r>
                      <a:endParaRPr lang="en-US" altLang="ja-JP" sz="1800" b="0" i="0" u="none" strike="noStrike" dirty="0">
                        <a:solidFill>
                          <a:srgbClr val="000000"/>
                        </a:solidFill>
                        <a:effectLst/>
                        <a:latin typeface="ＭＳ Ｐゴシック"/>
                      </a:endParaRPr>
                    </a:p>
                  </a:txBody>
                  <a:tcPr marL="9525" marR="9525" marT="9525" marB="0" anchor="b"/>
                </a:tc>
                <a:tc>
                  <a:txBody>
                    <a:bodyPr/>
                    <a:lstStyle/>
                    <a:p>
                      <a:pPr algn="l" fontAlgn="b"/>
                      <a:r>
                        <a:rPr lang="en-US" sz="1800" u="none" strike="noStrike">
                          <a:effectLst/>
                        </a:rPr>
                        <a:t>normal</a:t>
                      </a:r>
                      <a:endParaRPr lang="en-US" sz="1800" b="0" i="0" u="none" strike="noStrike">
                        <a:solidFill>
                          <a:srgbClr val="000000"/>
                        </a:solidFill>
                        <a:effectLst/>
                        <a:latin typeface="ＭＳ Ｐゴシック"/>
                      </a:endParaRPr>
                    </a:p>
                  </a:txBody>
                  <a:tcPr marL="9525" marR="9525" marT="9525" marB="0" anchor="b"/>
                </a:tc>
                <a:tc>
                  <a:txBody>
                    <a:bodyPr/>
                    <a:lstStyle/>
                    <a:p>
                      <a:pPr algn="l" fontAlgn="b"/>
                      <a:r>
                        <a:rPr lang="en-US" sz="1800" u="none" strike="noStrike">
                          <a:effectLst/>
                        </a:rPr>
                        <a:t>R4-163903</a:t>
                      </a:r>
                      <a:endParaRPr lang="en-US" sz="1800" b="0" i="0" u="none" strike="noStrike">
                        <a:solidFill>
                          <a:srgbClr val="000000"/>
                        </a:solidFill>
                        <a:effectLst/>
                        <a:latin typeface="ＭＳ Ｐゴシック"/>
                      </a:endParaRPr>
                    </a:p>
                  </a:txBody>
                  <a:tcPr marL="9525" marR="9525" marT="9525" marB="0" anchor="b"/>
                </a:tc>
              </a:tr>
              <a:tr h="311532">
                <a:tc>
                  <a:txBody>
                    <a:bodyPr/>
                    <a:lstStyle/>
                    <a:p>
                      <a:pPr algn="l" fontAlgn="b"/>
                      <a:r>
                        <a:rPr lang="en-US" sz="1800" u="none" strike="noStrike">
                          <a:effectLst/>
                        </a:rPr>
                        <a:t>Nokia </a:t>
                      </a:r>
                      <a:endParaRPr lang="en-US"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0.2</a:t>
                      </a:r>
                      <a:endParaRPr lang="en-US" altLang="ja-JP"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0.2</a:t>
                      </a:r>
                      <a:endParaRPr lang="en-US" altLang="ja-JP" sz="1800" b="0" i="0" u="none" strike="noStrike">
                        <a:solidFill>
                          <a:srgbClr val="000000"/>
                        </a:solidFill>
                        <a:effectLst/>
                        <a:latin typeface="ＭＳ Ｐゴシック"/>
                      </a:endParaRPr>
                    </a:p>
                  </a:txBody>
                  <a:tcPr marL="9525" marR="9525" marT="9525" marB="0" anchor="b"/>
                </a:tc>
                <a:tc>
                  <a:txBody>
                    <a:bodyPr/>
                    <a:lstStyle/>
                    <a:p>
                      <a:pPr algn="l" fontAlgn="b"/>
                      <a:r>
                        <a:rPr lang="ja-JP" altLang="en-US" sz="1800" u="none" strike="noStrike">
                          <a:effectLst/>
                        </a:rPr>
                        <a:t>　</a:t>
                      </a:r>
                      <a:endParaRPr lang="ja-JP" altLang="en-US" sz="1800" b="0" i="0" u="none" strike="noStrike">
                        <a:solidFill>
                          <a:srgbClr val="000000"/>
                        </a:solidFill>
                        <a:effectLst/>
                        <a:latin typeface="ＭＳ Ｐゴシック"/>
                      </a:endParaRPr>
                    </a:p>
                  </a:txBody>
                  <a:tcPr marL="9525" marR="9525" marT="9525" marB="0" anchor="b"/>
                </a:tc>
                <a:tc>
                  <a:txBody>
                    <a:bodyPr/>
                    <a:lstStyle/>
                    <a:p>
                      <a:pPr algn="l" fontAlgn="b"/>
                      <a:r>
                        <a:rPr lang="en-US" sz="1800" u="none" strike="noStrike">
                          <a:effectLst/>
                        </a:rPr>
                        <a:t>R4-162626</a:t>
                      </a:r>
                      <a:endParaRPr lang="en-US" sz="1800" b="0" i="0" u="none" strike="noStrike">
                        <a:solidFill>
                          <a:srgbClr val="000000"/>
                        </a:solidFill>
                        <a:effectLst/>
                        <a:latin typeface="ＭＳ Ｐゴシック"/>
                      </a:endParaRPr>
                    </a:p>
                  </a:txBody>
                  <a:tcPr marL="9525" marR="9525" marT="9525" marB="0" anchor="b"/>
                </a:tc>
              </a:tr>
              <a:tr h="864174">
                <a:tc>
                  <a:txBody>
                    <a:bodyPr/>
                    <a:lstStyle/>
                    <a:p>
                      <a:pPr algn="l" fontAlgn="b"/>
                      <a:r>
                        <a:rPr lang="en-US" sz="1800" u="none" strike="noStrike">
                          <a:effectLst/>
                        </a:rPr>
                        <a:t>MVG</a:t>
                      </a:r>
                      <a:endParaRPr lang="en-US"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0.5</a:t>
                      </a:r>
                      <a:endParaRPr lang="en-US" altLang="ja-JP"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0.5</a:t>
                      </a:r>
                      <a:endParaRPr lang="en-US" altLang="ja-JP" sz="1800" b="0" i="0" u="none" strike="noStrike">
                        <a:solidFill>
                          <a:srgbClr val="000000"/>
                        </a:solidFill>
                        <a:effectLst/>
                        <a:latin typeface="ＭＳ Ｐゴシック"/>
                      </a:endParaRPr>
                    </a:p>
                  </a:txBody>
                  <a:tcPr marL="9525" marR="9525" marT="9525" marB="0" anchor="b"/>
                </a:tc>
                <a:tc>
                  <a:txBody>
                    <a:bodyPr/>
                    <a:lstStyle/>
                    <a:p>
                      <a:pPr algn="l" fontAlgn="b"/>
                      <a:r>
                        <a:rPr lang="en-US" sz="1800" u="none" strike="noStrike">
                          <a:effectLst/>
                        </a:rPr>
                        <a:t>normal</a:t>
                      </a:r>
                      <a:endParaRPr lang="en-US" sz="1800" b="0" i="0" u="none" strike="noStrike">
                        <a:solidFill>
                          <a:srgbClr val="000000"/>
                        </a:solidFill>
                        <a:effectLst/>
                        <a:latin typeface="ＭＳ Ｐゴシック"/>
                      </a:endParaRPr>
                    </a:p>
                  </a:txBody>
                  <a:tcPr marL="9525" marR="9525" marT="9525" marB="0" anchor="b"/>
                </a:tc>
                <a:tc>
                  <a:txBody>
                    <a:bodyPr/>
                    <a:lstStyle/>
                    <a:p>
                      <a:pPr algn="l" fontAlgn="b"/>
                      <a:r>
                        <a:rPr lang="en-US" sz="1800" u="none" strike="noStrike">
                          <a:effectLst/>
                        </a:rPr>
                        <a:t>R4-164410</a:t>
                      </a:r>
                      <a:endParaRPr lang="en-US" sz="1800" b="0" i="0" u="none" strike="noStrike">
                        <a:solidFill>
                          <a:srgbClr val="000000"/>
                        </a:solidFill>
                        <a:effectLst/>
                        <a:latin typeface="ＭＳ Ｐゴシック"/>
                      </a:endParaRPr>
                    </a:p>
                  </a:txBody>
                  <a:tcPr marL="9525" marR="9525" marT="9525" marB="0" anchor="b"/>
                </a:tc>
              </a:tr>
              <a:tr h="613624">
                <a:tc>
                  <a:txBody>
                    <a:bodyPr/>
                    <a:lstStyle/>
                    <a:p>
                      <a:pPr algn="l" fontAlgn="b"/>
                      <a:r>
                        <a:rPr lang="en-US" sz="1800" u="none" strike="noStrike" dirty="0" err="1" smtClean="0">
                          <a:effectLst/>
                        </a:rPr>
                        <a:t>Kathrein</a:t>
                      </a:r>
                      <a:endParaRPr lang="en-US" sz="1800" b="0" i="0" u="none" strike="noStrike" dirty="0">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0.25</a:t>
                      </a:r>
                      <a:endParaRPr lang="en-US" altLang="ja-JP"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0.25</a:t>
                      </a:r>
                      <a:endParaRPr lang="en-US" altLang="ja-JP" sz="1800" b="0" i="0" u="none" strike="noStrike">
                        <a:solidFill>
                          <a:srgbClr val="000000"/>
                        </a:solidFill>
                        <a:effectLst/>
                        <a:latin typeface="ＭＳ Ｐゴシック"/>
                      </a:endParaRPr>
                    </a:p>
                  </a:txBody>
                  <a:tcPr marL="9525" marR="9525" marT="9525" marB="0" anchor="b"/>
                </a:tc>
                <a:tc>
                  <a:txBody>
                    <a:bodyPr/>
                    <a:lstStyle/>
                    <a:p>
                      <a:pPr algn="l" fontAlgn="b"/>
                      <a:r>
                        <a:rPr lang="ja-JP" altLang="en-US" sz="1800" u="none" strike="noStrike">
                          <a:effectLst/>
                        </a:rPr>
                        <a:t>　</a:t>
                      </a:r>
                      <a:endParaRPr lang="ja-JP" altLang="en-US" sz="1800" b="0" i="0" u="none" strike="noStrike">
                        <a:solidFill>
                          <a:srgbClr val="000000"/>
                        </a:solidFill>
                        <a:effectLst/>
                        <a:latin typeface="ＭＳ Ｐゴシック"/>
                      </a:endParaRPr>
                    </a:p>
                  </a:txBody>
                  <a:tcPr marL="9525" marR="9525" marT="9525" marB="0" anchor="b"/>
                </a:tc>
                <a:tc>
                  <a:txBody>
                    <a:bodyPr/>
                    <a:lstStyle/>
                    <a:p>
                      <a:pPr algn="l" fontAlgn="b"/>
                      <a:r>
                        <a:rPr lang="en-US" sz="1800" u="none" strike="noStrike">
                          <a:effectLst/>
                        </a:rPr>
                        <a:t>R4-163923, R4-163897</a:t>
                      </a:r>
                      <a:endParaRPr lang="en-US" sz="1800" b="0" i="0" u="none" strike="noStrike">
                        <a:solidFill>
                          <a:srgbClr val="000000"/>
                        </a:solidFill>
                        <a:effectLst/>
                        <a:latin typeface="ＭＳ Ｐゴシック"/>
                      </a:endParaRPr>
                    </a:p>
                  </a:txBody>
                  <a:tcPr marL="9525" marR="9525" marT="9525" marB="0" anchor="b"/>
                </a:tc>
              </a:tr>
              <a:tr h="311532">
                <a:tc>
                  <a:txBody>
                    <a:bodyPr/>
                    <a:lstStyle/>
                    <a:p>
                      <a:pPr algn="l" fontAlgn="b"/>
                      <a:r>
                        <a:rPr lang="en-US" sz="1800" u="none" strike="noStrike">
                          <a:effectLst/>
                        </a:rPr>
                        <a:t>NEC</a:t>
                      </a:r>
                      <a:endParaRPr lang="en-US"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0.23</a:t>
                      </a:r>
                      <a:endParaRPr lang="en-US" altLang="ja-JP"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0.35</a:t>
                      </a:r>
                      <a:endParaRPr lang="en-US" altLang="ja-JP" sz="1800" b="0" i="0" u="none" strike="noStrike">
                        <a:solidFill>
                          <a:srgbClr val="000000"/>
                        </a:solidFill>
                        <a:effectLst/>
                        <a:latin typeface="ＭＳ Ｐゴシック"/>
                      </a:endParaRPr>
                    </a:p>
                  </a:txBody>
                  <a:tcPr marL="9525" marR="9525" marT="9525" marB="0" anchor="b"/>
                </a:tc>
                <a:tc>
                  <a:txBody>
                    <a:bodyPr/>
                    <a:lstStyle/>
                    <a:p>
                      <a:pPr algn="l" fontAlgn="b"/>
                      <a:r>
                        <a:rPr lang="en-US" sz="1800" u="none" strike="noStrike" dirty="0">
                          <a:effectLst/>
                        </a:rPr>
                        <a:t>rectangular</a:t>
                      </a:r>
                      <a:endParaRPr lang="en-US" sz="1800" b="0" i="0" u="none" strike="noStrike" dirty="0">
                        <a:solidFill>
                          <a:srgbClr val="000000"/>
                        </a:solidFill>
                        <a:effectLst/>
                        <a:latin typeface="ＭＳ Ｐゴシック"/>
                      </a:endParaRPr>
                    </a:p>
                  </a:txBody>
                  <a:tcPr marL="9525" marR="9525" marT="9525" marB="0" anchor="b"/>
                </a:tc>
                <a:tc>
                  <a:txBody>
                    <a:bodyPr/>
                    <a:lstStyle/>
                    <a:p>
                      <a:pPr algn="l" fontAlgn="b"/>
                      <a:r>
                        <a:rPr lang="en-US" sz="1800" u="none" strike="noStrike">
                          <a:effectLst/>
                        </a:rPr>
                        <a:t>R4-164341</a:t>
                      </a:r>
                      <a:endParaRPr lang="en-US" sz="1800" b="0" i="0" u="none" strike="noStrike">
                        <a:solidFill>
                          <a:srgbClr val="000000"/>
                        </a:solidFill>
                        <a:effectLst/>
                        <a:latin typeface="ＭＳ Ｐゴシック"/>
                      </a:endParaRPr>
                    </a:p>
                  </a:txBody>
                  <a:tcPr marL="9525" marR="9525" marT="9525" marB="0" anchor="b"/>
                </a:tc>
              </a:tr>
              <a:tr h="311532">
                <a:tc>
                  <a:txBody>
                    <a:bodyPr/>
                    <a:lstStyle/>
                    <a:p>
                      <a:pPr algn="l" fontAlgn="b"/>
                      <a:r>
                        <a:rPr lang="en-US" sz="1800" u="none" strike="noStrike" dirty="0">
                          <a:effectLst/>
                        </a:rPr>
                        <a:t>SEI</a:t>
                      </a:r>
                      <a:endParaRPr lang="en-US" sz="1800" b="0" i="0" u="none" strike="noStrike" dirty="0">
                        <a:solidFill>
                          <a:srgbClr val="000000"/>
                        </a:solidFill>
                        <a:effectLst/>
                        <a:latin typeface="ＭＳ Ｐゴシック"/>
                      </a:endParaRPr>
                    </a:p>
                  </a:txBody>
                  <a:tcPr marL="9525" marR="9525" marT="9525" marB="0" anchor="b"/>
                </a:tc>
                <a:tc>
                  <a:txBody>
                    <a:bodyPr/>
                    <a:lstStyle/>
                    <a:p>
                      <a:pPr algn="r" fontAlgn="b"/>
                      <a:r>
                        <a:rPr lang="en-US" altLang="ja-JP" sz="1800" u="none" strike="noStrike">
                          <a:effectLst/>
                        </a:rPr>
                        <a:t>0.32</a:t>
                      </a:r>
                      <a:endParaRPr lang="en-US" altLang="ja-JP" sz="1800" b="0" i="0" u="none" strike="noStrike">
                        <a:solidFill>
                          <a:srgbClr val="000000"/>
                        </a:solidFill>
                        <a:effectLst/>
                        <a:latin typeface="ＭＳ Ｐゴシック"/>
                      </a:endParaRPr>
                    </a:p>
                  </a:txBody>
                  <a:tcPr marL="9525" marR="9525" marT="9525" marB="0" anchor="b"/>
                </a:tc>
                <a:tc>
                  <a:txBody>
                    <a:bodyPr/>
                    <a:lstStyle/>
                    <a:p>
                      <a:pPr algn="r" fontAlgn="b"/>
                      <a:r>
                        <a:rPr lang="en-US" altLang="ja-JP" sz="1800" u="none" strike="noStrike" dirty="0">
                          <a:effectLst/>
                        </a:rPr>
                        <a:t>0.47</a:t>
                      </a:r>
                      <a:endParaRPr lang="en-US" altLang="ja-JP" sz="1800" b="0" i="0" u="none" strike="noStrike" dirty="0">
                        <a:solidFill>
                          <a:srgbClr val="000000"/>
                        </a:solidFill>
                        <a:effectLst/>
                        <a:latin typeface="ＭＳ Ｐゴシック"/>
                      </a:endParaRPr>
                    </a:p>
                  </a:txBody>
                  <a:tcPr marL="9525" marR="9525" marT="9525" marB="0" anchor="b"/>
                </a:tc>
                <a:tc>
                  <a:txBody>
                    <a:bodyPr/>
                    <a:lstStyle/>
                    <a:p>
                      <a:pPr algn="l" fontAlgn="b"/>
                      <a:r>
                        <a:rPr lang="en-US" sz="1800" u="none" strike="noStrike">
                          <a:effectLst/>
                        </a:rPr>
                        <a:t>normal</a:t>
                      </a:r>
                      <a:endParaRPr lang="en-US" sz="1800" b="0" i="0" u="none" strike="noStrike">
                        <a:solidFill>
                          <a:srgbClr val="000000"/>
                        </a:solidFill>
                        <a:effectLst/>
                        <a:latin typeface="ＭＳ Ｐゴシック"/>
                      </a:endParaRPr>
                    </a:p>
                  </a:txBody>
                  <a:tcPr marL="9525" marR="9525" marT="9525" marB="0" anchor="b"/>
                </a:tc>
                <a:tc>
                  <a:txBody>
                    <a:bodyPr/>
                    <a:lstStyle/>
                    <a:p>
                      <a:pPr algn="l" fontAlgn="b"/>
                      <a:r>
                        <a:rPr lang="en-US" sz="1800" u="none" strike="noStrike" dirty="0">
                          <a:effectLst/>
                        </a:rPr>
                        <a:t>R4-163749</a:t>
                      </a:r>
                      <a:endParaRPr lang="en-US" sz="1800" b="0" i="0" u="none" strike="noStrike" dirty="0">
                        <a:solidFill>
                          <a:srgbClr val="000000"/>
                        </a:solidFill>
                        <a:effectLst/>
                        <a:latin typeface="ＭＳ Ｐゴシック"/>
                      </a:endParaRPr>
                    </a:p>
                  </a:txBody>
                  <a:tcPr marL="9525" marR="9525" marT="9525" marB="0" anchor="b"/>
                </a:tc>
              </a:tr>
            </a:tbl>
          </a:graphicData>
        </a:graphic>
      </p:graphicFrame>
      <p:sp>
        <p:nvSpPr>
          <p:cNvPr id="3" name="スライド番号プレースホルダー 2"/>
          <p:cNvSpPr>
            <a:spLocks noGrp="1"/>
          </p:cNvSpPr>
          <p:nvPr>
            <p:ph type="sldNum" sz="quarter" idx="12"/>
          </p:nvPr>
        </p:nvSpPr>
        <p:spPr/>
        <p:txBody>
          <a:bodyPr/>
          <a:lstStyle/>
          <a:p>
            <a:fld id="{D2D8002D-B5B0-4BAC-B1F6-782DDCCE6D9C}" type="slidenum">
              <a:rPr kumimoji="1" lang="ja-JP" altLang="en-US" smtClean="0"/>
              <a:t>5</a:t>
            </a:fld>
            <a:endParaRPr kumimoji="1" lang="ja-JP" altLang="en-US"/>
          </a:p>
        </p:txBody>
      </p:sp>
    </p:spTree>
    <p:extLst>
      <p:ext uri="{BB962C8B-B14F-4D97-AF65-F5344CB8AC3E}">
        <p14:creationId xmlns:p14="http://schemas.microsoft.com/office/powerpoint/2010/main" val="31535601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59909" y="443082"/>
            <a:ext cx="8229600" cy="778098"/>
          </a:xfrm>
        </p:spPr>
        <p:txBody>
          <a:bodyPr>
            <a:noAutofit/>
          </a:bodyPr>
          <a:lstStyle/>
          <a:p>
            <a:r>
              <a:rPr lang="en-US" altLang="ja-JP" sz="2800" dirty="0"/>
              <a:t>Companies’ proposed standard uncertainties (σ) of </a:t>
            </a:r>
            <a:r>
              <a:rPr lang="en-US" altLang="ja-JP" sz="2800" dirty="0" smtClean="0"/>
              <a:t>Network Analyzer</a:t>
            </a:r>
            <a:endParaRPr lang="ja-JP" altLang="en-US" sz="2800" dirty="0"/>
          </a:p>
        </p:txBody>
      </p:sp>
      <p:graphicFrame>
        <p:nvGraphicFramePr>
          <p:cNvPr id="4" name="表 3"/>
          <p:cNvGraphicFramePr>
            <a:graphicFrameLocks noGrp="1"/>
          </p:cNvGraphicFramePr>
          <p:nvPr>
            <p:extLst>
              <p:ext uri="{D42A27DB-BD31-4B8C-83A1-F6EECF244321}">
                <p14:modId xmlns:p14="http://schemas.microsoft.com/office/powerpoint/2010/main" val="1314193845"/>
              </p:ext>
            </p:extLst>
          </p:nvPr>
        </p:nvGraphicFramePr>
        <p:xfrm>
          <a:off x="107504" y="1412776"/>
          <a:ext cx="8856985" cy="4017038"/>
        </p:xfrm>
        <a:graphic>
          <a:graphicData uri="http://schemas.openxmlformats.org/drawingml/2006/table">
            <a:tbl>
              <a:tblPr>
                <a:tableStyleId>{5940675A-B579-460E-94D1-54222C63F5DA}</a:tableStyleId>
              </a:tblPr>
              <a:tblGrid>
                <a:gridCol w="1363660"/>
                <a:gridCol w="2310648"/>
                <a:gridCol w="2315381"/>
                <a:gridCol w="1349456"/>
                <a:gridCol w="1517840"/>
              </a:tblGrid>
              <a:tr h="206962">
                <a:tc rowSpan="2">
                  <a:txBody>
                    <a:bodyPr/>
                    <a:lstStyle/>
                    <a:p>
                      <a:pPr algn="ctr" fontAlgn="ctr"/>
                      <a:r>
                        <a:rPr lang="en-US" sz="1800" u="none" strike="noStrike" dirty="0">
                          <a:effectLst/>
                        </a:rPr>
                        <a:t>Company</a:t>
                      </a:r>
                      <a:endParaRPr lang="en-US" sz="1800" b="0" i="0" u="none" strike="noStrike" dirty="0">
                        <a:solidFill>
                          <a:srgbClr val="000000"/>
                        </a:solidFill>
                        <a:effectLst/>
                        <a:latin typeface="ＭＳ Ｐゴシック"/>
                      </a:endParaRPr>
                    </a:p>
                  </a:txBody>
                  <a:tcPr marL="9525" marR="9525" marT="9525" marB="0" anchor="ctr"/>
                </a:tc>
                <a:tc gridSpan="2">
                  <a:txBody>
                    <a:bodyPr/>
                    <a:lstStyle/>
                    <a:p>
                      <a:pPr algn="ctr" fontAlgn="b"/>
                      <a:r>
                        <a:rPr lang="en-US" sz="1800" u="none" strike="noStrike" dirty="0">
                          <a:effectLst/>
                        </a:rPr>
                        <a:t>Proposed </a:t>
                      </a:r>
                      <a:r>
                        <a:rPr lang="el-GR" sz="1800" u="none" strike="noStrike" dirty="0">
                          <a:effectLst/>
                        </a:rPr>
                        <a:t>σ </a:t>
                      </a:r>
                      <a:r>
                        <a:rPr lang="en-US" sz="1800" u="none" strike="noStrike" dirty="0" smtClean="0">
                          <a:effectLst/>
                        </a:rPr>
                        <a:t>Network</a:t>
                      </a:r>
                      <a:r>
                        <a:rPr lang="en-US" sz="1800" u="none" strike="noStrike" baseline="0" dirty="0" smtClean="0">
                          <a:effectLst/>
                        </a:rPr>
                        <a:t> analyzer</a:t>
                      </a:r>
                      <a:r>
                        <a:rPr lang="en-US" sz="1800" u="none" strike="noStrike" dirty="0" smtClean="0">
                          <a:effectLst/>
                        </a:rPr>
                        <a:t> </a:t>
                      </a:r>
                      <a:r>
                        <a:rPr lang="en-US" sz="1800" u="none" strike="noStrike" dirty="0">
                          <a:effectLst/>
                        </a:rPr>
                        <a:t>(dB)</a:t>
                      </a:r>
                      <a:endParaRPr lang="en-US" sz="1800" b="1" i="0" u="none" strike="noStrike" dirty="0">
                        <a:solidFill>
                          <a:srgbClr val="000000"/>
                        </a:solidFill>
                        <a:effectLst/>
                        <a:latin typeface="ＭＳ Ｐゴシック"/>
                      </a:endParaRPr>
                    </a:p>
                  </a:txBody>
                  <a:tcPr marL="9525" marR="9525" marT="9525" marB="0" anchor="b"/>
                </a:tc>
                <a:tc hMerge="1">
                  <a:txBody>
                    <a:bodyPr/>
                    <a:lstStyle/>
                    <a:p>
                      <a:endParaRPr kumimoji="1" lang="ja-JP" altLang="en-US"/>
                    </a:p>
                  </a:txBody>
                  <a:tcPr/>
                </a:tc>
                <a:tc rowSpan="2">
                  <a:txBody>
                    <a:bodyPr/>
                    <a:lstStyle/>
                    <a:p>
                      <a:pPr algn="ctr" fontAlgn="ctr"/>
                      <a:r>
                        <a:rPr lang="en-US" sz="1800" u="none" strike="noStrike">
                          <a:effectLst/>
                        </a:rPr>
                        <a:t>Proposed distribution </a:t>
                      </a:r>
                      <a:endParaRPr lang="en-US" sz="1800" b="0" i="0" u="none" strike="noStrike">
                        <a:solidFill>
                          <a:srgbClr val="000000"/>
                        </a:solidFill>
                        <a:effectLst/>
                        <a:latin typeface="ＭＳ Ｐゴシック"/>
                      </a:endParaRPr>
                    </a:p>
                  </a:txBody>
                  <a:tcPr marL="9525" marR="9525" marT="9525" marB="0" anchor="ctr"/>
                </a:tc>
                <a:tc rowSpan="2">
                  <a:txBody>
                    <a:bodyPr/>
                    <a:lstStyle/>
                    <a:p>
                      <a:pPr algn="ctr" fontAlgn="ctr"/>
                      <a:r>
                        <a:rPr lang="en-US" sz="1800" u="none" strike="noStrike" dirty="0" err="1">
                          <a:effectLst/>
                        </a:rPr>
                        <a:t>Tdoc</a:t>
                      </a:r>
                      <a:r>
                        <a:rPr lang="en-US" sz="1800" u="none" strike="noStrike" dirty="0">
                          <a:effectLst/>
                        </a:rPr>
                        <a:t> No. </a:t>
                      </a:r>
                      <a:endParaRPr lang="en-US" sz="1800" b="0" i="0" u="none" strike="noStrike" dirty="0">
                        <a:solidFill>
                          <a:srgbClr val="000000"/>
                        </a:solidFill>
                        <a:effectLst/>
                        <a:latin typeface="ＭＳ Ｐゴシック"/>
                      </a:endParaRPr>
                    </a:p>
                  </a:txBody>
                  <a:tcPr marL="9525" marR="9525" marT="9525" marB="0" anchor="ctr"/>
                </a:tc>
              </a:tr>
              <a:tr h="242867">
                <a:tc vMerge="1">
                  <a:txBody>
                    <a:bodyPr/>
                    <a:lstStyle/>
                    <a:p>
                      <a:endParaRPr kumimoji="1" lang="ja-JP" altLang="en-US"/>
                    </a:p>
                  </a:txBody>
                  <a:tcPr/>
                </a:tc>
                <a:tc>
                  <a:txBody>
                    <a:bodyPr/>
                    <a:lstStyle/>
                    <a:p>
                      <a:pPr algn="ctr" fontAlgn="ctr"/>
                      <a:r>
                        <a:rPr lang="en-US" sz="1800" u="none" strike="noStrike">
                          <a:effectLst/>
                        </a:rPr>
                        <a:t>f≦3GHz</a:t>
                      </a:r>
                      <a:endParaRPr lang="en-US" sz="1800" b="0" i="0" u="none" strike="noStrike">
                        <a:solidFill>
                          <a:srgbClr val="000000"/>
                        </a:solidFill>
                        <a:effectLst/>
                        <a:latin typeface="ＭＳ Ｐゴシック"/>
                      </a:endParaRPr>
                    </a:p>
                  </a:txBody>
                  <a:tcPr marL="9525" marR="9525" marT="9525" marB="0" anchor="ctr"/>
                </a:tc>
                <a:tc>
                  <a:txBody>
                    <a:bodyPr/>
                    <a:lstStyle/>
                    <a:p>
                      <a:pPr algn="ctr" fontAlgn="ctr"/>
                      <a:r>
                        <a:rPr lang="en-US" sz="1800" u="none" strike="noStrike" dirty="0">
                          <a:effectLst/>
                        </a:rPr>
                        <a:t>3GHz≦f&lt;4.2GHz</a:t>
                      </a:r>
                      <a:endParaRPr lang="en-US" sz="1800" b="0" i="0" u="none" strike="noStrike" dirty="0">
                        <a:solidFill>
                          <a:srgbClr val="000000"/>
                        </a:solidFill>
                        <a:effectLst/>
                        <a:latin typeface="ＭＳ Ｐゴシック"/>
                      </a:endParaRPr>
                    </a:p>
                  </a:txBody>
                  <a:tcPr marL="9525" marR="9525" marT="9525" marB="0" anchor="ctr"/>
                </a:tc>
                <a:tc vMerge="1">
                  <a:txBody>
                    <a:bodyPr/>
                    <a:lstStyle/>
                    <a:p>
                      <a:endParaRPr kumimoji="1" lang="ja-JP" altLang="en-US"/>
                    </a:p>
                  </a:txBody>
                  <a:tcPr/>
                </a:tc>
                <a:tc vMerge="1">
                  <a:txBody>
                    <a:bodyPr/>
                    <a:lstStyle/>
                    <a:p>
                      <a:endParaRPr kumimoji="1" lang="ja-JP" altLang="en-US"/>
                    </a:p>
                  </a:txBody>
                  <a:tcPr/>
                </a:tc>
              </a:tr>
              <a:tr h="407653">
                <a:tc>
                  <a:txBody>
                    <a:bodyPr/>
                    <a:lstStyle/>
                    <a:p>
                      <a:pPr algn="l" fontAlgn="b"/>
                      <a:r>
                        <a:rPr lang="en-US" sz="1800" b="0" i="0" u="none" strike="noStrike" dirty="0">
                          <a:solidFill>
                            <a:srgbClr val="000000"/>
                          </a:solidFill>
                          <a:effectLst/>
                          <a:latin typeface="+mj-lt"/>
                        </a:rPr>
                        <a:t>Huawei</a:t>
                      </a:r>
                    </a:p>
                  </a:txBody>
                  <a:tcPr marL="9525" marR="9525" marT="9525" marB="0" anchor="b"/>
                </a:tc>
                <a:tc>
                  <a:txBody>
                    <a:bodyPr/>
                    <a:lstStyle/>
                    <a:p>
                      <a:pPr algn="r" fontAlgn="b"/>
                      <a:r>
                        <a:rPr lang="en-US" altLang="ja-JP" sz="1800" b="0" i="0" u="none" strike="noStrike" dirty="0">
                          <a:solidFill>
                            <a:srgbClr val="000000"/>
                          </a:solidFill>
                          <a:effectLst/>
                          <a:latin typeface="+mj-lt"/>
                        </a:rPr>
                        <a:t>0.18</a:t>
                      </a:r>
                    </a:p>
                  </a:txBody>
                  <a:tcPr marL="9525" marR="9525" marT="9525" marB="0" anchor="b"/>
                </a:tc>
                <a:tc>
                  <a:txBody>
                    <a:bodyPr/>
                    <a:lstStyle/>
                    <a:p>
                      <a:pPr algn="r" fontAlgn="b"/>
                      <a:r>
                        <a:rPr lang="en-US" altLang="ja-JP" sz="1800" b="0" i="0" u="none" strike="noStrike" dirty="0">
                          <a:solidFill>
                            <a:srgbClr val="000000"/>
                          </a:solidFill>
                          <a:effectLst/>
                          <a:latin typeface="+mj-lt"/>
                        </a:rPr>
                        <a:t>0.18</a:t>
                      </a:r>
                    </a:p>
                  </a:txBody>
                  <a:tcPr marL="9525" marR="9525" marT="9525" marB="0" anchor="b"/>
                </a:tc>
                <a:tc>
                  <a:txBody>
                    <a:bodyPr/>
                    <a:lstStyle/>
                    <a:p>
                      <a:pPr algn="l" fontAlgn="b"/>
                      <a:endParaRPr lang="en-US" altLang="ja-JP" sz="1800" b="0" i="0" u="none" strike="noStrike" dirty="0">
                        <a:solidFill>
                          <a:srgbClr val="000000"/>
                        </a:solidFill>
                        <a:effectLst/>
                        <a:latin typeface="+mj-lt"/>
                      </a:endParaRPr>
                    </a:p>
                  </a:txBody>
                  <a:tcPr marL="9525" marR="9525" marT="9525" marB="0" anchor="b"/>
                </a:tc>
                <a:tc>
                  <a:txBody>
                    <a:bodyPr/>
                    <a:lstStyle/>
                    <a:p>
                      <a:pPr algn="l" fontAlgn="b"/>
                      <a:r>
                        <a:rPr lang="en-US" sz="1800" b="0" i="0" u="none" strike="noStrike" dirty="0">
                          <a:solidFill>
                            <a:srgbClr val="000000"/>
                          </a:solidFill>
                          <a:effectLst/>
                          <a:latin typeface="+mj-lt"/>
                        </a:rPr>
                        <a:t>R4-164285, R4-164286</a:t>
                      </a:r>
                    </a:p>
                  </a:txBody>
                  <a:tcPr marL="9525" marR="9525" marT="9525" marB="0" anchor="b"/>
                </a:tc>
              </a:tr>
              <a:tr h="407653">
                <a:tc>
                  <a:txBody>
                    <a:bodyPr/>
                    <a:lstStyle/>
                    <a:p>
                      <a:pPr algn="l" fontAlgn="b"/>
                      <a:r>
                        <a:rPr lang="en-US" sz="1800" b="0" i="0" u="none" strike="noStrike">
                          <a:solidFill>
                            <a:srgbClr val="000000"/>
                          </a:solidFill>
                          <a:effectLst/>
                          <a:latin typeface="+mj-lt"/>
                        </a:rPr>
                        <a:t>Ericsson</a:t>
                      </a:r>
                    </a:p>
                  </a:txBody>
                  <a:tcPr marL="9525" marR="9525" marT="9525" marB="0" anchor="b"/>
                </a:tc>
                <a:tc>
                  <a:txBody>
                    <a:bodyPr/>
                    <a:lstStyle/>
                    <a:p>
                      <a:pPr algn="r" fontAlgn="b"/>
                      <a:r>
                        <a:rPr lang="en-US" altLang="ja-JP" sz="1800" b="0" i="0" u="none" strike="noStrike" dirty="0">
                          <a:solidFill>
                            <a:srgbClr val="000000"/>
                          </a:solidFill>
                          <a:effectLst/>
                          <a:latin typeface="+mj-lt"/>
                        </a:rPr>
                        <a:t>0.12</a:t>
                      </a:r>
                    </a:p>
                  </a:txBody>
                  <a:tcPr marL="9525" marR="9525" marT="9525" marB="0" anchor="b"/>
                </a:tc>
                <a:tc>
                  <a:txBody>
                    <a:bodyPr/>
                    <a:lstStyle/>
                    <a:p>
                      <a:pPr algn="r" fontAlgn="b"/>
                      <a:r>
                        <a:rPr lang="en-US" altLang="ja-JP" sz="1800" b="0" i="0" u="none" strike="noStrike">
                          <a:solidFill>
                            <a:srgbClr val="000000"/>
                          </a:solidFill>
                          <a:effectLst/>
                          <a:latin typeface="+mj-lt"/>
                        </a:rPr>
                        <a:t>0.12</a:t>
                      </a:r>
                    </a:p>
                  </a:txBody>
                  <a:tcPr marL="9525" marR="9525" marT="9525" marB="0" anchor="b"/>
                </a:tc>
                <a:tc>
                  <a:txBody>
                    <a:bodyPr/>
                    <a:lstStyle/>
                    <a:p>
                      <a:pPr algn="l" fontAlgn="b"/>
                      <a:r>
                        <a:rPr lang="en-US" sz="1800" b="0" i="0" u="none" strike="noStrike">
                          <a:solidFill>
                            <a:srgbClr val="000000"/>
                          </a:solidFill>
                          <a:effectLst/>
                          <a:latin typeface="+mj-lt"/>
                        </a:rPr>
                        <a:t>Rectangular</a:t>
                      </a:r>
                    </a:p>
                  </a:txBody>
                  <a:tcPr marL="9525" marR="9525" marT="9525" marB="0" anchor="b"/>
                </a:tc>
                <a:tc>
                  <a:txBody>
                    <a:bodyPr/>
                    <a:lstStyle/>
                    <a:p>
                      <a:pPr algn="l" fontAlgn="b"/>
                      <a:r>
                        <a:rPr lang="en-US" sz="1800" b="0" i="0" u="none" strike="noStrike">
                          <a:solidFill>
                            <a:srgbClr val="000000"/>
                          </a:solidFill>
                          <a:effectLst/>
                          <a:latin typeface="+mj-lt"/>
                        </a:rPr>
                        <a:t>R4-163902, R4-163903</a:t>
                      </a:r>
                    </a:p>
                  </a:txBody>
                  <a:tcPr marL="9525" marR="9525" marT="9525" marB="0" anchor="b"/>
                </a:tc>
              </a:tr>
              <a:tr h="407653">
                <a:tc>
                  <a:txBody>
                    <a:bodyPr/>
                    <a:lstStyle/>
                    <a:p>
                      <a:pPr algn="l" fontAlgn="b"/>
                      <a:r>
                        <a:rPr lang="en-US" sz="1800" b="0" i="0" u="none" strike="noStrike">
                          <a:solidFill>
                            <a:srgbClr val="000000"/>
                          </a:solidFill>
                          <a:effectLst/>
                          <a:latin typeface="+mj-lt"/>
                        </a:rPr>
                        <a:t>Nokia </a:t>
                      </a:r>
                    </a:p>
                  </a:txBody>
                  <a:tcPr marL="9525" marR="9525" marT="9525" marB="0" anchor="b"/>
                </a:tc>
                <a:tc>
                  <a:txBody>
                    <a:bodyPr/>
                    <a:lstStyle/>
                    <a:p>
                      <a:pPr algn="r" fontAlgn="b"/>
                      <a:r>
                        <a:rPr lang="en-US" altLang="ja-JP" sz="1800" b="0" i="0" u="none" strike="noStrike" dirty="0">
                          <a:solidFill>
                            <a:srgbClr val="000000"/>
                          </a:solidFill>
                          <a:effectLst/>
                          <a:latin typeface="+mj-lt"/>
                        </a:rPr>
                        <a:t>0.05</a:t>
                      </a:r>
                    </a:p>
                  </a:txBody>
                  <a:tcPr marL="9525" marR="9525" marT="9525" marB="0" anchor="b"/>
                </a:tc>
                <a:tc>
                  <a:txBody>
                    <a:bodyPr/>
                    <a:lstStyle/>
                    <a:p>
                      <a:pPr algn="r" fontAlgn="b"/>
                      <a:r>
                        <a:rPr lang="en-US" altLang="ja-JP" sz="1800" b="0" i="0" u="none" strike="noStrike" dirty="0">
                          <a:solidFill>
                            <a:srgbClr val="000000"/>
                          </a:solidFill>
                          <a:effectLst/>
                          <a:latin typeface="+mj-lt"/>
                        </a:rPr>
                        <a:t>0.05</a:t>
                      </a:r>
                    </a:p>
                  </a:txBody>
                  <a:tcPr marL="9525" marR="9525" marT="9525" marB="0" anchor="b"/>
                </a:tc>
                <a:tc>
                  <a:txBody>
                    <a:bodyPr/>
                    <a:lstStyle/>
                    <a:p>
                      <a:pPr algn="l" fontAlgn="b"/>
                      <a:r>
                        <a:rPr lang="ja-JP" altLang="en-US" sz="1800" b="0" i="0" u="none" strike="noStrike">
                          <a:solidFill>
                            <a:srgbClr val="000000"/>
                          </a:solidFill>
                          <a:effectLst/>
                          <a:latin typeface="+mj-lt"/>
                        </a:rPr>
                        <a:t>　</a:t>
                      </a:r>
                    </a:p>
                  </a:txBody>
                  <a:tcPr marL="9525" marR="9525" marT="9525" marB="0" anchor="b"/>
                </a:tc>
                <a:tc>
                  <a:txBody>
                    <a:bodyPr/>
                    <a:lstStyle/>
                    <a:p>
                      <a:pPr algn="l" fontAlgn="b"/>
                      <a:r>
                        <a:rPr lang="en-US" sz="1800" b="0" i="0" u="none" strike="noStrike">
                          <a:solidFill>
                            <a:srgbClr val="000000"/>
                          </a:solidFill>
                          <a:effectLst/>
                          <a:latin typeface="+mj-lt"/>
                        </a:rPr>
                        <a:t>R4-162625, R4-162626</a:t>
                      </a:r>
                    </a:p>
                  </a:txBody>
                  <a:tcPr marL="9525" marR="9525" marT="9525" marB="0" anchor="b"/>
                </a:tc>
              </a:tr>
              <a:tr h="608344">
                <a:tc>
                  <a:txBody>
                    <a:bodyPr/>
                    <a:lstStyle/>
                    <a:p>
                      <a:pPr algn="l" fontAlgn="b"/>
                      <a:r>
                        <a:rPr lang="en-US" sz="1800" b="0" i="0" u="none" strike="noStrike">
                          <a:solidFill>
                            <a:srgbClr val="000000"/>
                          </a:solidFill>
                          <a:effectLst/>
                          <a:latin typeface="+mj-lt"/>
                        </a:rPr>
                        <a:t>MVG</a:t>
                      </a:r>
                    </a:p>
                  </a:txBody>
                  <a:tcPr marL="9525" marR="9525" marT="9525" marB="0" anchor="b"/>
                </a:tc>
                <a:tc>
                  <a:txBody>
                    <a:bodyPr/>
                    <a:lstStyle/>
                    <a:p>
                      <a:pPr algn="r" fontAlgn="b"/>
                      <a:r>
                        <a:rPr lang="en-US" altLang="ja-JP" sz="1800" b="0" i="0" u="none" strike="noStrike">
                          <a:solidFill>
                            <a:srgbClr val="000000"/>
                          </a:solidFill>
                          <a:effectLst/>
                          <a:latin typeface="+mj-lt"/>
                        </a:rPr>
                        <a:t>0.18</a:t>
                      </a:r>
                    </a:p>
                  </a:txBody>
                  <a:tcPr marL="9525" marR="9525" marT="9525" marB="0" anchor="b"/>
                </a:tc>
                <a:tc>
                  <a:txBody>
                    <a:bodyPr/>
                    <a:lstStyle/>
                    <a:p>
                      <a:pPr algn="r" fontAlgn="b"/>
                      <a:r>
                        <a:rPr lang="en-US" altLang="ja-JP" sz="1800" b="0" i="0" u="none" strike="noStrike" dirty="0">
                          <a:solidFill>
                            <a:srgbClr val="000000"/>
                          </a:solidFill>
                          <a:effectLst/>
                          <a:latin typeface="+mj-lt"/>
                        </a:rPr>
                        <a:t>0.18</a:t>
                      </a:r>
                    </a:p>
                  </a:txBody>
                  <a:tcPr marL="9525" marR="9525" marT="9525" marB="0" anchor="b"/>
                </a:tc>
                <a:tc>
                  <a:txBody>
                    <a:bodyPr/>
                    <a:lstStyle/>
                    <a:p>
                      <a:pPr algn="l" fontAlgn="b"/>
                      <a:r>
                        <a:rPr lang="en-US" sz="1800" b="0" i="0" u="none" strike="noStrike" dirty="0">
                          <a:solidFill>
                            <a:srgbClr val="000000"/>
                          </a:solidFill>
                          <a:effectLst/>
                          <a:latin typeface="+mj-lt"/>
                        </a:rPr>
                        <a:t>normal</a:t>
                      </a:r>
                    </a:p>
                  </a:txBody>
                  <a:tcPr marL="9525" marR="9525" marT="9525" marB="0" anchor="b"/>
                </a:tc>
                <a:tc>
                  <a:txBody>
                    <a:bodyPr/>
                    <a:lstStyle/>
                    <a:p>
                      <a:pPr algn="l" fontAlgn="b"/>
                      <a:r>
                        <a:rPr lang="en-US" sz="1800" b="0" i="0" u="none" strike="noStrike">
                          <a:solidFill>
                            <a:srgbClr val="000000"/>
                          </a:solidFill>
                          <a:effectLst/>
                          <a:latin typeface="+mj-lt"/>
                        </a:rPr>
                        <a:t>R4-162668,R4-164410</a:t>
                      </a:r>
                    </a:p>
                  </a:txBody>
                  <a:tcPr marL="9525" marR="9525" marT="9525" marB="0" anchor="b"/>
                </a:tc>
              </a:tr>
              <a:tr h="407653">
                <a:tc>
                  <a:txBody>
                    <a:bodyPr/>
                    <a:lstStyle/>
                    <a:p>
                      <a:pPr algn="l" fontAlgn="b"/>
                      <a:r>
                        <a:rPr lang="en-US" sz="1800" b="0" i="0" u="none" strike="noStrike" dirty="0">
                          <a:solidFill>
                            <a:srgbClr val="000000"/>
                          </a:solidFill>
                          <a:effectLst/>
                          <a:latin typeface="+mj-lt"/>
                        </a:rPr>
                        <a:t>NEC</a:t>
                      </a:r>
                    </a:p>
                  </a:txBody>
                  <a:tcPr marL="9525" marR="9525" marT="9525" marB="0" anchor="b"/>
                </a:tc>
                <a:tc>
                  <a:txBody>
                    <a:bodyPr/>
                    <a:lstStyle/>
                    <a:p>
                      <a:pPr algn="r" fontAlgn="b"/>
                      <a:r>
                        <a:rPr lang="en-US" altLang="ja-JP" sz="1800" b="0" i="0" u="none" strike="noStrike">
                          <a:solidFill>
                            <a:srgbClr val="000000"/>
                          </a:solidFill>
                          <a:effectLst/>
                          <a:latin typeface="+mj-lt"/>
                        </a:rPr>
                        <a:t>0.17</a:t>
                      </a:r>
                    </a:p>
                  </a:txBody>
                  <a:tcPr marL="9525" marR="9525" marT="9525" marB="0" anchor="b"/>
                </a:tc>
                <a:tc>
                  <a:txBody>
                    <a:bodyPr/>
                    <a:lstStyle/>
                    <a:p>
                      <a:pPr algn="r" fontAlgn="b"/>
                      <a:r>
                        <a:rPr lang="en-US" altLang="ja-JP" sz="1800" b="0" i="0" u="none" strike="noStrike">
                          <a:solidFill>
                            <a:srgbClr val="000000"/>
                          </a:solidFill>
                          <a:effectLst/>
                          <a:latin typeface="+mj-lt"/>
                        </a:rPr>
                        <a:t>0.12</a:t>
                      </a:r>
                    </a:p>
                  </a:txBody>
                  <a:tcPr marL="9525" marR="9525" marT="9525" marB="0" anchor="b"/>
                </a:tc>
                <a:tc>
                  <a:txBody>
                    <a:bodyPr/>
                    <a:lstStyle/>
                    <a:p>
                      <a:pPr algn="l" fontAlgn="b"/>
                      <a:r>
                        <a:rPr lang="en-US" sz="1800" b="0" i="0" u="none" strike="noStrike" dirty="0">
                          <a:solidFill>
                            <a:srgbClr val="000000"/>
                          </a:solidFill>
                          <a:effectLst/>
                          <a:latin typeface="+mj-lt"/>
                        </a:rPr>
                        <a:t>Rectangular</a:t>
                      </a:r>
                    </a:p>
                  </a:txBody>
                  <a:tcPr marL="9525" marR="9525" marT="9525" marB="0" anchor="b"/>
                </a:tc>
                <a:tc>
                  <a:txBody>
                    <a:bodyPr/>
                    <a:lstStyle/>
                    <a:p>
                      <a:pPr algn="l" fontAlgn="b"/>
                      <a:r>
                        <a:rPr lang="en-US" sz="1800" b="0" i="0" u="none" strike="noStrike" dirty="0">
                          <a:solidFill>
                            <a:srgbClr val="000000"/>
                          </a:solidFill>
                          <a:effectLst/>
                          <a:latin typeface="+mj-lt"/>
                        </a:rPr>
                        <a:t>R4-164340, R4-164341 </a:t>
                      </a:r>
                    </a:p>
                  </a:txBody>
                  <a:tcPr marL="9525" marR="9525" marT="9525" marB="0" anchor="b"/>
                </a:tc>
              </a:tr>
              <a:tr h="608344">
                <a:tc>
                  <a:txBody>
                    <a:bodyPr/>
                    <a:lstStyle/>
                    <a:p>
                      <a:pPr algn="l" fontAlgn="b"/>
                      <a:r>
                        <a:rPr lang="en-US" sz="1800" b="0" i="0" u="none" strike="noStrike">
                          <a:solidFill>
                            <a:srgbClr val="000000"/>
                          </a:solidFill>
                          <a:effectLst/>
                          <a:latin typeface="+mj-lt"/>
                        </a:rPr>
                        <a:t>SEI</a:t>
                      </a:r>
                    </a:p>
                  </a:txBody>
                  <a:tcPr marL="9525" marR="9525" marT="9525" marB="0" anchor="b"/>
                </a:tc>
                <a:tc>
                  <a:txBody>
                    <a:bodyPr/>
                    <a:lstStyle/>
                    <a:p>
                      <a:pPr algn="r" fontAlgn="b"/>
                      <a:r>
                        <a:rPr lang="en-US" altLang="ja-JP" sz="1800" b="0" i="0" u="none" strike="noStrike">
                          <a:solidFill>
                            <a:srgbClr val="000000"/>
                          </a:solidFill>
                          <a:effectLst/>
                          <a:latin typeface="+mj-lt"/>
                        </a:rPr>
                        <a:t>0.1</a:t>
                      </a:r>
                    </a:p>
                  </a:txBody>
                  <a:tcPr marL="9525" marR="9525" marT="9525" marB="0" anchor="b"/>
                </a:tc>
                <a:tc>
                  <a:txBody>
                    <a:bodyPr/>
                    <a:lstStyle/>
                    <a:p>
                      <a:pPr algn="r" fontAlgn="b"/>
                      <a:r>
                        <a:rPr lang="en-US" altLang="ja-JP" sz="1800" b="0" i="0" u="none" strike="noStrike">
                          <a:solidFill>
                            <a:srgbClr val="000000"/>
                          </a:solidFill>
                          <a:effectLst/>
                          <a:latin typeface="+mj-lt"/>
                        </a:rPr>
                        <a:t>0.11</a:t>
                      </a:r>
                    </a:p>
                  </a:txBody>
                  <a:tcPr marL="9525" marR="9525" marT="9525" marB="0" anchor="b"/>
                </a:tc>
                <a:tc>
                  <a:txBody>
                    <a:bodyPr/>
                    <a:lstStyle/>
                    <a:p>
                      <a:pPr algn="l" fontAlgn="b"/>
                      <a:r>
                        <a:rPr lang="en-US" sz="1800" b="0" i="0" u="none" strike="noStrike">
                          <a:solidFill>
                            <a:srgbClr val="000000"/>
                          </a:solidFill>
                          <a:effectLst/>
                          <a:latin typeface="+mj-lt"/>
                        </a:rPr>
                        <a:t>normal</a:t>
                      </a:r>
                    </a:p>
                  </a:txBody>
                  <a:tcPr marL="9525" marR="9525" marT="9525" marB="0" anchor="b"/>
                </a:tc>
                <a:tc>
                  <a:txBody>
                    <a:bodyPr/>
                    <a:lstStyle/>
                    <a:p>
                      <a:pPr algn="l" fontAlgn="b"/>
                      <a:r>
                        <a:rPr lang="en-US" sz="1800" b="0" i="0" u="none" strike="noStrike" dirty="0" smtClean="0">
                          <a:solidFill>
                            <a:srgbClr val="000000"/>
                          </a:solidFill>
                          <a:effectLst/>
                          <a:latin typeface="+mj-lt"/>
                        </a:rPr>
                        <a:t>R4-164778,R4-163750</a:t>
                      </a:r>
                      <a:endParaRPr lang="en-US" sz="1800" b="0" i="0" u="none" strike="noStrike" dirty="0">
                        <a:solidFill>
                          <a:srgbClr val="000000"/>
                        </a:solidFill>
                        <a:effectLst/>
                        <a:latin typeface="+mj-lt"/>
                      </a:endParaRPr>
                    </a:p>
                  </a:txBody>
                  <a:tcPr marL="9525" marR="9525" marT="9525" marB="0" anchor="b"/>
                </a:tc>
              </a:tr>
            </a:tbl>
          </a:graphicData>
        </a:graphic>
      </p:graphicFrame>
      <p:sp>
        <p:nvSpPr>
          <p:cNvPr id="3" name="スライド番号プレースホルダー 2"/>
          <p:cNvSpPr>
            <a:spLocks noGrp="1"/>
          </p:cNvSpPr>
          <p:nvPr>
            <p:ph type="sldNum" sz="quarter" idx="12"/>
          </p:nvPr>
        </p:nvSpPr>
        <p:spPr/>
        <p:txBody>
          <a:bodyPr/>
          <a:lstStyle/>
          <a:p>
            <a:fld id="{D2D8002D-B5B0-4BAC-B1F6-782DDCCE6D9C}" type="slidenum">
              <a:rPr kumimoji="1" lang="ja-JP" altLang="en-US" smtClean="0"/>
              <a:t>6</a:t>
            </a:fld>
            <a:endParaRPr kumimoji="1" lang="ja-JP" altLang="en-US"/>
          </a:p>
        </p:txBody>
      </p:sp>
    </p:spTree>
    <p:extLst>
      <p:ext uri="{BB962C8B-B14F-4D97-AF65-F5344CB8AC3E}">
        <p14:creationId xmlns:p14="http://schemas.microsoft.com/office/powerpoint/2010/main" val="351376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59909" y="443082"/>
            <a:ext cx="8229600" cy="778098"/>
          </a:xfrm>
        </p:spPr>
        <p:txBody>
          <a:bodyPr>
            <a:noAutofit/>
          </a:bodyPr>
          <a:lstStyle/>
          <a:p>
            <a:r>
              <a:rPr lang="en-US" altLang="ja-JP" sz="2800" dirty="0"/>
              <a:t>Companies’ proposed standard uncertainties (σ) of </a:t>
            </a:r>
            <a:r>
              <a:rPr lang="en-US" altLang="ja-JP" sz="2800" dirty="0" smtClean="0"/>
              <a:t>Reference Antenna  </a:t>
            </a:r>
            <a:endParaRPr lang="ja-JP" altLang="en-US" sz="2800" dirty="0"/>
          </a:p>
        </p:txBody>
      </p:sp>
      <p:graphicFrame>
        <p:nvGraphicFramePr>
          <p:cNvPr id="4" name="表 3"/>
          <p:cNvGraphicFramePr>
            <a:graphicFrameLocks noGrp="1"/>
          </p:cNvGraphicFramePr>
          <p:nvPr>
            <p:extLst>
              <p:ext uri="{D42A27DB-BD31-4B8C-83A1-F6EECF244321}">
                <p14:modId xmlns:p14="http://schemas.microsoft.com/office/powerpoint/2010/main" val="3708115301"/>
              </p:ext>
            </p:extLst>
          </p:nvPr>
        </p:nvGraphicFramePr>
        <p:xfrm>
          <a:off x="179512" y="1335249"/>
          <a:ext cx="8712967" cy="4969221"/>
        </p:xfrm>
        <a:graphic>
          <a:graphicData uri="http://schemas.openxmlformats.org/drawingml/2006/table">
            <a:tbl>
              <a:tblPr>
                <a:tableStyleId>{5940675A-B579-460E-94D1-54222C63F5DA}</a:tableStyleId>
              </a:tblPr>
              <a:tblGrid>
                <a:gridCol w="1656184"/>
                <a:gridCol w="1898634"/>
                <a:gridCol w="2240084"/>
                <a:gridCol w="1305571"/>
                <a:gridCol w="1612494"/>
              </a:tblGrid>
              <a:tr h="260888">
                <a:tc rowSpan="2">
                  <a:txBody>
                    <a:bodyPr/>
                    <a:lstStyle/>
                    <a:p>
                      <a:pPr algn="ctr" fontAlgn="ctr"/>
                      <a:r>
                        <a:rPr lang="en-US" sz="2000" u="none" strike="noStrike" dirty="0">
                          <a:effectLst/>
                        </a:rPr>
                        <a:t>Company</a:t>
                      </a:r>
                      <a:endParaRPr lang="en-US" sz="2000" b="0" i="0" u="none" strike="noStrike" dirty="0">
                        <a:solidFill>
                          <a:srgbClr val="000000"/>
                        </a:solidFill>
                        <a:effectLst/>
                        <a:latin typeface="ＭＳ Ｐゴシック"/>
                      </a:endParaRPr>
                    </a:p>
                  </a:txBody>
                  <a:tcPr marL="9525" marR="9525" marT="9525" marB="0" anchor="ctr"/>
                </a:tc>
                <a:tc gridSpan="2">
                  <a:txBody>
                    <a:bodyPr/>
                    <a:lstStyle/>
                    <a:p>
                      <a:pPr algn="ctr" fontAlgn="b"/>
                      <a:r>
                        <a:rPr lang="en-US" sz="2000" u="none" strike="noStrike" dirty="0">
                          <a:effectLst/>
                        </a:rPr>
                        <a:t>Proposed </a:t>
                      </a:r>
                      <a:r>
                        <a:rPr lang="el-GR" sz="2000" u="none" strike="noStrike" dirty="0">
                          <a:effectLst/>
                        </a:rPr>
                        <a:t>σ </a:t>
                      </a:r>
                      <a:r>
                        <a:rPr lang="en-US" sz="2000" u="none" strike="noStrike" dirty="0" smtClean="0">
                          <a:effectLst/>
                        </a:rPr>
                        <a:t>Reference antenna </a:t>
                      </a:r>
                      <a:r>
                        <a:rPr lang="en-US" sz="2000" u="none" strike="noStrike" dirty="0">
                          <a:effectLst/>
                        </a:rPr>
                        <a:t>(dB)</a:t>
                      </a:r>
                      <a:endParaRPr lang="en-US" sz="2000" b="1" i="0" u="none" strike="noStrike" dirty="0">
                        <a:solidFill>
                          <a:srgbClr val="000000"/>
                        </a:solidFill>
                        <a:effectLst/>
                        <a:latin typeface="ＭＳ Ｐゴシック"/>
                      </a:endParaRPr>
                    </a:p>
                  </a:txBody>
                  <a:tcPr marL="9525" marR="9525" marT="9525" marB="0" anchor="b"/>
                </a:tc>
                <a:tc hMerge="1">
                  <a:txBody>
                    <a:bodyPr/>
                    <a:lstStyle/>
                    <a:p>
                      <a:endParaRPr kumimoji="1" lang="ja-JP" altLang="en-US"/>
                    </a:p>
                  </a:txBody>
                  <a:tcPr/>
                </a:tc>
                <a:tc rowSpan="2">
                  <a:txBody>
                    <a:bodyPr/>
                    <a:lstStyle/>
                    <a:p>
                      <a:pPr algn="ctr" fontAlgn="ctr"/>
                      <a:r>
                        <a:rPr lang="en-US" sz="2000" u="none" strike="noStrike">
                          <a:effectLst/>
                        </a:rPr>
                        <a:t>Proposed distribution </a:t>
                      </a:r>
                      <a:endParaRPr lang="en-US" sz="2000" b="0" i="0" u="none" strike="noStrike">
                        <a:solidFill>
                          <a:srgbClr val="000000"/>
                        </a:solidFill>
                        <a:effectLst/>
                        <a:latin typeface="ＭＳ Ｐゴシック"/>
                      </a:endParaRPr>
                    </a:p>
                  </a:txBody>
                  <a:tcPr marL="9525" marR="9525" marT="9525" marB="0" anchor="ctr"/>
                </a:tc>
                <a:tc rowSpan="2">
                  <a:txBody>
                    <a:bodyPr/>
                    <a:lstStyle/>
                    <a:p>
                      <a:pPr algn="ctr" fontAlgn="ctr"/>
                      <a:r>
                        <a:rPr lang="en-US" sz="2000" u="none" strike="noStrike" dirty="0" err="1">
                          <a:effectLst/>
                        </a:rPr>
                        <a:t>Tdoc</a:t>
                      </a:r>
                      <a:r>
                        <a:rPr lang="en-US" sz="2000" u="none" strike="noStrike" dirty="0">
                          <a:effectLst/>
                        </a:rPr>
                        <a:t> No. </a:t>
                      </a:r>
                      <a:endParaRPr lang="en-US" sz="2000" b="0" i="0" u="none" strike="noStrike" dirty="0">
                        <a:solidFill>
                          <a:srgbClr val="000000"/>
                        </a:solidFill>
                        <a:effectLst/>
                        <a:latin typeface="ＭＳ Ｐゴシック"/>
                      </a:endParaRPr>
                    </a:p>
                  </a:txBody>
                  <a:tcPr marL="9525" marR="9525" marT="9525" marB="0" anchor="ctr"/>
                </a:tc>
              </a:tr>
              <a:tr h="306148">
                <a:tc vMerge="1">
                  <a:txBody>
                    <a:bodyPr/>
                    <a:lstStyle/>
                    <a:p>
                      <a:endParaRPr kumimoji="1" lang="ja-JP" altLang="en-US"/>
                    </a:p>
                  </a:txBody>
                  <a:tcPr/>
                </a:tc>
                <a:tc>
                  <a:txBody>
                    <a:bodyPr/>
                    <a:lstStyle/>
                    <a:p>
                      <a:pPr algn="ctr" fontAlgn="ctr"/>
                      <a:r>
                        <a:rPr lang="en-US" sz="2000" u="none" strike="noStrike">
                          <a:effectLst/>
                        </a:rPr>
                        <a:t>f≦3GHz</a:t>
                      </a:r>
                      <a:endParaRPr lang="en-US" sz="2000" b="0" i="0" u="none" strike="noStrike">
                        <a:solidFill>
                          <a:srgbClr val="000000"/>
                        </a:solidFill>
                        <a:effectLst/>
                        <a:latin typeface="ＭＳ Ｐゴシック"/>
                      </a:endParaRPr>
                    </a:p>
                  </a:txBody>
                  <a:tcPr marL="9525" marR="9525" marT="9525" marB="0" anchor="ctr"/>
                </a:tc>
                <a:tc>
                  <a:txBody>
                    <a:bodyPr/>
                    <a:lstStyle/>
                    <a:p>
                      <a:pPr algn="ctr" fontAlgn="ctr"/>
                      <a:r>
                        <a:rPr lang="en-US" sz="2000" u="none" strike="noStrike">
                          <a:effectLst/>
                        </a:rPr>
                        <a:t>3GHz≦f&lt;4.2GHz</a:t>
                      </a:r>
                      <a:endParaRPr lang="en-US" sz="2000" b="0" i="0" u="none" strike="noStrike">
                        <a:solidFill>
                          <a:srgbClr val="000000"/>
                        </a:solidFill>
                        <a:effectLst/>
                        <a:latin typeface="ＭＳ Ｐゴシック"/>
                      </a:endParaRPr>
                    </a:p>
                  </a:txBody>
                  <a:tcPr marL="9525" marR="9525" marT="9525" marB="0" anchor="ctr"/>
                </a:tc>
                <a:tc vMerge="1">
                  <a:txBody>
                    <a:bodyPr/>
                    <a:lstStyle/>
                    <a:p>
                      <a:endParaRPr kumimoji="1" lang="ja-JP" altLang="en-US"/>
                    </a:p>
                  </a:txBody>
                  <a:tcPr/>
                </a:tc>
                <a:tc vMerge="1">
                  <a:txBody>
                    <a:bodyPr/>
                    <a:lstStyle/>
                    <a:p>
                      <a:endParaRPr kumimoji="1" lang="ja-JP" altLang="en-US"/>
                    </a:p>
                  </a:txBody>
                  <a:tcPr/>
                </a:tc>
              </a:tr>
              <a:tr h="463275">
                <a:tc>
                  <a:txBody>
                    <a:bodyPr/>
                    <a:lstStyle/>
                    <a:p>
                      <a:pPr algn="l" fontAlgn="b"/>
                      <a:r>
                        <a:rPr lang="en-US" sz="1800" b="0" i="0" u="none" strike="noStrike" dirty="0">
                          <a:solidFill>
                            <a:srgbClr val="000000"/>
                          </a:solidFill>
                          <a:effectLst/>
                          <a:latin typeface="+mj-lt"/>
                        </a:rPr>
                        <a:t>Huawei</a:t>
                      </a:r>
                    </a:p>
                  </a:txBody>
                  <a:tcPr marL="9525" marR="9525" marT="9525" marB="0" anchor="b"/>
                </a:tc>
                <a:tc>
                  <a:txBody>
                    <a:bodyPr/>
                    <a:lstStyle/>
                    <a:p>
                      <a:pPr algn="r" fontAlgn="b"/>
                      <a:r>
                        <a:rPr lang="en-US" altLang="ja-JP" sz="1800" b="0" i="0" u="none" strike="noStrike" dirty="0">
                          <a:solidFill>
                            <a:srgbClr val="000000"/>
                          </a:solidFill>
                          <a:effectLst/>
                          <a:latin typeface="+mj-lt"/>
                        </a:rPr>
                        <a:t>0.215</a:t>
                      </a:r>
                    </a:p>
                  </a:txBody>
                  <a:tcPr marL="9525" marR="9525" marT="9525" marB="0" anchor="b"/>
                </a:tc>
                <a:tc>
                  <a:txBody>
                    <a:bodyPr/>
                    <a:lstStyle/>
                    <a:p>
                      <a:pPr algn="r" fontAlgn="b"/>
                      <a:r>
                        <a:rPr lang="en-US" altLang="ja-JP" sz="1800" b="0" i="0" u="none" strike="noStrike">
                          <a:solidFill>
                            <a:srgbClr val="000000"/>
                          </a:solidFill>
                          <a:effectLst/>
                          <a:latin typeface="+mj-lt"/>
                        </a:rPr>
                        <a:t>0.215</a:t>
                      </a:r>
                    </a:p>
                  </a:txBody>
                  <a:tcPr marL="9525" marR="9525" marT="9525" marB="0" anchor="b"/>
                </a:tc>
                <a:tc>
                  <a:txBody>
                    <a:bodyPr/>
                    <a:lstStyle/>
                    <a:p>
                      <a:pPr algn="l" fontAlgn="b"/>
                      <a:endParaRPr lang="en-US" altLang="ja-JP" sz="1800" b="0" i="0" u="none" strike="noStrike" dirty="0">
                        <a:solidFill>
                          <a:srgbClr val="000000"/>
                        </a:solidFill>
                        <a:effectLst/>
                        <a:latin typeface="+mj-lt"/>
                      </a:endParaRPr>
                    </a:p>
                  </a:txBody>
                  <a:tcPr marL="9525" marR="9525" marT="9525" marB="0" anchor="b"/>
                </a:tc>
                <a:tc>
                  <a:txBody>
                    <a:bodyPr/>
                    <a:lstStyle/>
                    <a:p>
                      <a:pPr algn="l" fontAlgn="b"/>
                      <a:r>
                        <a:rPr lang="en-US" sz="1800" b="0" i="0" u="none" strike="noStrike">
                          <a:solidFill>
                            <a:srgbClr val="000000"/>
                          </a:solidFill>
                          <a:effectLst/>
                          <a:latin typeface="+mj-lt"/>
                        </a:rPr>
                        <a:t>R4-164285, R4-164286</a:t>
                      </a:r>
                    </a:p>
                  </a:txBody>
                  <a:tcPr marL="9525" marR="9525" marT="9525" marB="0" anchor="b"/>
                </a:tc>
              </a:tr>
              <a:tr h="463275">
                <a:tc>
                  <a:txBody>
                    <a:bodyPr/>
                    <a:lstStyle/>
                    <a:p>
                      <a:pPr algn="l" fontAlgn="b"/>
                      <a:r>
                        <a:rPr lang="en-US" sz="1800" b="0" i="0" u="none" strike="noStrike">
                          <a:solidFill>
                            <a:srgbClr val="000000"/>
                          </a:solidFill>
                          <a:effectLst/>
                          <a:latin typeface="+mj-lt"/>
                        </a:rPr>
                        <a:t>Ericsson</a:t>
                      </a:r>
                    </a:p>
                  </a:txBody>
                  <a:tcPr marL="9525" marR="9525" marT="9525" marB="0" anchor="b"/>
                </a:tc>
                <a:tc>
                  <a:txBody>
                    <a:bodyPr/>
                    <a:lstStyle/>
                    <a:p>
                      <a:pPr algn="r" fontAlgn="b"/>
                      <a:r>
                        <a:rPr lang="en-US" altLang="ja-JP" sz="1800" b="0" i="0" u="none" strike="noStrike" dirty="0">
                          <a:solidFill>
                            <a:srgbClr val="000000"/>
                          </a:solidFill>
                          <a:effectLst/>
                          <a:latin typeface="+mj-lt"/>
                        </a:rPr>
                        <a:t>0.14</a:t>
                      </a:r>
                    </a:p>
                  </a:txBody>
                  <a:tcPr marL="9525" marR="9525" marT="9525" marB="0" anchor="b"/>
                </a:tc>
                <a:tc>
                  <a:txBody>
                    <a:bodyPr/>
                    <a:lstStyle/>
                    <a:p>
                      <a:pPr algn="r" fontAlgn="b"/>
                      <a:r>
                        <a:rPr lang="en-US" altLang="ja-JP" sz="1800" b="0" i="0" u="none" strike="noStrike">
                          <a:solidFill>
                            <a:srgbClr val="000000"/>
                          </a:solidFill>
                          <a:effectLst/>
                          <a:latin typeface="+mj-lt"/>
                        </a:rPr>
                        <a:t>0.14</a:t>
                      </a:r>
                    </a:p>
                  </a:txBody>
                  <a:tcPr marL="9525" marR="9525" marT="9525" marB="0" anchor="b"/>
                </a:tc>
                <a:tc>
                  <a:txBody>
                    <a:bodyPr/>
                    <a:lstStyle/>
                    <a:p>
                      <a:pPr algn="l" fontAlgn="b"/>
                      <a:r>
                        <a:rPr lang="en-US" sz="1800" b="0" i="0" u="none" strike="noStrike">
                          <a:solidFill>
                            <a:srgbClr val="000000"/>
                          </a:solidFill>
                          <a:effectLst/>
                          <a:latin typeface="+mj-lt"/>
                        </a:rPr>
                        <a:t>Exp. normal</a:t>
                      </a:r>
                    </a:p>
                  </a:txBody>
                  <a:tcPr marL="9525" marR="9525" marT="9525" marB="0" anchor="b"/>
                </a:tc>
                <a:tc>
                  <a:txBody>
                    <a:bodyPr/>
                    <a:lstStyle/>
                    <a:p>
                      <a:pPr algn="l" fontAlgn="b"/>
                      <a:r>
                        <a:rPr lang="en-US" sz="1800" b="0" i="0" u="none" strike="noStrike">
                          <a:solidFill>
                            <a:srgbClr val="000000"/>
                          </a:solidFill>
                          <a:effectLst/>
                          <a:latin typeface="+mj-lt"/>
                        </a:rPr>
                        <a:t>R4-163902, R4-163903</a:t>
                      </a:r>
                    </a:p>
                  </a:txBody>
                  <a:tcPr marL="9525" marR="9525" marT="9525" marB="0" anchor="b"/>
                </a:tc>
              </a:tr>
              <a:tr h="463275">
                <a:tc>
                  <a:txBody>
                    <a:bodyPr/>
                    <a:lstStyle/>
                    <a:p>
                      <a:pPr algn="l" fontAlgn="b"/>
                      <a:r>
                        <a:rPr lang="en-US" sz="1800" b="0" i="0" u="none" strike="noStrike">
                          <a:solidFill>
                            <a:srgbClr val="000000"/>
                          </a:solidFill>
                          <a:effectLst/>
                          <a:latin typeface="+mj-lt"/>
                        </a:rPr>
                        <a:t>Nokia </a:t>
                      </a:r>
                    </a:p>
                  </a:txBody>
                  <a:tcPr marL="9525" marR="9525" marT="9525" marB="0" anchor="b"/>
                </a:tc>
                <a:tc>
                  <a:txBody>
                    <a:bodyPr/>
                    <a:lstStyle/>
                    <a:p>
                      <a:pPr algn="r" fontAlgn="b"/>
                      <a:r>
                        <a:rPr lang="en-US" altLang="ja-JP" sz="1800" b="0" i="0" u="none" strike="noStrike" dirty="0">
                          <a:solidFill>
                            <a:srgbClr val="000000"/>
                          </a:solidFill>
                          <a:effectLst/>
                          <a:latin typeface="+mj-lt"/>
                        </a:rPr>
                        <a:t>0.23</a:t>
                      </a:r>
                    </a:p>
                  </a:txBody>
                  <a:tcPr marL="9525" marR="9525" marT="9525" marB="0" anchor="b"/>
                </a:tc>
                <a:tc>
                  <a:txBody>
                    <a:bodyPr/>
                    <a:lstStyle/>
                    <a:p>
                      <a:pPr algn="r" fontAlgn="b"/>
                      <a:r>
                        <a:rPr lang="en-US" altLang="ja-JP" sz="1800" b="0" i="0" u="none" strike="noStrike" dirty="0">
                          <a:solidFill>
                            <a:srgbClr val="000000"/>
                          </a:solidFill>
                          <a:effectLst/>
                          <a:latin typeface="+mj-lt"/>
                        </a:rPr>
                        <a:t>0.23</a:t>
                      </a:r>
                    </a:p>
                  </a:txBody>
                  <a:tcPr marL="9525" marR="9525" marT="9525" marB="0" anchor="b"/>
                </a:tc>
                <a:tc>
                  <a:txBody>
                    <a:bodyPr/>
                    <a:lstStyle/>
                    <a:p>
                      <a:pPr algn="l" fontAlgn="b"/>
                      <a:r>
                        <a:rPr lang="ja-JP" altLang="en-US" sz="1800" b="0" i="0" u="none" strike="noStrike">
                          <a:solidFill>
                            <a:srgbClr val="000000"/>
                          </a:solidFill>
                          <a:effectLst/>
                          <a:latin typeface="+mj-lt"/>
                        </a:rPr>
                        <a:t>　</a:t>
                      </a:r>
                    </a:p>
                  </a:txBody>
                  <a:tcPr marL="9525" marR="9525" marT="9525" marB="0" anchor="b"/>
                </a:tc>
                <a:tc>
                  <a:txBody>
                    <a:bodyPr/>
                    <a:lstStyle/>
                    <a:p>
                      <a:pPr algn="l" fontAlgn="b"/>
                      <a:r>
                        <a:rPr lang="en-US" sz="1800" b="0" i="0" u="none" strike="noStrike">
                          <a:solidFill>
                            <a:srgbClr val="000000"/>
                          </a:solidFill>
                          <a:effectLst/>
                          <a:latin typeface="+mj-lt"/>
                        </a:rPr>
                        <a:t>R4-162625, R4-162626</a:t>
                      </a:r>
                    </a:p>
                  </a:txBody>
                  <a:tcPr marL="9525" marR="9525" marT="9525" marB="0" anchor="b"/>
                </a:tc>
              </a:tr>
              <a:tr h="717261">
                <a:tc>
                  <a:txBody>
                    <a:bodyPr/>
                    <a:lstStyle/>
                    <a:p>
                      <a:pPr algn="l" fontAlgn="b"/>
                      <a:r>
                        <a:rPr lang="en-US" sz="1800" b="0" i="0" u="none" strike="noStrike">
                          <a:solidFill>
                            <a:srgbClr val="000000"/>
                          </a:solidFill>
                          <a:effectLst/>
                          <a:latin typeface="+mj-lt"/>
                        </a:rPr>
                        <a:t>MVG</a:t>
                      </a:r>
                    </a:p>
                  </a:txBody>
                  <a:tcPr marL="9525" marR="9525" marT="9525" marB="0" anchor="b"/>
                </a:tc>
                <a:tc>
                  <a:txBody>
                    <a:bodyPr/>
                    <a:lstStyle/>
                    <a:p>
                      <a:pPr algn="r" fontAlgn="b"/>
                      <a:r>
                        <a:rPr lang="en-US" altLang="ja-JP" sz="1800" b="0" i="0" u="none" strike="noStrike">
                          <a:solidFill>
                            <a:srgbClr val="000000"/>
                          </a:solidFill>
                          <a:effectLst/>
                          <a:latin typeface="+mj-lt"/>
                        </a:rPr>
                        <a:t>0.215</a:t>
                      </a:r>
                    </a:p>
                  </a:txBody>
                  <a:tcPr marL="9525" marR="9525" marT="9525" marB="0" anchor="b"/>
                </a:tc>
                <a:tc>
                  <a:txBody>
                    <a:bodyPr/>
                    <a:lstStyle/>
                    <a:p>
                      <a:pPr algn="r" fontAlgn="b"/>
                      <a:r>
                        <a:rPr lang="en-US" altLang="ja-JP" sz="1800" b="0" i="0" u="none" strike="noStrike" dirty="0">
                          <a:solidFill>
                            <a:srgbClr val="000000"/>
                          </a:solidFill>
                          <a:effectLst/>
                          <a:latin typeface="+mj-lt"/>
                        </a:rPr>
                        <a:t>0.215</a:t>
                      </a:r>
                    </a:p>
                  </a:txBody>
                  <a:tcPr marL="9525" marR="9525" marT="9525" marB="0" anchor="b"/>
                </a:tc>
                <a:tc>
                  <a:txBody>
                    <a:bodyPr/>
                    <a:lstStyle/>
                    <a:p>
                      <a:pPr algn="l" fontAlgn="b"/>
                      <a:r>
                        <a:rPr lang="en-US" sz="1800" b="0" i="0" u="none" strike="noStrike" dirty="0">
                          <a:solidFill>
                            <a:srgbClr val="000000"/>
                          </a:solidFill>
                          <a:effectLst/>
                          <a:latin typeface="+mj-lt"/>
                        </a:rPr>
                        <a:t>normal</a:t>
                      </a:r>
                    </a:p>
                  </a:txBody>
                  <a:tcPr marL="9525" marR="9525" marT="9525" marB="0" anchor="b"/>
                </a:tc>
                <a:tc>
                  <a:txBody>
                    <a:bodyPr/>
                    <a:lstStyle/>
                    <a:p>
                      <a:pPr algn="l" fontAlgn="b"/>
                      <a:r>
                        <a:rPr lang="en-US" sz="1800" b="0" i="0" u="none" strike="noStrike">
                          <a:solidFill>
                            <a:srgbClr val="000000"/>
                          </a:solidFill>
                          <a:effectLst/>
                          <a:latin typeface="+mj-lt"/>
                        </a:rPr>
                        <a:t>R4-162668,R4-164410</a:t>
                      </a:r>
                    </a:p>
                  </a:txBody>
                  <a:tcPr marL="9525" marR="9525" marT="9525" marB="0" anchor="b"/>
                </a:tc>
              </a:tr>
              <a:tr h="509305">
                <a:tc>
                  <a:txBody>
                    <a:bodyPr/>
                    <a:lstStyle/>
                    <a:p>
                      <a:pPr algn="l" fontAlgn="b"/>
                      <a:r>
                        <a:rPr lang="en-US" sz="1800" b="0" i="0" u="none" strike="noStrike" dirty="0" err="1" smtClean="0">
                          <a:solidFill>
                            <a:srgbClr val="000000"/>
                          </a:solidFill>
                          <a:effectLst/>
                          <a:latin typeface="+mj-lt"/>
                        </a:rPr>
                        <a:t>Kathrein</a:t>
                      </a:r>
                      <a:endParaRPr lang="en-US" sz="1800" b="0" i="0" u="none" strike="noStrike" dirty="0" smtClean="0">
                        <a:solidFill>
                          <a:srgbClr val="000000"/>
                        </a:solidFill>
                        <a:effectLst/>
                        <a:latin typeface="+mj-lt"/>
                      </a:endParaRPr>
                    </a:p>
                    <a:p>
                      <a:pPr algn="l" fontAlgn="b"/>
                      <a:r>
                        <a:rPr lang="en-US" sz="1800" b="0" i="0" u="none" strike="noStrike" dirty="0" smtClean="0">
                          <a:solidFill>
                            <a:srgbClr val="000000"/>
                          </a:solidFill>
                          <a:effectLst/>
                          <a:latin typeface="+mj-lt"/>
                        </a:rPr>
                        <a:t>* values</a:t>
                      </a:r>
                      <a:r>
                        <a:rPr lang="en-US" sz="1800" b="0" i="0" u="none" strike="noStrike" baseline="0" dirty="0" smtClean="0">
                          <a:solidFill>
                            <a:srgbClr val="000000"/>
                          </a:solidFill>
                          <a:effectLst/>
                          <a:latin typeface="+mj-lt"/>
                        </a:rPr>
                        <a:t> in the </a:t>
                      </a:r>
                      <a:r>
                        <a:rPr lang="en-US" sz="1800" b="0" i="0" u="none" strike="noStrike" baseline="0" dirty="0" err="1" smtClean="0">
                          <a:solidFill>
                            <a:srgbClr val="000000"/>
                          </a:solidFill>
                          <a:effectLst/>
                          <a:latin typeface="+mj-lt"/>
                        </a:rPr>
                        <a:t>tdocs</a:t>
                      </a:r>
                      <a:r>
                        <a:rPr lang="en-US" sz="1800" b="0" i="0" u="none" strike="noStrike" baseline="0" dirty="0" smtClean="0">
                          <a:solidFill>
                            <a:srgbClr val="000000"/>
                          </a:solidFill>
                          <a:effectLst/>
                          <a:latin typeface="+mj-lt"/>
                        </a:rPr>
                        <a:t> are 2</a:t>
                      </a:r>
                      <a:r>
                        <a:rPr lang="en-US" altLang="ja-JP" sz="1800" b="0" i="0" u="none" strike="noStrike" baseline="0" dirty="0" smtClean="0">
                          <a:solidFill>
                            <a:srgbClr val="000000"/>
                          </a:solidFill>
                          <a:effectLst/>
                          <a:latin typeface="+mj-lt"/>
                        </a:rPr>
                        <a:t>σ</a:t>
                      </a:r>
                      <a:endParaRPr lang="en-US" sz="1800" b="0" i="0" u="none" strike="noStrike" dirty="0">
                        <a:solidFill>
                          <a:srgbClr val="000000"/>
                        </a:solidFill>
                        <a:effectLst/>
                        <a:latin typeface="+mj-lt"/>
                      </a:endParaRPr>
                    </a:p>
                  </a:txBody>
                  <a:tcPr marL="9525" marR="9525" marT="9525" marB="0" anchor="b"/>
                </a:tc>
                <a:tc>
                  <a:txBody>
                    <a:bodyPr/>
                    <a:lstStyle/>
                    <a:p>
                      <a:pPr algn="r" fontAlgn="b"/>
                      <a:r>
                        <a:rPr lang="en-US" altLang="ja-JP" sz="1800" b="0" i="0" u="none" strike="noStrike" dirty="0" smtClean="0">
                          <a:solidFill>
                            <a:srgbClr val="000000"/>
                          </a:solidFill>
                          <a:effectLst/>
                          <a:latin typeface="+mj-lt"/>
                        </a:rPr>
                        <a:t>0.25</a:t>
                      </a:r>
                      <a:endParaRPr lang="en-US" altLang="ja-JP" sz="1800" b="0" i="0" u="none" strike="noStrike" dirty="0">
                        <a:solidFill>
                          <a:srgbClr val="000000"/>
                        </a:solidFill>
                        <a:effectLst/>
                        <a:latin typeface="+mj-lt"/>
                      </a:endParaRPr>
                    </a:p>
                  </a:txBody>
                  <a:tcPr marL="9525" marR="9525" marT="9525" marB="0" anchor="b"/>
                </a:tc>
                <a:tc>
                  <a:txBody>
                    <a:bodyPr/>
                    <a:lstStyle/>
                    <a:p>
                      <a:pPr algn="r" fontAlgn="b"/>
                      <a:r>
                        <a:rPr lang="en-US" altLang="ja-JP" sz="1800" b="0" i="0" u="none" strike="noStrike" dirty="0" smtClean="0">
                          <a:solidFill>
                            <a:srgbClr val="000000"/>
                          </a:solidFill>
                          <a:effectLst/>
                          <a:latin typeface="+mj-lt"/>
                        </a:rPr>
                        <a:t>0.25</a:t>
                      </a:r>
                      <a:endParaRPr lang="en-US" altLang="ja-JP" sz="1800" b="0" i="0" u="none" strike="noStrike" dirty="0">
                        <a:solidFill>
                          <a:srgbClr val="000000"/>
                        </a:solidFill>
                        <a:effectLst/>
                        <a:latin typeface="+mj-lt"/>
                      </a:endParaRPr>
                    </a:p>
                  </a:txBody>
                  <a:tcPr marL="9525" marR="9525" marT="9525" marB="0" anchor="b"/>
                </a:tc>
                <a:tc>
                  <a:txBody>
                    <a:bodyPr/>
                    <a:lstStyle/>
                    <a:p>
                      <a:pPr algn="l" fontAlgn="b"/>
                      <a:r>
                        <a:rPr lang="ja-JP" altLang="en-US" sz="1800" b="0" i="0" u="none" strike="noStrike" dirty="0">
                          <a:solidFill>
                            <a:srgbClr val="000000"/>
                          </a:solidFill>
                          <a:effectLst/>
                          <a:latin typeface="+mj-lt"/>
                        </a:rPr>
                        <a:t>　</a:t>
                      </a:r>
                    </a:p>
                  </a:txBody>
                  <a:tcPr marL="9525" marR="9525" marT="9525" marB="0" anchor="b"/>
                </a:tc>
                <a:tc>
                  <a:txBody>
                    <a:bodyPr/>
                    <a:lstStyle/>
                    <a:p>
                      <a:pPr algn="l" fontAlgn="b"/>
                      <a:r>
                        <a:rPr lang="en-US" sz="1800" b="0" i="0" u="none" strike="noStrike" dirty="0">
                          <a:solidFill>
                            <a:srgbClr val="000000"/>
                          </a:solidFill>
                          <a:effectLst/>
                          <a:latin typeface="+mj-lt"/>
                        </a:rPr>
                        <a:t>R4-163923, R4-163897</a:t>
                      </a:r>
                    </a:p>
                  </a:txBody>
                  <a:tcPr marL="9525" marR="9525" marT="9525" marB="0" anchor="b"/>
                </a:tc>
              </a:tr>
              <a:tr h="463275">
                <a:tc>
                  <a:txBody>
                    <a:bodyPr/>
                    <a:lstStyle/>
                    <a:p>
                      <a:pPr algn="l" fontAlgn="b"/>
                      <a:r>
                        <a:rPr lang="en-US" sz="1800" b="0" i="0" u="none" strike="noStrike">
                          <a:solidFill>
                            <a:srgbClr val="000000"/>
                          </a:solidFill>
                          <a:effectLst/>
                          <a:latin typeface="+mj-lt"/>
                        </a:rPr>
                        <a:t>NEC</a:t>
                      </a:r>
                    </a:p>
                  </a:txBody>
                  <a:tcPr marL="9525" marR="9525" marT="9525" marB="0" anchor="b"/>
                </a:tc>
                <a:tc>
                  <a:txBody>
                    <a:bodyPr/>
                    <a:lstStyle/>
                    <a:p>
                      <a:pPr algn="r" fontAlgn="b"/>
                      <a:r>
                        <a:rPr lang="en-US" altLang="ja-JP" sz="1800" b="0" i="0" u="none" strike="noStrike">
                          <a:solidFill>
                            <a:srgbClr val="000000"/>
                          </a:solidFill>
                          <a:effectLst/>
                          <a:latin typeface="+mj-lt"/>
                        </a:rPr>
                        <a:t>0.29</a:t>
                      </a:r>
                    </a:p>
                  </a:txBody>
                  <a:tcPr marL="9525" marR="9525" marT="9525" marB="0" anchor="b"/>
                </a:tc>
                <a:tc>
                  <a:txBody>
                    <a:bodyPr/>
                    <a:lstStyle/>
                    <a:p>
                      <a:pPr algn="r" fontAlgn="b"/>
                      <a:r>
                        <a:rPr lang="en-US" altLang="ja-JP" sz="1800" b="0" i="0" u="none" strike="noStrike">
                          <a:solidFill>
                            <a:srgbClr val="000000"/>
                          </a:solidFill>
                          <a:effectLst/>
                          <a:latin typeface="+mj-lt"/>
                        </a:rPr>
                        <a:t>0.17</a:t>
                      </a:r>
                    </a:p>
                  </a:txBody>
                  <a:tcPr marL="9525" marR="9525" marT="9525" marB="0" anchor="b"/>
                </a:tc>
                <a:tc>
                  <a:txBody>
                    <a:bodyPr/>
                    <a:lstStyle/>
                    <a:p>
                      <a:pPr algn="l" fontAlgn="b"/>
                      <a:r>
                        <a:rPr lang="en-US" sz="1800" b="0" i="0" u="none" strike="noStrike">
                          <a:solidFill>
                            <a:srgbClr val="000000"/>
                          </a:solidFill>
                          <a:effectLst/>
                          <a:latin typeface="+mj-lt"/>
                        </a:rPr>
                        <a:t>rectangular</a:t>
                      </a:r>
                    </a:p>
                  </a:txBody>
                  <a:tcPr marL="9525" marR="9525" marT="9525" marB="0" anchor="b"/>
                </a:tc>
                <a:tc>
                  <a:txBody>
                    <a:bodyPr/>
                    <a:lstStyle/>
                    <a:p>
                      <a:pPr algn="l" fontAlgn="b"/>
                      <a:r>
                        <a:rPr lang="en-US" sz="1800" b="0" i="0" u="none" strike="noStrike" dirty="0">
                          <a:solidFill>
                            <a:srgbClr val="000000"/>
                          </a:solidFill>
                          <a:effectLst/>
                          <a:latin typeface="+mj-lt"/>
                        </a:rPr>
                        <a:t>R4-164340, R4-164341 </a:t>
                      </a:r>
                    </a:p>
                  </a:txBody>
                  <a:tcPr marL="9525" marR="9525" marT="9525" marB="0" anchor="b"/>
                </a:tc>
              </a:tr>
              <a:tr h="463275">
                <a:tc>
                  <a:txBody>
                    <a:bodyPr/>
                    <a:lstStyle/>
                    <a:p>
                      <a:pPr algn="l" fontAlgn="b"/>
                      <a:r>
                        <a:rPr lang="en-US" sz="1800" b="0" i="0" u="none" strike="noStrike" dirty="0">
                          <a:solidFill>
                            <a:srgbClr val="000000"/>
                          </a:solidFill>
                          <a:effectLst/>
                          <a:latin typeface="+mj-lt"/>
                        </a:rPr>
                        <a:t>SEI</a:t>
                      </a:r>
                    </a:p>
                  </a:txBody>
                  <a:tcPr marL="9525" marR="9525" marT="9525" marB="0" anchor="b"/>
                </a:tc>
                <a:tc>
                  <a:txBody>
                    <a:bodyPr/>
                    <a:lstStyle/>
                    <a:p>
                      <a:pPr algn="r" fontAlgn="b"/>
                      <a:r>
                        <a:rPr lang="en-US" altLang="ja-JP" sz="1800" b="0" i="0" u="none" strike="noStrike" dirty="0">
                          <a:solidFill>
                            <a:srgbClr val="000000"/>
                          </a:solidFill>
                          <a:effectLst/>
                          <a:latin typeface="+mj-lt"/>
                        </a:rPr>
                        <a:t>0.29</a:t>
                      </a:r>
                    </a:p>
                  </a:txBody>
                  <a:tcPr marL="9525" marR="9525" marT="9525" marB="0" anchor="b"/>
                </a:tc>
                <a:tc>
                  <a:txBody>
                    <a:bodyPr/>
                    <a:lstStyle/>
                    <a:p>
                      <a:pPr algn="r" fontAlgn="b"/>
                      <a:r>
                        <a:rPr lang="en-US" altLang="ja-JP" sz="1800" b="0" i="0" u="none" strike="noStrike">
                          <a:solidFill>
                            <a:srgbClr val="000000"/>
                          </a:solidFill>
                          <a:effectLst/>
                          <a:latin typeface="+mj-lt"/>
                        </a:rPr>
                        <a:t>0.17</a:t>
                      </a:r>
                    </a:p>
                  </a:txBody>
                  <a:tcPr marL="9525" marR="9525" marT="9525" marB="0" anchor="b"/>
                </a:tc>
                <a:tc>
                  <a:txBody>
                    <a:bodyPr/>
                    <a:lstStyle/>
                    <a:p>
                      <a:pPr algn="l" fontAlgn="b"/>
                      <a:r>
                        <a:rPr lang="en-US" sz="1800" b="0" i="0" u="none" strike="noStrike">
                          <a:solidFill>
                            <a:srgbClr val="000000"/>
                          </a:solidFill>
                          <a:effectLst/>
                          <a:latin typeface="+mj-lt"/>
                        </a:rPr>
                        <a:t>rectangular</a:t>
                      </a:r>
                    </a:p>
                  </a:txBody>
                  <a:tcPr marL="9525" marR="9525" marT="9525" marB="0" anchor="b"/>
                </a:tc>
                <a:tc>
                  <a:txBody>
                    <a:bodyPr/>
                    <a:lstStyle/>
                    <a:p>
                      <a:pPr algn="l" fontAlgn="b"/>
                      <a:r>
                        <a:rPr lang="en-US" sz="1800" b="0" i="0" u="none" strike="noStrike" dirty="0" smtClean="0">
                          <a:solidFill>
                            <a:srgbClr val="000000"/>
                          </a:solidFill>
                          <a:effectLst/>
                          <a:latin typeface="+mj-lt"/>
                        </a:rPr>
                        <a:t>R4-164778, </a:t>
                      </a:r>
                      <a:r>
                        <a:rPr lang="en-US" sz="1800" b="0" i="0" u="none" strike="noStrike" dirty="0">
                          <a:solidFill>
                            <a:srgbClr val="000000"/>
                          </a:solidFill>
                          <a:effectLst/>
                          <a:latin typeface="+mj-lt"/>
                        </a:rPr>
                        <a:t>R4-163750</a:t>
                      </a:r>
                    </a:p>
                  </a:txBody>
                  <a:tcPr marL="9525" marR="9525" marT="9525" marB="0" anchor="b"/>
                </a:tc>
              </a:tr>
            </a:tbl>
          </a:graphicData>
        </a:graphic>
      </p:graphicFrame>
      <p:sp>
        <p:nvSpPr>
          <p:cNvPr id="3" name="スライド番号プレースホルダー 2"/>
          <p:cNvSpPr>
            <a:spLocks noGrp="1"/>
          </p:cNvSpPr>
          <p:nvPr>
            <p:ph type="sldNum" sz="quarter" idx="12"/>
          </p:nvPr>
        </p:nvSpPr>
        <p:spPr/>
        <p:txBody>
          <a:bodyPr/>
          <a:lstStyle/>
          <a:p>
            <a:fld id="{D2D8002D-B5B0-4BAC-B1F6-782DDCCE6D9C}" type="slidenum">
              <a:rPr kumimoji="1" lang="ja-JP" altLang="en-US" smtClean="0"/>
              <a:t>7</a:t>
            </a:fld>
            <a:endParaRPr kumimoji="1" lang="ja-JP" altLang="en-US"/>
          </a:p>
        </p:txBody>
      </p:sp>
    </p:spTree>
    <p:extLst>
      <p:ext uri="{BB962C8B-B14F-4D97-AF65-F5344CB8AC3E}">
        <p14:creationId xmlns:p14="http://schemas.microsoft.com/office/powerpoint/2010/main" val="11398714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ext uri="{D42A27DB-BD31-4B8C-83A1-F6EECF244321}">
                <p14:modId xmlns:p14="http://schemas.microsoft.com/office/powerpoint/2010/main" val="4180592653"/>
              </p:ext>
            </p:extLst>
          </p:nvPr>
        </p:nvGraphicFramePr>
        <p:xfrm>
          <a:off x="323528" y="1335249"/>
          <a:ext cx="8517632" cy="2303145"/>
        </p:xfrm>
        <a:graphic>
          <a:graphicData uri="http://schemas.openxmlformats.org/drawingml/2006/table">
            <a:tbl>
              <a:tblPr>
                <a:tableStyleId>{5940675A-B579-460E-94D1-54222C63F5DA}</a:tableStyleId>
              </a:tblPr>
              <a:tblGrid>
                <a:gridCol w="1419334"/>
                <a:gridCol w="947038"/>
                <a:gridCol w="2098124"/>
                <a:gridCol w="2160240"/>
                <a:gridCol w="1892896"/>
              </a:tblGrid>
              <a:tr h="312594">
                <a:tc rowSpan="2">
                  <a:txBody>
                    <a:bodyPr/>
                    <a:lstStyle/>
                    <a:p>
                      <a:pPr algn="ctr" fontAlgn="ctr"/>
                      <a:r>
                        <a:rPr lang="en-US" sz="2000" b="0" i="0" u="none" strike="noStrike" dirty="0" smtClean="0">
                          <a:solidFill>
                            <a:schemeClr val="tx1"/>
                          </a:solidFill>
                          <a:effectLst/>
                          <a:latin typeface="+mn-lt"/>
                        </a:rPr>
                        <a:t>Equipment</a:t>
                      </a:r>
                      <a:endParaRPr lang="en-US" sz="2000" b="0" i="0" u="none" strike="noStrike" dirty="0">
                        <a:solidFill>
                          <a:srgbClr val="000000"/>
                        </a:solidFill>
                        <a:effectLst/>
                        <a:latin typeface="ＭＳ Ｐゴシック"/>
                      </a:endParaRPr>
                    </a:p>
                  </a:txBody>
                  <a:tcPr marL="9525" marR="9525" marT="9525" marB="0" anchor="ctr"/>
                </a:tc>
                <a:tc gridSpan="2">
                  <a:txBody>
                    <a:bodyPr/>
                    <a:lstStyle/>
                    <a:p>
                      <a:pPr algn="ctr" fontAlgn="b"/>
                      <a:r>
                        <a:rPr lang="en-US" sz="2000" u="none" strike="noStrike" dirty="0">
                          <a:effectLst/>
                        </a:rPr>
                        <a:t>Proposed </a:t>
                      </a:r>
                      <a:r>
                        <a:rPr lang="el-GR" sz="2000" u="none" strike="noStrike" dirty="0">
                          <a:effectLst/>
                        </a:rPr>
                        <a:t>σ </a:t>
                      </a:r>
                      <a:r>
                        <a:rPr lang="en-US" sz="2000" u="none" strike="noStrike" dirty="0" smtClean="0">
                          <a:effectLst/>
                        </a:rPr>
                        <a:t>(</a:t>
                      </a:r>
                      <a:r>
                        <a:rPr lang="en-US" sz="2000" u="none" strike="noStrike" dirty="0">
                          <a:effectLst/>
                        </a:rPr>
                        <a:t>dB)</a:t>
                      </a:r>
                      <a:endParaRPr lang="en-US" sz="2000" b="1" i="0" u="none" strike="noStrike" dirty="0">
                        <a:solidFill>
                          <a:srgbClr val="000000"/>
                        </a:solidFill>
                        <a:effectLst/>
                        <a:latin typeface="ＭＳ Ｐゴシック"/>
                      </a:endParaRPr>
                    </a:p>
                  </a:txBody>
                  <a:tcPr marL="9525" marR="9525" marT="9525" marB="0" anchor="b"/>
                </a:tc>
                <a:tc hMerge="1">
                  <a:txBody>
                    <a:bodyPr/>
                    <a:lstStyle/>
                    <a:p>
                      <a:endParaRPr kumimoji="1" lang="ja-JP" altLang="en-US"/>
                    </a:p>
                  </a:txBody>
                  <a:tcPr/>
                </a:tc>
                <a:tc rowSpan="2">
                  <a:txBody>
                    <a:bodyPr/>
                    <a:lstStyle/>
                    <a:p>
                      <a:pPr algn="ctr" fontAlgn="ctr"/>
                      <a:r>
                        <a:rPr lang="en-US" sz="2000" u="none" strike="noStrike" dirty="0">
                          <a:effectLst/>
                        </a:rPr>
                        <a:t>Proposed distribution </a:t>
                      </a:r>
                      <a:endParaRPr lang="en-US" sz="2000" b="0" i="0" u="none" strike="noStrike" dirty="0">
                        <a:solidFill>
                          <a:srgbClr val="000000"/>
                        </a:solidFill>
                        <a:effectLst/>
                        <a:latin typeface="ＭＳ Ｐゴシック"/>
                      </a:endParaRPr>
                    </a:p>
                  </a:txBody>
                  <a:tcPr marL="9525" marR="9525" marT="9525" marB="0" anchor="ctr"/>
                </a:tc>
                <a:tc rowSpan="2">
                  <a:txBody>
                    <a:bodyPr/>
                    <a:lstStyle/>
                    <a:p>
                      <a:pPr marL="0" algn="ctr" defTabSz="914400" rtl="0" eaLnBrk="1" fontAlgn="ctr" latinLnBrk="0" hangingPunct="1"/>
                      <a:r>
                        <a:rPr kumimoji="1" lang="en-US" sz="2000" u="none" strike="noStrike" kern="1200" dirty="0" smtClean="0">
                          <a:solidFill>
                            <a:schemeClr val="tx1"/>
                          </a:solidFill>
                          <a:effectLst/>
                          <a:latin typeface="+mn-lt"/>
                          <a:ea typeface="+mn-ea"/>
                          <a:cs typeface="+mn-cs"/>
                        </a:rPr>
                        <a:t>Proposing companies</a:t>
                      </a:r>
                      <a:endParaRPr kumimoji="1" lang="en-US" sz="2000" u="none" strike="noStrike" kern="1200" dirty="0">
                        <a:solidFill>
                          <a:schemeClr val="tx1"/>
                        </a:solidFill>
                        <a:effectLst/>
                        <a:latin typeface="+mn-lt"/>
                        <a:ea typeface="+mn-ea"/>
                        <a:cs typeface="+mn-cs"/>
                      </a:endParaRPr>
                    </a:p>
                  </a:txBody>
                  <a:tcPr marL="9525" marR="9525" marT="9525" marB="0" anchor="ctr"/>
                </a:tc>
              </a:tr>
              <a:tr h="312594">
                <a:tc vMerge="1">
                  <a:txBody>
                    <a:bodyPr/>
                    <a:lstStyle/>
                    <a:p>
                      <a:endParaRPr kumimoji="1" lang="ja-JP" altLang="en-US"/>
                    </a:p>
                  </a:txBody>
                  <a:tcPr/>
                </a:tc>
                <a:tc>
                  <a:txBody>
                    <a:bodyPr/>
                    <a:lstStyle/>
                    <a:p>
                      <a:pPr algn="ctr" fontAlgn="ctr"/>
                      <a:r>
                        <a:rPr lang="en-US" sz="2000" u="none" strike="noStrike">
                          <a:effectLst/>
                        </a:rPr>
                        <a:t>f≦3GHz</a:t>
                      </a:r>
                      <a:endParaRPr lang="en-US" sz="2000" b="0" i="0" u="none" strike="noStrike">
                        <a:solidFill>
                          <a:srgbClr val="000000"/>
                        </a:solidFill>
                        <a:effectLst/>
                        <a:latin typeface="ＭＳ Ｐゴシック"/>
                      </a:endParaRPr>
                    </a:p>
                  </a:txBody>
                  <a:tcPr marL="9525" marR="9525" marT="9525" marB="0" anchor="ctr"/>
                </a:tc>
                <a:tc>
                  <a:txBody>
                    <a:bodyPr/>
                    <a:lstStyle/>
                    <a:p>
                      <a:pPr algn="ctr" fontAlgn="ctr"/>
                      <a:r>
                        <a:rPr lang="en-US" sz="2000" u="none" strike="noStrike" dirty="0">
                          <a:effectLst/>
                        </a:rPr>
                        <a:t>3GHz≦f&lt;4.2GHz</a:t>
                      </a:r>
                      <a:endParaRPr lang="en-US" sz="2000" b="0" i="0" u="none" strike="noStrike" dirty="0">
                        <a:solidFill>
                          <a:srgbClr val="000000"/>
                        </a:solidFill>
                        <a:effectLst/>
                        <a:latin typeface="ＭＳ Ｐゴシック"/>
                      </a:endParaRPr>
                    </a:p>
                  </a:txBody>
                  <a:tcPr marL="9525" marR="9525" marT="9525" marB="0" anchor="ctr"/>
                </a:tc>
                <a:tc vMerge="1">
                  <a:txBody>
                    <a:bodyPr/>
                    <a:lstStyle/>
                    <a:p>
                      <a:endParaRPr kumimoji="1" lang="ja-JP" altLang="en-US"/>
                    </a:p>
                  </a:txBody>
                  <a:tcPr/>
                </a:tc>
                <a:tc vMerge="1">
                  <a:txBody>
                    <a:bodyPr/>
                    <a:lstStyle/>
                    <a:p>
                      <a:endParaRPr kumimoji="1" lang="ja-JP" altLang="en-US"/>
                    </a:p>
                  </a:txBody>
                  <a:tcPr/>
                </a:tc>
              </a:tr>
              <a:tr h="460723">
                <a:tc>
                  <a:txBody>
                    <a:bodyPr/>
                    <a:lstStyle/>
                    <a:p>
                      <a:pPr algn="l" fontAlgn="b"/>
                      <a:r>
                        <a:rPr lang="en-US" sz="1800" b="0" i="0" u="none" strike="noStrike" dirty="0" smtClean="0">
                          <a:solidFill>
                            <a:srgbClr val="000000"/>
                          </a:solidFill>
                          <a:effectLst/>
                          <a:latin typeface="+mj-lt"/>
                        </a:rPr>
                        <a:t>Measurement equipment</a:t>
                      </a:r>
                      <a:endParaRPr lang="en-US" sz="1800" b="0" i="0" u="none" strike="noStrike" dirty="0">
                        <a:solidFill>
                          <a:srgbClr val="000000"/>
                        </a:solidFill>
                        <a:effectLst/>
                        <a:latin typeface="+mj-lt"/>
                      </a:endParaRPr>
                    </a:p>
                  </a:txBody>
                  <a:tcPr marL="9525" marR="9525" marT="9525" marB="0" anchor="b"/>
                </a:tc>
                <a:tc>
                  <a:txBody>
                    <a:bodyPr/>
                    <a:lstStyle/>
                    <a:p>
                      <a:pPr algn="r" fontAlgn="b"/>
                      <a:r>
                        <a:rPr lang="en-US" altLang="ja-JP" sz="1800" b="0" i="0" u="none" strike="noStrike" dirty="0" smtClean="0">
                          <a:solidFill>
                            <a:srgbClr val="000000"/>
                          </a:solidFill>
                          <a:effectLst/>
                          <a:latin typeface="+mj-lt"/>
                        </a:rPr>
                        <a:t>0.12</a:t>
                      </a:r>
                      <a:endParaRPr lang="en-US" altLang="ja-JP" sz="1800" b="0" i="0" u="none" strike="noStrike" dirty="0">
                        <a:solidFill>
                          <a:srgbClr val="000000"/>
                        </a:solidFill>
                        <a:effectLst/>
                        <a:latin typeface="+mj-lt"/>
                      </a:endParaRPr>
                    </a:p>
                  </a:txBody>
                  <a:tcPr marL="9525" marR="9525" marT="9525" marB="0" anchor="b">
                    <a:noFill/>
                  </a:tcPr>
                </a:tc>
                <a:tc>
                  <a:txBody>
                    <a:bodyPr/>
                    <a:lstStyle/>
                    <a:p>
                      <a:pPr algn="r" fontAlgn="b"/>
                      <a:r>
                        <a:rPr lang="en-US" altLang="ja-JP" sz="1800" b="0" i="0" u="none" strike="noStrike" smtClean="0">
                          <a:solidFill>
                            <a:srgbClr val="000000"/>
                          </a:solidFill>
                          <a:effectLst/>
                          <a:latin typeface="+mj-lt"/>
                        </a:rPr>
                        <a:t>0.41</a:t>
                      </a:r>
                      <a:endParaRPr lang="en-US" altLang="ja-JP" sz="1800" b="0" i="0" u="none" strike="noStrike" dirty="0">
                        <a:solidFill>
                          <a:srgbClr val="000000"/>
                        </a:solidFill>
                        <a:effectLst/>
                        <a:latin typeface="+mj-lt"/>
                      </a:endParaRPr>
                    </a:p>
                  </a:txBody>
                  <a:tcPr marL="9525" marR="9525" marT="9525" marB="0" anchor="b">
                    <a:noFill/>
                  </a:tcPr>
                </a:tc>
                <a:tc>
                  <a:txBody>
                    <a:bodyPr/>
                    <a:lstStyle/>
                    <a:p>
                      <a:pPr algn="l" fontAlgn="b"/>
                      <a:r>
                        <a:rPr lang="en-US" altLang="ja-JP" sz="1800" b="0" i="0" u="none" strike="noStrike" dirty="0" smtClean="0">
                          <a:solidFill>
                            <a:srgbClr val="000000"/>
                          </a:solidFill>
                          <a:effectLst/>
                          <a:latin typeface="+mj-lt"/>
                        </a:rPr>
                        <a:t>normal</a:t>
                      </a:r>
                      <a:endParaRPr lang="en-US" altLang="ja-JP" sz="1800" b="0" i="0" u="none" strike="noStrike" dirty="0">
                        <a:solidFill>
                          <a:srgbClr val="000000"/>
                        </a:solidFill>
                        <a:effectLst/>
                        <a:latin typeface="+mj-lt"/>
                      </a:endParaRPr>
                    </a:p>
                  </a:txBody>
                  <a:tcPr marL="9525" marR="9525" marT="9525" marB="0" anchor="b"/>
                </a:tc>
                <a:tc rowSpan="3">
                  <a:txBody>
                    <a:bodyPr/>
                    <a:lstStyle/>
                    <a:p>
                      <a:pPr algn="ctr" fontAlgn="b"/>
                      <a:r>
                        <a:rPr lang="en-US" altLang="ja-JP" sz="1800" b="0" i="0" u="none" strike="noStrike" dirty="0" smtClean="0">
                          <a:solidFill>
                            <a:srgbClr val="000000"/>
                          </a:solidFill>
                          <a:effectLst/>
                          <a:latin typeface="+mj-lt"/>
                        </a:rPr>
                        <a:t>Rohde &amp; Schwarz,</a:t>
                      </a:r>
                    </a:p>
                    <a:p>
                      <a:pPr algn="ctr" fontAlgn="b"/>
                      <a:r>
                        <a:rPr lang="en-US" altLang="ja-JP" sz="1800" b="0" i="0" u="none" strike="noStrike" dirty="0" err="1" smtClean="0">
                          <a:solidFill>
                            <a:srgbClr val="000000"/>
                          </a:solidFill>
                          <a:effectLst/>
                          <a:latin typeface="+mj-lt"/>
                        </a:rPr>
                        <a:t>Keysight</a:t>
                      </a:r>
                      <a:r>
                        <a:rPr lang="en-US" altLang="ja-JP" sz="1800" b="0" i="0" u="none" strike="noStrike" baseline="0" dirty="0" smtClean="0">
                          <a:solidFill>
                            <a:srgbClr val="000000"/>
                          </a:solidFill>
                          <a:effectLst/>
                          <a:latin typeface="+mj-lt"/>
                        </a:rPr>
                        <a:t> </a:t>
                      </a:r>
                      <a:endParaRPr lang="en-US" altLang="ja-JP" sz="1800" b="0" i="0" u="none" strike="noStrike" dirty="0">
                        <a:solidFill>
                          <a:srgbClr val="000000"/>
                        </a:solidFill>
                        <a:effectLst/>
                        <a:latin typeface="+mj-lt"/>
                      </a:endParaRPr>
                    </a:p>
                  </a:txBody>
                  <a:tcPr marL="9525" marR="9525" marT="9525" marB="0" anchor="ctr"/>
                </a:tc>
              </a:tr>
              <a:tr h="460723">
                <a:tc>
                  <a:txBody>
                    <a:bodyPr/>
                    <a:lstStyle/>
                    <a:p>
                      <a:pPr algn="l" fontAlgn="b"/>
                      <a:r>
                        <a:rPr kumimoji="1" lang="en-US" altLang="ja-JP" sz="1800" b="0" i="0" u="none" strike="noStrike" kern="1200" dirty="0" smtClean="0">
                          <a:solidFill>
                            <a:srgbClr val="000000"/>
                          </a:solidFill>
                          <a:effectLst/>
                          <a:latin typeface="+mn-lt"/>
                          <a:ea typeface="+mn-ea"/>
                          <a:cs typeface="+mn-cs"/>
                        </a:rPr>
                        <a:t>Signal</a:t>
                      </a:r>
                      <a:r>
                        <a:rPr kumimoji="1" lang="en-US" altLang="ja-JP" sz="1800" b="0" i="0" u="none" strike="noStrike" kern="1200" baseline="0" dirty="0" smtClean="0">
                          <a:solidFill>
                            <a:srgbClr val="000000"/>
                          </a:solidFill>
                          <a:effectLst/>
                          <a:latin typeface="+mn-lt"/>
                          <a:ea typeface="+mn-ea"/>
                          <a:cs typeface="+mn-cs"/>
                        </a:rPr>
                        <a:t> Generator</a:t>
                      </a:r>
                      <a:endParaRPr lang="en-US" sz="1800" b="0" i="0" u="none" strike="noStrike" dirty="0">
                        <a:solidFill>
                          <a:srgbClr val="000000"/>
                        </a:solidFill>
                        <a:effectLst/>
                        <a:latin typeface="+mj-lt"/>
                      </a:endParaRPr>
                    </a:p>
                  </a:txBody>
                  <a:tcPr marL="9525" marR="9525" marT="9525" marB="0" anchor="b"/>
                </a:tc>
                <a:tc>
                  <a:txBody>
                    <a:bodyPr/>
                    <a:lstStyle/>
                    <a:p>
                      <a:pPr algn="r" fontAlgn="b"/>
                      <a:r>
                        <a:rPr lang="en-US" altLang="ja-JP" sz="1800" b="0" i="0" u="none" strike="noStrike" dirty="0" smtClean="0">
                          <a:solidFill>
                            <a:srgbClr val="000000"/>
                          </a:solidFill>
                          <a:effectLst/>
                          <a:latin typeface="+mj-lt"/>
                        </a:rPr>
                        <a:t>0.46</a:t>
                      </a:r>
                      <a:endParaRPr lang="en-US" altLang="ja-JP" sz="1800" b="0" i="0" u="none" strike="noStrike" dirty="0">
                        <a:solidFill>
                          <a:srgbClr val="000000"/>
                        </a:solidFill>
                        <a:effectLst/>
                        <a:latin typeface="+mj-lt"/>
                      </a:endParaRPr>
                    </a:p>
                  </a:txBody>
                  <a:tcPr marL="9525" marR="9525" marT="9525" marB="0" anchor="b">
                    <a:noFill/>
                  </a:tcPr>
                </a:tc>
                <a:tc>
                  <a:txBody>
                    <a:bodyPr/>
                    <a:lstStyle/>
                    <a:p>
                      <a:pPr algn="r" fontAlgn="b"/>
                      <a:r>
                        <a:rPr lang="en-US" altLang="ja-JP" sz="1800" b="0" i="0" u="none" strike="noStrike" dirty="0" smtClean="0">
                          <a:solidFill>
                            <a:srgbClr val="000000"/>
                          </a:solidFill>
                          <a:effectLst/>
                          <a:latin typeface="+mj-lt"/>
                        </a:rPr>
                        <a:t>0.46</a:t>
                      </a:r>
                      <a:endParaRPr lang="en-US" altLang="ja-JP" sz="1800" b="0" i="0" u="none" strike="noStrike" dirty="0">
                        <a:solidFill>
                          <a:srgbClr val="000000"/>
                        </a:solidFill>
                        <a:effectLst/>
                        <a:latin typeface="+mj-lt"/>
                      </a:endParaRPr>
                    </a:p>
                  </a:txBody>
                  <a:tcPr marL="9525" marR="9525" marT="9525" marB="0" anchor="b">
                    <a:noFill/>
                  </a:tcPr>
                </a:tc>
                <a:tc>
                  <a:txBody>
                    <a:bodyPr/>
                    <a:lstStyle/>
                    <a:p>
                      <a:pPr algn="l" fontAlgn="b"/>
                      <a:r>
                        <a:rPr lang="en-US" sz="1800" b="0" i="0" u="none" strike="noStrike" dirty="0" smtClean="0">
                          <a:solidFill>
                            <a:srgbClr val="000000"/>
                          </a:solidFill>
                          <a:effectLst/>
                          <a:latin typeface="+mj-lt"/>
                        </a:rPr>
                        <a:t>normal</a:t>
                      </a:r>
                      <a:endParaRPr lang="en-US" sz="1800" b="0" i="0" u="none" strike="noStrike" dirty="0">
                        <a:solidFill>
                          <a:srgbClr val="000000"/>
                        </a:solidFill>
                        <a:effectLst/>
                        <a:latin typeface="+mj-lt"/>
                      </a:endParaRPr>
                    </a:p>
                  </a:txBody>
                  <a:tcPr marL="9525" marR="9525" marT="9525" marB="0" anchor="b"/>
                </a:tc>
                <a:tc vMerge="1">
                  <a:txBody>
                    <a:bodyPr/>
                    <a:lstStyle/>
                    <a:p>
                      <a:pPr algn="l" fontAlgn="b"/>
                      <a:endParaRPr lang="en-US" sz="1800" b="0" i="0" u="none" strike="noStrike" dirty="0">
                        <a:solidFill>
                          <a:srgbClr val="000000"/>
                        </a:solidFill>
                        <a:effectLst/>
                        <a:latin typeface="+mj-lt"/>
                      </a:endParaRPr>
                    </a:p>
                  </a:txBody>
                  <a:tcPr marL="9525" marR="9525" marT="9525" marB="0" anchor="b"/>
                </a:tc>
              </a:tr>
              <a:tr h="460723">
                <a:tc>
                  <a:txBody>
                    <a:bodyPr/>
                    <a:lstStyle/>
                    <a:p>
                      <a:pPr algn="l" fontAlgn="b"/>
                      <a:r>
                        <a:rPr lang="en-US" sz="1800" b="0" i="0" u="none" strike="noStrike" dirty="0" smtClean="0">
                          <a:solidFill>
                            <a:srgbClr val="000000"/>
                          </a:solidFill>
                          <a:effectLst/>
                          <a:latin typeface="+mj-lt"/>
                        </a:rPr>
                        <a:t>Network Analyzer</a:t>
                      </a:r>
                      <a:endParaRPr lang="en-US" sz="1800" b="0" i="0" u="none" strike="noStrike" dirty="0">
                        <a:solidFill>
                          <a:srgbClr val="000000"/>
                        </a:solidFill>
                        <a:effectLst/>
                        <a:latin typeface="+mj-lt"/>
                      </a:endParaRPr>
                    </a:p>
                  </a:txBody>
                  <a:tcPr marL="9525" marR="9525" marT="9525" marB="0" anchor="b"/>
                </a:tc>
                <a:tc>
                  <a:txBody>
                    <a:bodyPr/>
                    <a:lstStyle/>
                    <a:p>
                      <a:pPr algn="r" fontAlgn="b"/>
                      <a:r>
                        <a:rPr lang="en-US" altLang="ja-JP" sz="1800" b="0" i="0" u="none" strike="noStrike" dirty="0" smtClean="0">
                          <a:solidFill>
                            <a:srgbClr val="000000"/>
                          </a:solidFill>
                          <a:effectLst/>
                          <a:latin typeface="+mj-lt"/>
                        </a:rPr>
                        <a:t>0.13</a:t>
                      </a:r>
                      <a:endParaRPr lang="en-US" altLang="ja-JP" sz="1800" b="0" i="0" u="none" strike="noStrike" dirty="0">
                        <a:solidFill>
                          <a:srgbClr val="000000"/>
                        </a:solidFill>
                        <a:effectLst/>
                        <a:latin typeface="+mj-lt"/>
                      </a:endParaRPr>
                    </a:p>
                  </a:txBody>
                  <a:tcPr marL="9525" marR="9525" marT="9525" marB="0" anchor="b"/>
                </a:tc>
                <a:tc>
                  <a:txBody>
                    <a:bodyPr/>
                    <a:lstStyle/>
                    <a:p>
                      <a:pPr algn="r" fontAlgn="b"/>
                      <a:r>
                        <a:rPr lang="en-US" altLang="ja-JP" sz="1800" b="0" i="0" u="none" strike="noStrike" dirty="0" smtClean="0">
                          <a:solidFill>
                            <a:srgbClr val="000000"/>
                          </a:solidFill>
                          <a:effectLst/>
                          <a:latin typeface="+mj-lt"/>
                        </a:rPr>
                        <a:t>0.20</a:t>
                      </a:r>
                      <a:endParaRPr lang="en-US" altLang="ja-JP" sz="1800" b="0" i="0" u="none" strike="noStrike" dirty="0">
                        <a:solidFill>
                          <a:srgbClr val="000000"/>
                        </a:solidFill>
                        <a:effectLst/>
                        <a:latin typeface="+mj-lt"/>
                      </a:endParaRPr>
                    </a:p>
                  </a:txBody>
                  <a:tcPr marL="9525" marR="9525" marT="9525" marB="0" anchor="b"/>
                </a:tc>
                <a:tc>
                  <a:txBody>
                    <a:bodyPr/>
                    <a:lstStyle/>
                    <a:p>
                      <a:pPr algn="l" fontAlgn="b"/>
                      <a:r>
                        <a:rPr lang="en-US" altLang="ja-JP" sz="1800" b="0" i="0" u="none" strike="noStrike" dirty="0" smtClean="0">
                          <a:solidFill>
                            <a:srgbClr val="000000"/>
                          </a:solidFill>
                          <a:effectLst/>
                          <a:latin typeface="+mj-lt"/>
                        </a:rPr>
                        <a:t>normal</a:t>
                      </a:r>
                      <a:endParaRPr lang="ja-JP" altLang="en-US" sz="1800" b="0" i="0" u="none" strike="noStrike" dirty="0">
                        <a:solidFill>
                          <a:srgbClr val="000000"/>
                        </a:solidFill>
                        <a:effectLst/>
                        <a:latin typeface="+mj-lt"/>
                      </a:endParaRPr>
                    </a:p>
                  </a:txBody>
                  <a:tcPr marL="9525" marR="9525" marT="9525" marB="0" anchor="b"/>
                </a:tc>
                <a:tc vMerge="1">
                  <a:txBody>
                    <a:bodyPr/>
                    <a:lstStyle/>
                    <a:p>
                      <a:pPr algn="l" fontAlgn="b"/>
                      <a:endParaRPr lang="ja-JP" altLang="en-US" sz="1800" b="0" i="0" u="none" strike="noStrike" dirty="0">
                        <a:solidFill>
                          <a:srgbClr val="000000"/>
                        </a:solidFill>
                        <a:effectLst/>
                        <a:latin typeface="+mj-lt"/>
                      </a:endParaRPr>
                    </a:p>
                  </a:txBody>
                  <a:tcPr marL="9525" marR="9525" marT="9525" marB="0" anchor="b"/>
                </a:tc>
              </a:tr>
            </a:tbl>
          </a:graphicData>
        </a:graphic>
      </p:graphicFrame>
      <p:sp>
        <p:nvSpPr>
          <p:cNvPr id="5" name="タイトル 1"/>
          <p:cNvSpPr txBox="1">
            <a:spLocks/>
          </p:cNvSpPr>
          <p:nvPr/>
        </p:nvSpPr>
        <p:spPr>
          <a:xfrm>
            <a:off x="467544" y="332656"/>
            <a:ext cx="8229600" cy="778098"/>
          </a:xfrm>
          <a:prstGeom prst="rect">
            <a:avLst/>
          </a:prstGeom>
        </p:spPr>
        <p:txBody>
          <a:bodyP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altLang="ja-JP" sz="2800" dirty="0" smtClean="0"/>
              <a:t>Test vendors’ proposed standard uncertainties (σ) </a:t>
            </a:r>
            <a:endParaRPr lang="ja-JP" altLang="en-US" sz="2800" dirty="0"/>
          </a:p>
        </p:txBody>
      </p:sp>
      <p:sp>
        <p:nvSpPr>
          <p:cNvPr id="2" name="テキスト ボックス 1"/>
          <p:cNvSpPr txBox="1"/>
          <p:nvPr/>
        </p:nvSpPr>
        <p:spPr>
          <a:xfrm>
            <a:off x="323528" y="3790781"/>
            <a:ext cx="8640960" cy="1200329"/>
          </a:xfrm>
          <a:prstGeom prst="rect">
            <a:avLst/>
          </a:prstGeom>
          <a:noFill/>
        </p:spPr>
        <p:txBody>
          <a:bodyPr wrap="square" rtlCol="0">
            <a:spAutoFit/>
          </a:bodyPr>
          <a:lstStyle/>
          <a:p>
            <a:r>
              <a:rPr kumimoji="1" lang="en-US" altLang="ja-JP" dirty="0" smtClean="0"/>
              <a:t>*</a:t>
            </a:r>
            <a:r>
              <a:rPr lang="en-US" altLang="ja-JP" dirty="0"/>
              <a:t>T</a:t>
            </a:r>
            <a:r>
              <a:rPr lang="en-US" altLang="ja-JP" dirty="0" smtClean="0"/>
              <a:t>hese </a:t>
            </a:r>
            <a:r>
              <a:rPr lang="en-US" altLang="ja-JP" dirty="0"/>
              <a:t>values were derived from datasheets of mid-tier to high-end signal generators, spectrum analyzers, and VNAs. </a:t>
            </a:r>
            <a:endParaRPr lang="en-US" altLang="ja-JP" dirty="0" smtClean="0"/>
          </a:p>
          <a:p>
            <a:r>
              <a:rPr kumimoji="1" lang="en-US" altLang="ja-JP" dirty="0" smtClean="0"/>
              <a:t>* The value of measurement equipment </a:t>
            </a:r>
            <a:r>
              <a:rPr lang="en-US" altLang="ja-JP" dirty="0" smtClean="0"/>
              <a:t>was derived from datasheet of spectrum analyzers.</a:t>
            </a:r>
            <a:endParaRPr kumimoji="1" lang="ja-JP" altLang="en-US" dirty="0"/>
          </a:p>
        </p:txBody>
      </p:sp>
      <p:sp>
        <p:nvSpPr>
          <p:cNvPr id="3" name="スライド番号プレースホルダー 2"/>
          <p:cNvSpPr>
            <a:spLocks noGrp="1"/>
          </p:cNvSpPr>
          <p:nvPr>
            <p:ph type="sldNum" sz="quarter" idx="12"/>
          </p:nvPr>
        </p:nvSpPr>
        <p:spPr>
          <a:xfrm>
            <a:off x="3515544" y="6309320"/>
            <a:ext cx="2133600" cy="365125"/>
          </a:xfrm>
        </p:spPr>
        <p:txBody>
          <a:bodyPr/>
          <a:lstStyle/>
          <a:p>
            <a:fld id="{D2D8002D-B5B0-4BAC-B1F6-782DDCCE6D9C}" type="slidenum">
              <a:rPr kumimoji="1" lang="ja-JP" altLang="en-US" sz="1600" smtClean="0">
                <a:solidFill>
                  <a:schemeClr val="tx1"/>
                </a:solidFill>
              </a:rPr>
              <a:t>8</a:t>
            </a:fld>
            <a:endParaRPr kumimoji="1" lang="ja-JP" altLang="en-US" sz="1600">
              <a:solidFill>
                <a:schemeClr val="tx1"/>
              </a:solidFill>
            </a:endParaRPr>
          </a:p>
        </p:txBody>
      </p:sp>
    </p:spTree>
    <p:extLst>
      <p:ext uri="{BB962C8B-B14F-4D97-AF65-F5344CB8AC3E}">
        <p14:creationId xmlns:p14="http://schemas.microsoft.com/office/powerpoint/2010/main" val="1413991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99392"/>
            <a:ext cx="8229600" cy="1143000"/>
          </a:xfrm>
        </p:spPr>
        <p:txBody>
          <a:bodyPr/>
          <a:lstStyle/>
          <a:p>
            <a:r>
              <a:rPr lang="en-US" altLang="ja-JP" dirty="0" smtClean="0"/>
              <a:t>Way Forward (1/2)</a:t>
            </a:r>
            <a:endParaRPr kumimoji="1" lang="ja-JP" altLang="en-US" dirty="0"/>
          </a:p>
        </p:txBody>
      </p:sp>
      <p:sp>
        <p:nvSpPr>
          <p:cNvPr id="5" name="テキスト ボックス 4"/>
          <p:cNvSpPr txBox="1"/>
          <p:nvPr/>
        </p:nvSpPr>
        <p:spPr>
          <a:xfrm>
            <a:off x="323528" y="836712"/>
            <a:ext cx="8496944" cy="923330"/>
          </a:xfrm>
          <a:prstGeom prst="rect">
            <a:avLst/>
          </a:prstGeom>
          <a:noFill/>
        </p:spPr>
        <p:txBody>
          <a:bodyPr wrap="square" rtlCol="0">
            <a:spAutoFit/>
          </a:bodyPr>
          <a:lstStyle/>
          <a:p>
            <a:pPr marL="285750" indent="-285750">
              <a:buFont typeface="Arial" panose="020B0604020202020204" pitchFamily="34" charset="0"/>
              <a:buChar char="•"/>
            </a:pPr>
            <a:r>
              <a:rPr lang="en-US" altLang="ja-JP" dirty="0" smtClean="0"/>
              <a:t>The following uncertainty distribution and standard uncertainty (σ) values proposed by test vendors shall be adopted for the measurement equipment, signal generator, and network analyzer in all test methods to calculate the uncertainty budget.   </a:t>
            </a:r>
            <a:endParaRPr kumimoji="1" lang="ja-JP" altLang="en-US" dirty="0"/>
          </a:p>
        </p:txBody>
      </p:sp>
      <p:graphicFrame>
        <p:nvGraphicFramePr>
          <p:cNvPr id="6" name="表 5"/>
          <p:cNvGraphicFramePr>
            <a:graphicFrameLocks noGrp="1"/>
          </p:cNvGraphicFramePr>
          <p:nvPr>
            <p:extLst>
              <p:ext uri="{D42A27DB-BD31-4B8C-83A1-F6EECF244321}">
                <p14:modId xmlns:p14="http://schemas.microsoft.com/office/powerpoint/2010/main" val="2642833536"/>
              </p:ext>
            </p:extLst>
          </p:nvPr>
        </p:nvGraphicFramePr>
        <p:xfrm>
          <a:off x="683568" y="1793403"/>
          <a:ext cx="7920880" cy="1664970"/>
        </p:xfrm>
        <a:graphic>
          <a:graphicData uri="http://schemas.openxmlformats.org/drawingml/2006/table">
            <a:tbl>
              <a:tblPr firstRow="1" bandRow="1">
                <a:tableStyleId>{5940675A-B579-460E-94D1-54222C63F5DA}</a:tableStyleId>
              </a:tblPr>
              <a:tblGrid>
                <a:gridCol w="2640293"/>
                <a:gridCol w="1320147"/>
                <a:gridCol w="1980220"/>
                <a:gridCol w="1980220"/>
              </a:tblGrid>
              <a:tr h="265707">
                <a:tc rowSpan="2">
                  <a:txBody>
                    <a:bodyPr/>
                    <a:lstStyle/>
                    <a:p>
                      <a:pPr algn="ctr" fontAlgn="ctr"/>
                      <a:endParaRPr lang="en-US" sz="1800" b="0" i="0" u="none" strike="noStrike" dirty="0">
                        <a:solidFill>
                          <a:srgbClr val="000000"/>
                        </a:solidFill>
                        <a:effectLst/>
                        <a:latin typeface="ＭＳ Ｐゴシック"/>
                      </a:endParaRPr>
                    </a:p>
                  </a:txBody>
                  <a:tcPr marL="9525" marR="9525" marT="9525" marB="0" anchor="ctr"/>
                </a:tc>
                <a:tc gridSpan="2">
                  <a:txBody>
                    <a:bodyPr/>
                    <a:lstStyle/>
                    <a:p>
                      <a:pPr algn="ctr"/>
                      <a:r>
                        <a:rPr lang="en-US" altLang="ja-JP" dirty="0" smtClean="0"/>
                        <a:t>Standard uncertainty σ(dB)</a:t>
                      </a:r>
                      <a:endParaRPr lang="ja-JP" altLang="en-US" dirty="0"/>
                    </a:p>
                  </a:txBody>
                  <a:tcPr marL="9525" marR="9525" marT="9525" marB="0" anchor="b"/>
                </a:tc>
                <a:tc hMerge="1">
                  <a:txBody>
                    <a:bodyPr/>
                    <a:lstStyle/>
                    <a:p>
                      <a:endParaRPr kumimoji="1" lang="ja-JP" altLang="en-US"/>
                    </a:p>
                  </a:txBody>
                  <a:tcPr/>
                </a:tc>
                <a:tc rowSpan="2">
                  <a:txBody>
                    <a:bodyPr/>
                    <a:lstStyle/>
                    <a:p>
                      <a:pPr algn="ctr" fontAlgn="ctr"/>
                      <a:r>
                        <a:rPr lang="en-US" sz="1800" u="none" strike="noStrike" dirty="0" smtClean="0">
                          <a:effectLst/>
                        </a:rPr>
                        <a:t>Distribution </a:t>
                      </a:r>
                      <a:endParaRPr lang="en-US" sz="1800" b="0" i="0" u="none" strike="noStrike" dirty="0">
                        <a:solidFill>
                          <a:srgbClr val="000000"/>
                        </a:solidFill>
                        <a:effectLst/>
                        <a:latin typeface="ＭＳ Ｐゴシック"/>
                      </a:endParaRPr>
                    </a:p>
                  </a:txBody>
                  <a:tcPr marL="9525" marR="9525" marT="9525" marB="0" anchor="ctr"/>
                </a:tc>
              </a:tr>
              <a:tr h="194667">
                <a:tc vMerge="1">
                  <a:txBody>
                    <a:bodyPr/>
                    <a:lstStyle/>
                    <a:p>
                      <a:endParaRPr kumimoji="1" lang="ja-JP" altLang="en-US"/>
                    </a:p>
                  </a:txBody>
                  <a:tcPr/>
                </a:tc>
                <a:tc>
                  <a:txBody>
                    <a:bodyPr/>
                    <a:lstStyle/>
                    <a:p>
                      <a:pPr algn="ctr" fontAlgn="ctr"/>
                      <a:r>
                        <a:rPr lang="en-US" sz="1800" u="none" strike="noStrike" dirty="0">
                          <a:effectLst/>
                        </a:rPr>
                        <a:t>f≦3GHz</a:t>
                      </a:r>
                      <a:endParaRPr lang="en-US" sz="1800" b="0" i="0" u="none" strike="noStrike" dirty="0">
                        <a:solidFill>
                          <a:srgbClr val="000000"/>
                        </a:solidFill>
                        <a:effectLst/>
                        <a:latin typeface="ＭＳ Ｐゴシック"/>
                      </a:endParaRPr>
                    </a:p>
                  </a:txBody>
                  <a:tcPr marL="9525" marR="9525" marT="9525" marB="0" anchor="ctr"/>
                </a:tc>
                <a:tc>
                  <a:txBody>
                    <a:bodyPr/>
                    <a:lstStyle/>
                    <a:p>
                      <a:pPr algn="ctr" fontAlgn="ctr"/>
                      <a:r>
                        <a:rPr lang="en-US" sz="1800" u="none" strike="noStrike" dirty="0">
                          <a:effectLst/>
                        </a:rPr>
                        <a:t>3GHz≦f&lt;4.2GHz</a:t>
                      </a:r>
                      <a:endParaRPr lang="en-US" sz="1800" b="0" i="0" u="none" strike="noStrike" dirty="0">
                        <a:solidFill>
                          <a:srgbClr val="000000"/>
                        </a:solidFill>
                        <a:effectLst/>
                        <a:latin typeface="ＭＳ Ｐゴシック"/>
                      </a:endParaRPr>
                    </a:p>
                  </a:txBody>
                  <a:tcPr marL="9525" marR="9525" marT="9525" marB="0" anchor="ctr"/>
                </a:tc>
                <a:tc vMerge="1">
                  <a:txBody>
                    <a:bodyPr/>
                    <a:lstStyle/>
                    <a:p>
                      <a:endParaRPr kumimoji="1" lang="ja-JP" altLang="en-US"/>
                    </a:p>
                  </a:txBody>
                  <a:tcPr/>
                </a:tc>
              </a:tr>
              <a:tr h="265707">
                <a:tc>
                  <a:txBody>
                    <a:bodyPr/>
                    <a:lstStyle/>
                    <a:p>
                      <a:r>
                        <a:rPr kumimoji="1" lang="en-US" altLang="ja-JP" dirty="0" smtClean="0"/>
                        <a:t>Measurement equipment</a:t>
                      </a:r>
                      <a:endParaRPr kumimoji="1" lang="ja-JP" altLang="en-US" dirty="0"/>
                    </a:p>
                  </a:txBody>
                  <a:tcPr/>
                </a:tc>
                <a:tc>
                  <a:txBody>
                    <a:bodyPr/>
                    <a:lstStyle/>
                    <a:p>
                      <a:pPr algn="r" fontAlgn="b"/>
                      <a:r>
                        <a:rPr lang="en-US" altLang="ja-JP" sz="1800" b="0" i="0" u="none" strike="noStrike" dirty="0" smtClean="0">
                          <a:solidFill>
                            <a:srgbClr val="000000"/>
                          </a:solidFill>
                          <a:effectLst/>
                          <a:latin typeface="+mj-lt"/>
                        </a:rPr>
                        <a:t>[0.12]</a:t>
                      </a:r>
                      <a:endParaRPr lang="en-US" altLang="ja-JP" sz="1800" b="0" i="0" u="none" strike="noStrike" dirty="0">
                        <a:solidFill>
                          <a:srgbClr val="000000"/>
                        </a:solidFill>
                        <a:effectLst/>
                        <a:latin typeface="+mj-lt"/>
                      </a:endParaRPr>
                    </a:p>
                  </a:txBody>
                  <a:tcPr marL="9525" marR="9525" marT="9525" marB="0" anchor="b">
                    <a:solidFill>
                      <a:srgbClr val="FFFF00"/>
                    </a:solidFill>
                  </a:tcPr>
                </a:tc>
                <a:tc>
                  <a:txBody>
                    <a:bodyPr/>
                    <a:lstStyle/>
                    <a:p>
                      <a:pPr algn="r" fontAlgn="b"/>
                      <a:r>
                        <a:rPr lang="en-US" altLang="ja-JP" sz="1800" b="0" i="0" u="none" strike="noStrike" dirty="0" smtClean="0">
                          <a:solidFill>
                            <a:srgbClr val="000000"/>
                          </a:solidFill>
                          <a:effectLst/>
                          <a:latin typeface="+mj-lt"/>
                        </a:rPr>
                        <a:t>[0.41]*</a:t>
                      </a:r>
                      <a:endParaRPr lang="en-US" altLang="ja-JP" sz="1800" b="0" i="0" u="none" strike="noStrike" dirty="0">
                        <a:solidFill>
                          <a:srgbClr val="000000"/>
                        </a:solidFill>
                        <a:effectLst/>
                        <a:latin typeface="+mj-lt"/>
                      </a:endParaRPr>
                    </a:p>
                  </a:txBody>
                  <a:tcPr marL="9525" marR="9525" marT="9525" marB="0" anchor="b">
                    <a:solidFill>
                      <a:srgbClr val="FFFF00"/>
                    </a:solidFill>
                  </a:tcPr>
                </a:tc>
                <a:tc>
                  <a:txBody>
                    <a:bodyPr/>
                    <a:lstStyle/>
                    <a:p>
                      <a:pPr algn="l" fontAlgn="b"/>
                      <a:r>
                        <a:rPr lang="en-US" altLang="ja-JP" sz="1800" b="0" i="0" u="none" strike="noStrike" dirty="0" smtClean="0">
                          <a:solidFill>
                            <a:srgbClr val="000000"/>
                          </a:solidFill>
                          <a:effectLst/>
                          <a:latin typeface="+mj-lt"/>
                        </a:rPr>
                        <a:t>normal</a:t>
                      </a:r>
                      <a:endParaRPr lang="en-US" altLang="ja-JP" sz="1800" b="0" i="0" u="none" strike="noStrike" dirty="0">
                        <a:solidFill>
                          <a:srgbClr val="000000"/>
                        </a:solidFill>
                        <a:effectLst/>
                        <a:latin typeface="+mj-lt"/>
                      </a:endParaRPr>
                    </a:p>
                  </a:txBody>
                  <a:tcPr marL="9525" marR="9525" marT="9525" marB="0" anchor="b"/>
                </a:tc>
              </a:tr>
              <a:tr h="265707">
                <a:tc>
                  <a:txBody>
                    <a:bodyPr/>
                    <a:lstStyle/>
                    <a:p>
                      <a:r>
                        <a:rPr kumimoji="1" lang="en-US" altLang="ja-JP" dirty="0" smtClean="0"/>
                        <a:t>Signal generator</a:t>
                      </a:r>
                      <a:endParaRPr kumimoji="1" lang="ja-JP" altLang="en-US" dirty="0"/>
                    </a:p>
                  </a:txBody>
                  <a:tcPr/>
                </a:tc>
                <a:tc>
                  <a:txBody>
                    <a:bodyPr/>
                    <a:lstStyle/>
                    <a:p>
                      <a:pPr algn="r" fontAlgn="b"/>
                      <a:r>
                        <a:rPr lang="en-US" altLang="ja-JP" sz="1800" b="0" i="0" u="none" strike="noStrike" dirty="0" smtClean="0">
                          <a:solidFill>
                            <a:srgbClr val="000000"/>
                          </a:solidFill>
                          <a:effectLst/>
                          <a:latin typeface="+mj-lt"/>
                        </a:rPr>
                        <a:t>0.46</a:t>
                      </a:r>
                      <a:endParaRPr lang="en-US" altLang="ja-JP" sz="1800" b="0" i="0" u="none" strike="noStrike" dirty="0">
                        <a:solidFill>
                          <a:srgbClr val="000000"/>
                        </a:solidFill>
                        <a:effectLst/>
                        <a:latin typeface="+mj-lt"/>
                      </a:endParaRPr>
                    </a:p>
                  </a:txBody>
                  <a:tcPr marL="9525" marR="9525" marT="9525" marB="0" anchor="b">
                    <a:noFill/>
                  </a:tcPr>
                </a:tc>
                <a:tc>
                  <a:txBody>
                    <a:bodyPr/>
                    <a:lstStyle/>
                    <a:p>
                      <a:pPr algn="r" fontAlgn="b"/>
                      <a:r>
                        <a:rPr lang="en-US" altLang="ja-JP" sz="1800" b="0" i="0" u="none" strike="noStrike" dirty="0" smtClean="0">
                          <a:solidFill>
                            <a:srgbClr val="000000"/>
                          </a:solidFill>
                          <a:effectLst/>
                          <a:latin typeface="+mj-lt"/>
                        </a:rPr>
                        <a:t>0.46</a:t>
                      </a:r>
                      <a:endParaRPr lang="en-US" altLang="ja-JP" sz="1800" b="0" i="0" u="none" strike="noStrike" dirty="0">
                        <a:solidFill>
                          <a:srgbClr val="000000"/>
                        </a:solidFill>
                        <a:effectLst/>
                        <a:latin typeface="+mj-lt"/>
                      </a:endParaRPr>
                    </a:p>
                  </a:txBody>
                  <a:tcPr marL="9525" marR="9525" marT="9525" marB="0" anchor="b">
                    <a:noFill/>
                  </a:tcPr>
                </a:tc>
                <a:tc>
                  <a:txBody>
                    <a:bodyPr/>
                    <a:lstStyle/>
                    <a:p>
                      <a:pPr algn="l" fontAlgn="b"/>
                      <a:r>
                        <a:rPr lang="en-US" sz="1800" b="0" i="0" u="none" strike="noStrike" dirty="0" smtClean="0">
                          <a:solidFill>
                            <a:srgbClr val="000000"/>
                          </a:solidFill>
                          <a:effectLst/>
                          <a:latin typeface="+mj-lt"/>
                        </a:rPr>
                        <a:t>normal</a:t>
                      </a:r>
                      <a:endParaRPr lang="en-US" sz="1800" b="0" i="0" u="none" strike="noStrike" dirty="0">
                        <a:solidFill>
                          <a:srgbClr val="000000"/>
                        </a:solidFill>
                        <a:effectLst/>
                        <a:latin typeface="+mj-lt"/>
                      </a:endParaRPr>
                    </a:p>
                  </a:txBody>
                  <a:tcPr marL="9525" marR="9525" marT="9525" marB="0" anchor="b"/>
                </a:tc>
              </a:tr>
              <a:tr h="265707">
                <a:tc>
                  <a:txBody>
                    <a:bodyPr/>
                    <a:lstStyle/>
                    <a:p>
                      <a:r>
                        <a:rPr kumimoji="1" lang="en-US" altLang="ja-JP" dirty="0" smtClean="0"/>
                        <a:t>Network analyzer</a:t>
                      </a:r>
                      <a:endParaRPr kumimoji="1" lang="ja-JP" altLang="en-US" dirty="0"/>
                    </a:p>
                  </a:txBody>
                  <a:tcPr/>
                </a:tc>
                <a:tc>
                  <a:txBody>
                    <a:bodyPr/>
                    <a:lstStyle/>
                    <a:p>
                      <a:pPr algn="r" fontAlgn="b"/>
                      <a:r>
                        <a:rPr lang="en-US" altLang="ja-JP" sz="1800" b="0" i="0" u="none" strike="noStrike" dirty="0" smtClean="0">
                          <a:solidFill>
                            <a:srgbClr val="000000"/>
                          </a:solidFill>
                          <a:effectLst/>
                          <a:latin typeface="+mj-lt"/>
                        </a:rPr>
                        <a:t>0.13</a:t>
                      </a:r>
                      <a:endParaRPr lang="en-US" altLang="ja-JP" sz="1800" b="0" i="0" u="none" strike="noStrike" dirty="0">
                        <a:solidFill>
                          <a:srgbClr val="000000"/>
                        </a:solidFill>
                        <a:effectLst/>
                        <a:latin typeface="+mj-lt"/>
                      </a:endParaRPr>
                    </a:p>
                  </a:txBody>
                  <a:tcPr marL="9525" marR="9525" marT="9525" marB="0" anchor="b"/>
                </a:tc>
                <a:tc>
                  <a:txBody>
                    <a:bodyPr/>
                    <a:lstStyle/>
                    <a:p>
                      <a:pPr algn="r" fontAlgn="b"/>
                      <a:r>
                        <a:rPr lang="en-US" altLang="ja-JP" sz="1800" b="0" i="0" u="none" strike="noStrike" dirty="0" smtClean="0">
                          <a:solidFill>
                            <a:srgbClr val="000000"/>
                          </a:solidFill>
                          <a:effectLst/>
                          <a:latin typeface="+mj-lt"/>
                        </a:rPr>
                        <a:t>0.20</a:t>
                      </a:r>
                      <a:endParaRPr lang="en-US" altLang="ja-JP" sz="1800" b="0" i="0" u="none" strike="noStrike" dirty="0">
                        <a:solidFill>
                          <a:srgbClr val="000000"/>
                        </a:solidFill>
                        <a:effectLst/>
                        <a:latin typeface="+mj-lt"/>
                      </a:endParaRPr>
                    </a:p>
                  </a:txBody>
                  <a:tcPr marL="9525" marR="9525" marT="9525" marB="0" anchor="b"/>
                </a:tc>
                <a:tc>
                  <a:txBody>
                    <a:bodyPr/>
                    <a:lstStyle/>
                    <a:p>
                      <a:pPr algn="l" fontAlgn="b"/>
                      <a:r>
                        <a:rPr lang="en-US" altLang="ja-JP" sz="1800" b="0" i="0" u="none" strike="noStrike" dirty="0" smtClean="0">
                          <a:solidFill>
                            <a:srgbClr val="000000"/>
                          </a:solidFill>
                          <a:effectLst/>
                          <a:latin typeface="+mj-lt"/>
                        </a:rPr>
                        <a:t>normal</a:t>
                      </a:r>
                      <a:endParaRPr lang="ja-JP" altLang="en-US" sz="1800" b="0" i="0" u="none" strike="noStrike" dirty="0">
                        <a:solidFill>
                          <a:srgbClr val="000000"/>
                        </a:solidFill>
                        <a:effectLst/>
                        <a:latin typeface="+mj-lt"/>
                      </a:endParaRPr>
                    </a:p>
                  </a:txBody>
                  <a:tcPr marL="9525" marR="9525" marT="9525" marB="0" anchor="b"/>
                </a:tc>
              </a:tr>
            </a:tbl>
          </a:graphicData>
        </a:graphic>
      </p:graphicFrame>
      <p:sp>
        <p:nvSpPr>
          <p:cNvPr id="8" name="テキスト ボックス 7"/>
          <p:cNvSpPr txBox="1"/>
          <p:nvPr/>
        </p:nvSpPr>
        <p:spPr>
          <a:xfrm>
            <a:off x="323528" y="4509120"/>
            <a:ext cx="8496944" cy="923330"/>
          </a:xfrm>
          <a:prstGeom prst="rect">
            <a:avLst/>
          </a:prstGeom>
          <a:noFill/>
        </p:spPr>
        <p:txBody>
          <a:bodyPr wrap="square" rtlCol="0">
            <a:spAutoFit/>
          </a:bodyPr>
          <a:lstStyle/>
          <a:p>
            <a:pPr marL="285750" indent="-285750">
              <a:buFont typeface="Arial" panose="020B0604020202020204" pitchFamily="34" charset="0"/>
              <a:buChar char="•"/>
            </a:pPr>
            <a:r>
              <a:rPr lang="en-US" altLang="ja-JP" dirty="0" smtClean="0"/>
              <a:t>The following uncertainty distribution and standard uncertainty (σ) value for the reference antenna derived as the maximum of companies’ proposals shall be adopted in all test methods to calculate the uncertainty budget.   </a:t>
            </a:r>
            <a:endParaRPr kumimoji="1" lang="ja-JP" altLang="en-US" dirty="0"/>
          </a:p>
        </p:txBody>
      </p:sp>
      <p:graphicFrame>
        <p:nvGraphicFramePr>
          <p:cNvPr id="9" name="表 8"/>
          <p:cNvGraphicFramePr>
            <a:graphicFrameLocks noGrp="1"/>
          </p:cNvGraphicFramePr>
          <p:nvPr>
            <p:extLst>
              <p:ext uri="{D42A27DB-BD31-4B8C-83A1-F6EECF244321}">
                <p14:modId xmlns:p14="http://schemas.microsoft.com/office/powerpoint/2010/main" val="1633454150"/>
              </p:ext>
            </p:extLst>
          </p:nvPr>
        </p:nvGraphicFramePr>
        <p:xfrm>
          <a:off x="755576" y="5504458"/>
          <a:ext cx="7992888" cy="1008112"/>
        </p:xfrm>
        <a:graphic>
          <a:graphicData uri="http://schemas.openxmlformats.org/drawingml/2006/table">
            <a:tbl>
              <a:tblPr firstRow="1" bandRow="1">
                <a:tableStyleId>{5940675A-B579-460E-94D1-54222C63F5DA}</a:tableStyleId>
              </a:tblPr>
              <a:tblGrid>
                <a:gridCol w="2664296"/>
                <a:gridCol w="1332148"/>
                <a:gridCol w="1998222"/>
                <a:gridCol w="1998222"/>
              </a:tblGrid>
              <a:tr h="336838">
                <a:tc rowSpan="2">
                  <a:txBody>
                    <a:bodyPr/>
                    <a:lstStyle/>
                    <a:p>
                      <a:pPr algn="ctr" fontAlgn="ctr"/>
                      <a:endParaRPr lang="en-US" sz="1800" b="0" i="0" u="none" strike="noStrike" dirty="0">
                        <a:solidFill>
                          <a:srgbClr val="000000"/>
                        </a:solidFill>
                        <a:effectLst/>
                        <a:latin typeface="ＭＳ Ｐゴシック"/>
                      </a:endParaRPr>
                    </a:p>
                  </a:txBody>
                  <a:tcPr marL="9525" marR="9525" marT="9525" marB="0" anchor="ctr"/>
                </a:tc>
                <a:tc gridSpan="2">
                  <a:txBody>
                    <a:bodyPr/>
                    <a:lstStyle/>
                    <a:p>
                      <a:pPr algn="ctr"/>
                      <a:r>
                        <a:rPr lang="en-US" altLang="ja-JP" dirty="0" smtClean="0"/>
                        <a:t>Standard uncertainty σ(dB)</a:t>
                      </a:r>
                      <a:endParaRPr lang="ja-JP" altLang="en-US" dirty="0"/>
                    </a:p>
                  </a:txBody>
                  <a:tcPr marL="9525" marR="9525" marT="9525" marB="0" anchor="b"/>
                </a:tc>
                <a:tc hMerge="1">
                  <a:txBody>
                    <a:bodyPr/>
                    <a:lstStyle/>
                    <a:p>
                      <a:endParaRPr kumimoji="1" lang="ja-JP" altLang="en-US"/>
                    </a:p>
                  </a:txBody>
                  <a:tcPr/>
                </a:tc>
                <a:tc rowSpan="2">
                  <a:txBody>
                    <a:bodyPr/>
                    <a:lstStyle/>
                    <a:p>
                      <a:pPr algn="ctr" fontAlgn="ctr"/>
                      <a:r>
                        <a:rPr lang="en-US" sz="1800" u="none" strike="noStrike" dirty="0" smtClean="0">
                          <a:effectLst/>
                        </a:rPr>
                        <a:t>Distribution </a:t>
                      </a:r>
                      <a:endParaRPr lang="en-US" sz="1800" b="0" i="0" u="none" strike="noStrike" dirty="0">
                        <a:solidFill>
                          <a:srgbClr val="000000"/>
                        </a:solidFill>
                        <a:effectLst/>
                        <a:latin typeface="ＭＳ Ｐゴシック"/>
                      </a:endParaRPr>
                    </a:p>
                  </a:txBody>
                  <a:tcPr marL="9525" marR="9525" marT="9525" marB="0" anchor="ctr"/>
                </a:tc>
              </a:tr>
              <a:tr h="188635">
                <a:tc vMerge="1">
                  <a:txBody>
                    <a:bodyPr/>
                    <a:lstStyle/>
                    <a:p>
                      <a:endParaRPr kumimoji="1" lang="ja-JP" altLang="en-US"/>
                    </a:p>
                  </a:txBody>
                  <a:tcPr/>
                </a:tc>
                <a:tc>
                  <a:txBody>
                    <a:bodyPr/>
                    <a:lstStyle/>
                    <a:p>
                      <a:pPr algn="ctr" fontAlgn="ctr"/>
                      <a:r>
                        <a:rPr lang="en-US" sz="1800" u="none" strike="noStrike" dirty="0">
                          <a:effectLst/>
                        </a:rPr>
                        <a:t>f≦3GHz</a:t>
                      </a:r>
                      <a:endParaRPr lang="en-US" sz="1800" b="0" i="0" u="none" strike="noStrike" dirty="0">
                        <a:solidFill>
                          <a:srgbClr val="000000"/>
                        </a:solidFill>
                        <a:effectLst/>
                        <a:latin typeface="ＭＳ Ｐゴシック"/>
                      </a:endParaRPr>
                    </a:p>
                  </a:txBody>
                  <a:tcPr marL="9525" marR="9525" marT="9525" marB="0" anchor="ctr"/>
                </a:tc>
                <a:tc>
                  <a:txBody>
                    <a:bodyPr/>
                    <a:lstStyle/>
                    <a:p>
                      <a:pPr algn="ctr" fontAlgn="ctr"/>
                      <a:r>
                        <a:rPr lang="en-US" sz="1800" u="none" strike="noStrike" dirty="0">
                          <a:effectLst/>
                        </a:rPr>
                        <a:t>3GHz≦f&lt;4.2GHz</a:t>
                      </a:r>
                      <a:endParaRPr lang="en-US" sz="1800" b="0" i="0" u="none" strike="noStrike" dirty="0">
                        <a:solidFill>
                          <a:srgbClr val="000000"/>
                        </a:solidFill>
                        <a:effectLst/>
                        <a:latin typeface="ＭＳ Ｐゴシック"/>
                      </a:endParaRPr>
                    </a:p>
                  </a:txBody>
                  <a:tcPr marL="9525" marR="9525" marT="9525" marB="0" anchor="ctr"/>
                </a:tc>
                <a:tc vMerge="1">
                  <a:txBody>
                    <a:bodyPr/>
                    <a:lstStyle/>
                    <a:p>
                      <a:endParaRPr kumimoji="1" lang="ja-JP" altLang="en-US"/>
                    </a:p>
                  </a:txBody>
                  <a:tcPr/>
                </a:tc>
              </a:tr>
              <a:tr h="387429">
                <a:tc>
                  <a:txBody>
                    <a:bodyPr/>
                    <a:lstStyle/>
                    <a:p>
                      <a:r>
                        <a:rPr kumimoji="1" lang="en-US" altLang="ja-JP" dirty="0" smtClean="0"/>
                        <a:t>Reference antenna</a:t>
                      </a:r>
                      <a:endParaRPr kumimoji="1" lang="ja-JP" altLang="en-US" dirty="0"/>
                    </a:p>
                  </a:txBody>
                  <a:tcPr/>
                </a:tc>
                <a:tc>
                  <a:txBody>
                    <a:bodyPr/>
                    <a:lstStyle/>
                    <a:p>
                      <a:pPr algn="ctr"/>
                      <a:r>
                        <a:rPr kumimoji="1" lang="en-US" altLang="ja-JP" dirty="0" smtClean="0"/>
                        <a:t>0.29</a:t>
                      </a:r>
                      <a:endParaRPr kumimoji="1" lang="ja-JP" altLang="en-US" dirty="0"/>
                    </a:p>
                  </a:txBody>
                  <a:tcPr/>
                </a:tc>
                <a:tc>
                  <a:txBody>
                    <a:bodyPr/>
                    <a:lstStyle/>
                    <a:p>
                      <a:pPr algn="ctr"/>
                      <a:r>
                        <a:rPr kumimoji="1" lang="en-US" altLang="ja-JP" dirty="0" smtClean="0"/>
                        <a:t>0.25</a:t>
                      </a:r>
                      <a:endParaRPr kumimoji="1" lang="ja-JP" altLang="en-US" dirty="0"/>
                    </a:p>
                  </a:txBody>
                  <a:tcPr/>
                </a:tc>
                <a:tc>
                  <a:txBody>
                    <a:bodyPr/>
                    <a:lstStyle/>
                    <a:p>
                      <a:pPr algn="ctr"/>
                      <a:r>
                        <a:rPr kumimoji="1" lang="en-US" altLang="ja-JP" dirty="0" smtClean="0"/>
                        <a:t>Rectangular</a:t>
                      </a:r>
                      <a:endParaRPr kumimoji="1" lang="ja-JP" altLang="en-US" dirty="0"/>
                    </a:p>
                  </a:txBody>
                  <a:tcPr/>
                </a:tc>
              </a:tr>
            </a:tbl>
          </a:graphicData>
        </a:graphic>
      </p:graphicFrame>
      <p:sp>
        <p:nvSpPr>
          <p:cNvPr id="3" name="テキスト ボックス 2"/>
          <p:cNvSpPr txBox="1"/>
          <p:nvPr/>
        </p:nvSpPr>
        <p:spPr>
          <a:xfrm>
            <a:off x="593349" y="3462361"/>
            <a:ext cx="7245125" cy="923330"/>
          </a:xfrm>
          <a:prstGeom prst="rect">
            <a:avLst/>
          </a:prstGeom>
          <a:noFill/>
        </p:spPr>
        <p:txBody>
          <a:bodyPr wrap="none" rtlCol="0">
            <a:spAutoFit/>
          </a:bodyPr>
          <a:lstStyle/>
          <a:p>
            <a:r>
              <a:rPr kumimoji="1" lang="en-US" altLang="ja-JP" dirty="0" smtClean="0"/>
              <a:t>*: This value is valid for equipment with frequency range up to 8GHz. </a:t>
            </a:r>
          </a:p>
          <a:p>
            <a:r>
              <a:rPr lang="en-US" altLang="ja-JP" dirty="0"/>
              <a:t> </a:t>
            </a:r>
            <a:r>
              <a:rPr lang="en-US" altLang="ja-JP" dirty="0" smtClean="0"/>
              <a:t>Test equipment vendors are requested to suggest a more suitable value for </a:t>
            </a:r>
          </a:p>
          <a:p>
            <a:r>
              <a:rPr kumimoji="1" lang="en-US" altLang="ja-JP" dirty="0" smtClean="0"/>
              <a:t>frequency range up to 4.2GHz.</a:t>
            </a:r>
            <a:endParaRPr kumimoji="1" lang="ja-JP" altLang="en-US" dirty="0"/>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9</a:t>
            </a:fld>
            <a:endParaRPr kumimoji="1" lang="ja-JP" altLang="en-US"/>
          </a:p>
        </p:txBody>
      </p:sp>
    </p:spTree>
    <p:extLst>
      <p:ext uri="{BB962C8B-B14F-4D97-AF65-F5344CB8AC3E}">
        <p14:creationId xmlns:p14="http://schemas.microsoft.com/office/powerpoint/2010/main" val="15248504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1229</TotalTime>
  <Words>698</Words>
  <Application>Microsoft Office PowerPoint</Application>
  <PresentationFormat>画面に合わせる (4:3)</PresentationFormat>
  <Paragraphs>250</Paragraphs>
  <Slides>10</Slides>
  <Notes>0</Notes>
  <HiddenSlides>0</HiddenSlides>
  <MMClips>0</MMClips>
  <ScaleCrop>false</ScaleCrop>
  <HeadingPairs>
    <vt:vector size="4" baseType="variant">
      <vt:variant>
        <vt:lpstr>テーマ</vt:lpstr>
      </vt:variant>
      <vt:variant>
        <vt:i4>1</vt:i4>
      </vt:variant>
      <vt:variant>
        <vt:lpstr>スライド タイトル</vt:lpstr>
      </vt:variant>
      <vt:variant>
        <vt:i4>10</vt:i4>
      </vt:variant>
    </vt:vector>
  </HeadingPairs>
  <TitlesOfParts>
    <vt:vector size="11" baseType="lpstr">
      <vt:lpstr>Office テーマ</vt:lpstr>
      <vt:lpstr>WF on Uncertainty distribution and values for common equipments used in EIRP/EIS test</vt:lpstr>
      <vt:lpstr>Background (1/2) </vt:lpstr>
      <vt:lpstr>Background (2/2)</vt:lpstr>
      <vt:lpstr>Companies’ proposed standard uncertainties (σ) of Measurement Equipment</vt:lpstr>
      <vt:lpstr>Companies’ proposed standard uncertainties (σ) of Signal Generator  </vt:lpstr>
      <vt:lpstr>Companies’ proposed standard uncertainties (σ) of Network Analyzer</vt:lpstr>
      <vt:lpstr>Companies’ proposed standard uncertainties (σ) of Reference Antenna  </vt:lpstr>
      <vt:lpstr>PowerPoint プレゼンテーション</vt:lpstr>
      <vt:lpstr>Way Forward (1/2)</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Uncertainty distribution and values for common equipments used in EIRPEIS test</dc:title>
  <dc:creator>s110013</dc:creator>
  <cp:lastModifiedBy>Li Yue (SEI)</cp:lastModifiedBy>
  <cp:revision>74</cp:revision>
  <dcterms:created xsi:type="dcterms:W3CDTF">2016-05-25T11:29:09Z</dcterms:created>
  <dcterms:modified xsi:type="dcterms:W3CDTF">2016-05-27T04:01:31Z</dcterms:modified>
</cp:coreProperties>
</file>