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8" r:id="rId2"/>
    <p:sldId id="259" r:id="rId3"/>
    <p:sldId id="260" r:id="rId4"/>
    <p:sldId id="263" r:id="rId5"/>
    <p:sldId id="262" r:id="rId6"/>
    <p:sldId id="261" r:id="rId7"/>
    <p:sldId id="256" r:id="rId8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80" autoAdjust="0"/>
    <p:restoredTop sz="95833" autoAdjust="0"/>
  </p:normalViewPr>
  <p:slideViewPr>
    <p:cSldViewPr snapToGrid="0">
      <p:cViewPr varScale="1">
        <p:scale>
          <a:sx n="82" d="100"/>
          <a:sy n="82" d="100"/>
        </p:scale>
        <p:origin x="-808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16/05/26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70D4D9-52B0-49AB-83A4-1CEB993B2D36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54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16/05/26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5" y="313816"/>
            <a:ext cx="8536488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#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R4-16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4676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May 23</a:t>
            </a:r>
            <a:r>
              <a:rPr lang="en-US" sz="24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‒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en-US" sz="24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2016 Nanjing, China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7.20.1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362586"/>
            <a:ext cx="831202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handle </a:t>
            </a:r>
            <a:r>
              <a:rPr lang="en-US" sz="40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eLAA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example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combinations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  <p:sp>
        <p:nvSpPr>
          <p:cNvPr id="3" name="正方形/長方形 2"/>
          <p:cNvSpPr/>
          <p:nvPr/>
        </p:nvSpPr>
        <p:spPr>
          <a:xfrm>
            <a:off x="6576223" y="759194"/>
            <a:ext cx="23501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altLang="ja-JP" sz="1400" b="1" i="1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&lt;Revision </a:t>
            </a:r>
            <a:r>
              <a:rPr lang="de-DE" altLang="ja-JP" sz="1400" b="1" i="1" dirty="0" err="1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</a:t>
            </a:r>
            <a:r>
              <a:rPr lang="de-DE" altLang="ja-JP" sz="1400" b="1" i="1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R4</a:t>
            </a:r>
            <a:r>
              <a:rPr lang="de-DE" altLang="ja-JP" sz="1400" b="1" i="1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lang="de-DE" altLang="ja-JP" sz="1400" b="1" i="1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16</a:t>
            </a:r>
            <a:r>
              <a:rPr lang="en-US" altLang="ja-JP" sz="1400" b="1" i="1" dirty="0" smtClean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3168&gt;</a:t>
            </a:r>
            <a:endParaRPr lang="ja-JP" altLang="en-US" sz="14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[1], way forward  on organization of </a:t>
            </a:r>
            <a:r>
              <a:rPr lang="en-US" dirty="0" err="1" smtClean="0"/>
              <a:t>eLAA</a:t>
            </a:r>
            <a:r>
              <a:rPr lang="en-US" dirty="0" smtClean="0"/>
              <a:t> RF requirements was approved.</a:t>
            </a:r>
          </a:p>
          <a:p>
            <a:r>
              <a:rPr lang="en-US" dirty="0" smtClean="0"/>
              <a:t>Seven example band combinations (B1/B2/B3/B7/B41/B42/B66 + B46) were selected.</a:t>
            </a:r>
          </a:p>
          <a:p>
            <a:r>
              <a:rPr lang="en-US" dirty="0" smtClean="0"/>
              <a:t>Although above agreements were made, how to deliver outcomes on these combinations has not agreed yet.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2400" dirty="0" smtClean="0"/>
              <a:t>BS (co-existence studies) and UE RF (BCS, delta values and so on) </a:t>
            </a:r>
            <a:r>
              <a:rPr lang="en-US" altLang="ja-JP" sz="2400" dirty="0" smtClean="0"/>
              <a:t>requirements</a:t>
            </a:r>
            <a:r>
              <a:rPr lang="ja-JP" altLang="en-US" sz="2400" dirty="0" smtClean="0"/>
              <a:t> </a:t>
            </a:r>
            <a:r>
              <a:rPr lang="en-GB" sz="2400" dirty="0" smtClean="0"/>
              <a:t>should be captured into TR36.714-02-02.</a:t>
            </a: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GB" sz="2000" dirty="0" smtClean="0"/>
              <a:t>This means that at least seven sub-clause will be added into the TR for seven example band combinations.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After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approval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of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Proposal#</a:t>
            </a:r>
            <a:r>
              <a:rPr kumimoji="1" lang="en-US" altLang="ja-JP" dirty="0" smtClean="0"/>
              <a:t>1</a:t>
            </a:r>
            <a:br>
              <a:rPr kumimoji="1" lang="en-US" altLang="ja-JP" dirty="0" smtClean="0"/>
            </a:br>
            <a:r>
              <a:rPr kumimoji="1" lang="en-US" altLang="ja-JP" dirty="0"/>
              <a:t>	</a:t>
            </a:r>
            <a:r>
              <a:rPr kumimoji="1" lang="en-US" altLang="ja-JP" sz="3100" dirty="0" smtClean="0"/>
              <a:t>-</a:t>
            </a:r>
            <a:r>
              <a:rPr kumimoji="1" lang="ja-JP" altLang="en-US" sz="3100" dirty="0" smtClean="0"/>
              <a:t> </a:t>
            </a:r>
            <a:r>
              <a:rPr kumimoji="1" lang="en-US" altLang="ja-JP" sz="3100" dirty="0" smtClean="0"/>
              <a:t>contents</a:t>
            </a:r>
            <a:r>
              <a:rPr kumimoji="1" lang="ja-JP" altLang="en-US" sz="3100" dirty="0" smtClean="0"/>
              <a:t> </a:t>
            </a:r>
            <a:r>
              <a:rPr kumimoji="1" lang="en-US" altLang="ja-JP" sz="3100" dirty="0" smtClean="0"/>
              <a:t>in</a:t>
            </a:r>
            <a:r>
              <a:rPr kumimoji="1" lang="ja-JP" altLang="en-US" sz="3100" dirty="0" smtClean="0"/>
              <a:t> </a:t>
            </a:r>
            <a:r>
              <a:rPr kumimoji="1" lang="en-US" altLang="ja-JP" sz="3100" dirty="0" smtClean="0"/>
              <a:t>this</a:t>
            </a:r>
            <a:r>
              <a:rPr kumimoji="1" lang="ja-JP" altLang="en-US" sz="3100" dirty="0" smtClean="0"/>
              <a:t> </a:t>
            </a:r>
            <a:r>
              <a:rPr kumimoji="1" lang="en-US" altLang="ja-JP" sz="3100" dirty="0" smtClean="0"/>
              <a:t>slide</a:t>
            </a:r>
            <a:r>
              <a:rPr kumimoji="1" lang="ja-JP" altLang="en-US" sz="3100" dirty="0" smtClean="0"/>
              <a:t> </a:t>
            </a:r>
            <a:r>
              <a:rPr kumimoji="1" lang="en-US" altLang="ja-JP" sz="3100" dirty="0" smtClean="0"/>
              <a:t>are</a:t>
            </a:r>
            <a:r>
              <a:rPr kumimoji="1" lang="ja-JP" altLang="en-US" sz="3100" dirty="0" smtClean="0"/>
              <a:t> </a:t>
            </a:r>
            <a:r>
              <a:rPr kumimoji="1" lang="en-US" altLang="ja-JP" sz="3100" dirty="0" smtClean="0"/>
              <a:t>not</a:t>
            </a:r>
            <a:r>
              <a:rPr kumimoji="1" lang="ja-JP" altLang="en-US" sz="3100" dirty="0" smtClean="0"/>
              <a:t> </a:t>
            </a:r>
            <a:r>
              <a:rPr kumimoji="1" lang="en-US" altLang="ja-JP" sz="3100" dirty="0" smtClean="0"/>
              <a:t>for</a:t>
            </a:r>
            <a:r>
              <a:rPr kumimoji="1" lang="ja-JP" altLang="en-US" sz="3100" dirty="0" smtClean="0"/>
              <a:t> </a:t>
            </a:r>
            <a:r>
              <a:rPr kumimoji="1" lang="en-US" altLang="ja-JP" sz="3100" dirty="0" smtClean="0"/>
              <a:t>approval</a:t>
            </a:r>
            <a:r>
              <a:rPr kumimoji="1" lang="ja-JP" altLang="en-US" sz="3100" dirty="0" smtClean="0"/>
              <a:t> </a:t>
            </a:r>
            <a:r>
              <a:rPr kumimoji="1" lang="en-US" altLang="ja-JP" sz="3100" dirty="0" smtClean="0"/>
              <a:t>-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1" lang="en-US" altLang="ja-JP" dirty="0" smtClean="0"/>
              <a:t>2DL/2UL WID should be revised to include 7 example combinations.</a:t>
            </a:r>
          </a:p>
          <a:p>
            <a:r>
              <a:rPr kumimoji="1" lang="en-US" altLang="ja-JP" dirty="0" smtClean="0"/>
              <a:t>WID </a:t>
            </a:r>
            <a:r>
              <a:rPr kumimoji="1" lang="en-US" altLang="ja-JP" dirty="0" smtClean="0"/>
              <a:t>will be revised in </a:t>
            </a:r>
            <a:r>
              <a:rPr kumimoji="1" lang="en-US" altLang="ja-JP" dirty="0" smtClean="0"/>
              <a:t>RAN#73 which will be held in September 2016.</a:t>
            </a:r>
          </a:p>
          <a:p>
            <a:r>
              <a:rPr kumimoji="1" lang="en-US" altLang="ja-JP" dirty="0" smtClean="0"/>
              <a:t>Draft WID will be distributed in RAN4 CA reflector one week before RAN4#80 starts.</a:t>
            </a:r>
          </a:p>
          <a:p>
            <a:r>
              <a:rPr kumimoji="1" lang="en-US" altLang="ja-JP" dirty="0" smtClean="0"/>
              <a:t>Contact persons for example combinations will be decided by draft WID distribution.</a:t>
            </a:r>
          </a:p>
          <a:p>
            <a:r>
              <a:rPr kumimoji="1" lang="en-US" altLang="ja-JP" dirty="0" smtClean="0"/>
              <a:t>RAN4 will review draft WID </a:t>
            </a:r>
            <a:r>
              <a:rPr kumimoji="1" lang="en-US" altLang="ja-JP" dirty="0" smtClean="0"/>
              <a:t>during</a:t>
            </a:r>
            <a:r>
              <a:rPr kumimoji="1" lang="en-US" altLang="ja-JP" dirty="0" smtClean="0"/>
              <a:t> RAN4#80.</a:t>
            </a:r>
          </a:p>
          <a:p>
            <a:r>
              <a:rPr kumimoji="1" lang="en-US" altLang="ja-JP" dirty="0" smtClean="0"/>
              <a:t>Submit draft WID to RAN#73 and get approval.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983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endParaRPr lang="en-US" sz="2400" dirty="0"/>
          </a:p>
          <a:p>
            <a:pPr marL="228600" lvl="2">
              <a:spcBef>
                <a:spcPts val="1000"/>
              </a:spcBef>
            </a:pPr>
            <a:r>
              <a:rPr lang="en-US" sz="2400" strike="sngStrike" dirty="0" smtClean="0"/>
              <a:t>After completing 2DL/2UL work for the 7 example combinations, RAN4 should begin to discuss whether to include work for </a:t>
            </a:r>
            <a:r>
              <a:rPr lang="en-US" sz="2400" strike="sngStrike" dirty="0" err="1" smtClean="0"/>
              <a:t>xDL</a:t>
            </a:r>
            <a:r>
              <a:rPr lang="en-US" sz="2400" strike="sngStrike" dirty="0" smtClean="0"/>
              <a:t>/2UL under this WI where x &gt; 2.</a:t>
            </a:r>
          </a:p>
          <a:p>
            <a:pPr marL="457200" lvl="3" indent="0">
              <a:spcBef>
                <a:spcPts val="1000"/>
              </a:spcBef>
              <a:buNone/>
            </a:pPr>
            <a:endParaRPr lang="en-US" sz="2000" dirty="0"/>
          </a:p>
          <a:p>
            <a:pPr marL="685800" lvl="3">
              <a:spcBef>
                <a:spcPts val="1000"/>
              </a:spcBef>
            </a:pPr>
            <a:endParaRPr lang="en-US" sz="2000" i="1" dirty="0" smtClean="0"/>
          </a:p>
          <a:p>
            <a:pPr marL="228600" lvl="2">
              <a:spcBef>
                <a:spcPts val="1000"/>
              </a:spcBef>
            </a:pPr>
            <a:endParaRPr lang="en-US" sz="2400" dirty="0"/>
          </a:p>
          <a:p>
            <a:pPr marL="228600" lvl="2">
              <a:spcBef>
                <a:spcPts val="1000"/>
              </a:spcBef>
            </a:pPr>
            <a:endParaRPr lang="en-GB" sz="2400" i="1" dirty="0"/>
          </a:p>
          <a:p>
            <a:endParaRPr lang="en-US" sz="32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  <p:sp>
        <p:nvSpPr>
          <p:cNvPr id="5" name="正方形/長方形 4"/>
          <p:cNvSpPr/>
          <p:nvPr/>
        </p:nvSpPr>
        <p:spPr>
          <a:xfrm>
            <a:off x="523875" y="2063750"/>
            <a:ext cx="8302625" cy="2682875"/>
          </a:xfrm>
          <a:prstGeom prst="rect">
            <a:avLst/>
          </a:prstGeom>
          <a:solidFill>
            <a:schemeClr val="accent1">
              <a:satMod val="103000"/>
              <a:lumMod val="102000"/>
              <a:tint val="94000"/>
              <a:alpha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600" dirty="0" smtClean="0"/>
              <a:t>Void</a:t>
            </a:r>
            <a:endParaRPr kumimoji="1" lang="ja-JP" altLang="en-US" sz="9600" dirty="0"/>
          </a:p>
        </p:txBody>
      </p:sp>
    </p:spTree>
    <p:extLst>
      <p:ext uri="{BB962C8B-B14F-4D97-AF65-F5344CB8AC3E}">
        <p14:creationId xmlns:p14="http://schemas.microsoft.com/office/powerpoint/2010/main" val="3121627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Proposal#</a:t>
            </a:r>
            <a:r>
              <a:rPr lang="en-US" altLang="ja-JP" dirty="0" smtClean="0"/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369113"/>
          </a:xfrm>
        </p:spPr>
        <p:txBody>
          <a:bodyPr>
            <a:normAutofit lnSpcReduction="10000"/>
          </a:bodyPr>
          <a:lstStyle/>
          <a:p>
            <a:pPr marL="228600" lvl="2">
              <a:spcBef>
                <a:spcPts val="1000"/>
              </a:spcBef>
            </a:pPr>
            <a:r>
              <a:rPr lang="en-GB" sz="2400" dirty="0" smtClean="0"/>
              <a:t>UE co-existence table for 2UL CA </a:t>
            </a:r>
            <a:r>
              <a:rPr lang="en-GB" sz="2400" b="1" u="sng" dirty="0" smtClean="0">
                <a:solidFill>
                  <a:srgbClr val="000090"/>
                </a:solidFill>
              </a:rPr>
              <a:t>including Band 46</a:t>
            </a:r>
            <a:r>
              <a:rPr lang="en-GB" sz="2400" dirty="0" smtClean="0"/>
              <a:t> should be also captured into TR36.714-02-02.</a:t>
            </a:r>
            <a:endParaRPr lang="en-GB" sz="2400" dirty="0"/>
          </a:p>
          <a:p>
            <a:pPr marL="228600" lvl="2">
              <a:spcBef>
                <a:spcPts val="1000"/>
              </a:spcBef>
            </a:pPr>
            <a:endParaRPr lang="en-GB" sz="2400" dirty="0" smtClean="0"/>
          </a:p>
          <a:p>
            <a:pPr marL="0" lvl="2" indent="0">
              <a:spcBef>
                <a:spcPts val="1000"/>
              </a:spcBef>
              <a:buNone/>
            </a:pPr>
            <a:r>
              <a:rPr lang="en-GB" sz="2400" dirty="0" smtClean="0"/>
              <a:t>&lt;Reason for proposal#3&gt;</a:t>
            </a:r>
            <a:endParaRPr lang="en-GB" sz="2400" dirty="0"/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UE co-existence table for 2UL CA has not been discussed under TR capturing phase in RAN4.</a:t>
            </a:r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Hence, requirements in that table started to be discussed under CR agreement phase.  Under this phase, errors were pointed out.  Then CR revision was unavoidable.  </a:t>
            </a:r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If RAN4 discussion on this table becomes two steps (TR capture </a:t>
            </a:r>
            <a:r>
              <a:rPr lang="en-GB" sz="2400" dirty="0" smtClean="0">
                <a:sym typeface="Wingdings" panose="05000000000000000000" pitchFamily="2" charset="2"/>
              </a:rPr>
              <a:t> CR agreement), high quality technical specification can be derived.</a:t>
            </a:r>
            <a:endParaRPr lang="en-GB" sz="2400" dirty="0" smtClean="0"/>
          </a:p>
          <a:p>
            <a:pPr marL="228600" lvl="2">
              <a:spcBef>
                <a:spcPts val="1000"/>
              </a:spcBef>
            </a:pPr>
            <a:endParaRPr lang="en-GB" sz="24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444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dirty="0" smtClean="0"/>
              <a:t>[1] </a:t>
            </a:r>
            <a:r>
              <a:rPr lang="en-US" altLang="ja-JP" dirty="0"/>
              <a:t>R4-163080, “Way Forward on organization </a:t>
            </a:r>
            <a:r>
              <a:rPr lang="en-US" altLang="ja-JP" dirty="0" smtClean="0"/>
              <a:t>of </a:t>
            </a:r>
            <a:r>
              <a:rPr lang="en-US" altLang="ja-JP" dirty="0" err="1" smtClean="0"/>
              <a:t>eLAA</a:t>
            </a:r>
            <a:r>
              <a:rPr lang="en-US" altLang="ja-JP" dirty="0" smtClean="0"/>
              <a:t> </a:t>
            </a:r>
            <a:r>
              <a:rPr lang="en-US" altLang="ja-JP" dirty="0"/>
              <a:t>RF </a:t>
            </a:r>
            <a:r>
              <a:rPr lang="en-US" altLang="ja-JP" dirty="0" smtClean="0"/>
              <a:t>requirements,” Qualcomm Incorporated</a:t>
            </a:r>
          </a:p>
          <a:p>
            <a:pPr marL="0" indent="0">
              <a:buNone/>
            </a:pPr>
            <a:r>
              <a:rPr lang="en-US" altLang="ja-JP" dirty="0" smtClean="0"/>
              <a:t>[2] </a:t>
            </a:r>
            <a:r>
              <a:rPr lang="en-US" altLang="ja-JP" dirty="0"/>
              <a:t>R4-162652, “</a:t>
            </a:r>
            <a:r>
              <a:rPr lang="en-US" altLang="ja-JP" dirty="0" err="1"/>
              <a:t>eLAA</a:t>
            </a:r>
            <a:r>
              <a:rPr lang="en-US" altLang="ja-JP" dirty="0"/>
              <a:t> specification changes for UL operation,” Qualcomm Incorporated</a:t>
            </a:r>
          </a:p>
          <a:p>
            <a:pPr marL="0" indent="0">
              <a:buNone/>
            </a:pPr>
            <a:r>
              <a:rPr lang="en-US" altLang="ja-JP" dirty="0" smtClean="0"/>
              <a:t>[3] </a:t>
            </a:r>
            <a:r>
              <a:rPr lang="en-US" altLang="ja-JP" dirty="0"/>
              <a:t>R4-162125, “Potential UL CA configurations for </a:t>
            </a:r>
            <a:r>
              <a:rPr lang="en-US" altLang="ja-JP" dirty="0" err="1"/>
              <a:t>eLAA</a:t>
            </a:r>
            <a:r>
              <a:rPr lang="en-US" altLang="ja-JP" dirty="0"/>
              <a:t> operation in 5GHz,” Ericsson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025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6489</TotalTime>
  <Words>434</Words>
  <Application>Microsoft Macintosh PowerPoint</Application>
  <PresentationFormat>画面に合わせる (4:3)</PresentationFormat>
  <Paragraphs>49</Paragraphs>
  <Slides>7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Theme</vt:lpstr>
      <vt:lpstr>PowerPoint プレゼンテーション</vt:lpstr>
      <vt:lpstr>Background</vt:lpstr>
      <vt:lpstr>Proposal#1</vt:lpstr>
      <vt:lpstr>After approval of Proposal#1  - contents in this slide are not for approval -</vt:lpstr>
      <vt:lpstr>Proposal#2</vt:lpstr>
      <vt:lpstr>Proposal#3</vt:lpstr>
      <vt:lpstr>References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尾原 誠明</cp:lastModifiedBy>
  <cp:revision>39</cp:revision>
  <cp:lastPrinted>2015-11-02T18:42:05Z</cp:lastPrinted>
  <dcterms:created xsi:type="dcterms:W3CDTF">2015-10-30T15:37:37Z</dcterms:created>
  <dcterms:modified xsi:type="dcterms:W3CDTF">2016-05-26T06:36:43Z</dcterms:modified>
</cp:coreProperties>
</file>