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9E2ED-212A-42EC-BF6C-816764F4E89F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0F587-1B0A-4871-A5DC-E91E555E06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6893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688" cy="1470025"/>
          </a:xfrm>
        </p:spPr>
        <p:txBody>
          <a:bodyPr>
            <a:normAutofit/>
          </a:bodyPr>
          <a:lstStyle/>
          <a:p>
            <a:r>
              <a:rPr lang="en-GB" altLang="zh-CN" sz="4000" b="1" dirty="0" smtClean="0"/>
              <a:t>WF on </a:t>
            </a:r>
            <a:r>
              <a:rPr lang="en-GB" altLang="zh-CN" sz="4000" b="1" dirty="0" err="1" smtClean="0"/>
              <a:t>eMTC</a:t>
            </a:r>
            <a:r>
              <a:rPr lang="en-GB" altLang="zh-CN" sz="4000" b="1" dirty="0" smtClean="0"/>
              <a:t> Uplink demodulation requirements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zh-CN" dirty="0" err="1" smtClean="0"/>
              <a:t>Huawei</a:t>
            </a:r>
            <a:r>
              <a:rPr lang="en-GB" altLang="zh-CN" dirty="0" smtClean="0"/>
              <a:t>, Nokia,</a:t>
            </a:r>
            <a:r>
              <a:rPr lang="en-US" altLang="zh-CN" dirty="0" smtClean="0"/>
              <a:t> Samsung, Ericsson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#79	 </a:t>
            </a:r>
            <a:r>
              <a:rPr lang="en-GB" altLang="zh-CN" b="1" dirty="0" smtClean="0"/>
              <a:t>                                                                   </a:t>
            </a:r>
            <a:r>
              <a:rPr lang="en-GB" altLang="zh-CN" b="1" dirty="0" smtClean="0"/>
              <a:t>R4-164611 </a:t>
            </a:r>
            <a:endParaRPr lang="zh-CN" altLang="zh-CN" dirty="0" smtClean="0"/>
          </a:p>
          <a:p>
            <a:r>
              <a:rPr lang="en-US" altLang="zh-CN" b="1" dirty="0" smtClean="0"/>
              <a:t>Nanjing, </a:t>
            </a:r>
            <a:r>
              <a:rPr lang="en-GB" altLang="zh-CN" b="1" dirty="0" err="1" smtClean="0"/>
              <a:t>P.R.China</a:t>
            </a:r>
            <a:r>
              <a:rPr lang="en-US" altLang="zh-CN" b="1" dirty="0" smtClean="0"/>
              <a:t>, 23-27 May, 2016</a:t>
            </a:r>
            <a:endParaRPr lang="zh-CN" altLang="zh-CN" b="1" i="1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96544"/>
          </a:xfrm>
        </p:spPr>
        <p:txBody>
          <a:bodyPr>
            <a:normAutofit fontScale="25000" lnSpcReduction="20000"/>
          </a:bodyPr>
          <a:lstStyle/>
          <a:p>
            <a:r>
              <a:rPr lang="en-GB" altLang="zh-CN" sz="11200" dirty="0" smtClean="0"/>
              <a:t>PRACH performance will be defined based on the following PRACH Configuration</a:t>
            </a:r>
            <a:r>
              <a:rPr lang="en-US" altLang="zh-CN" sz="11200" dirty="0" smtClean="0"/>
              <a:t> </a:t>
            </a:r>
            <a:r>
              <a:rPr lang="en-GB" altLang="zh-CN" sz="11200" dirty="0" smtClean="0"/>
              <a:t>Indexes</a:t>
            </a:r>
          </a:p>
          <a:p>
            <a:endParaRPr lang="en-GB" altLang="zh-CN" dirty="0" smtClean="0"/>
          </a:p>
          <a:p>
            <a:endParaRPr lang="en-GB" altLang="zh-CN" dirty="0" smtClean="0"/>
          </a:p>
          <a:p>
            <a:endParaRPr lang="en-GB" altLang="zh-CN" dirty="0" smtClean="0"/>
          </a:p>
          <a:p>
            <a:endParaRPr lang="en-GB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sz="6000" dirty="0" smtClean="0"/>
          </a:p>
          <a:p>
            <a:endParaRPr lang="en-US" altLang="zh-CN" sz="6000" dirty="0" smtClean="0"/>
          </a:p>
          <a:p>
            <a:pPr>
              <a:buNone/>
            </a:pPr>
            <a:endParaRPr lang="en-US" altLang="zh-CN" sz="9600" dirty="0" smtClean="0"/>
          </a:p>
          <a:p>
            <a:r>
              <a:rPr lang="en-GB" altLang="zh-CN" sz="11200" dirty="0" smtClean="0"/>
              <a:t>PRACH performance will be defined based on the following </a:t>
            </a:r>
            <a:r>
              <a:rPr lang="en-US" altLang="zh-CN" sz="11200" dirty="0" smtClean="0"/>
              <a:t>channel model</a:t>
            </a:r>
          </a:p>
          <a:p>
            <a:pPr lvl="1">
              <a:buNone/>
            </a:pPr>
            <a:r>
              <a:rPr lang="en-US" altLang="zh-CN" sz="11200" dirty="0" smtClean="0"/>
              <a:t>   - Frequency hopping on</a:t>
            </a:r>
          </a:p>
          <a:p>
            <a:pPr lvl="3"/>
            <a:r>
              <a:rPr lang="en-US" altLang="zh-CN" sz="11200" dirty="0" smtClean="0"/>
              <a:t>EPA1</a:t>
            </a:r>
            <a:endParaRPr lang="en-GB" altLang="zh-CN" sz="11200" dirty="0" smtClean="0"/>
          </a:p>
          <a:p>
            <a:pPr lvl="1">
              <a:buNone/>
            </a:pPr>
            <a:r>
              <a:rPr lang="en-US" altLang="zh-CN" sz="11200" dirty="0" smtClean="0">
                <a:solidFill>
                  <a:prstClr val="black"/>
                </a:solidFill>
              </a:rPr>
              <a:t>   - Frequency hopping off</a:t>
            </a:r>
          </a:p>
          <a:p>
            <a:pPr lvl="3"/>
            <a:r>
              <a:rPr lang="en-US" altLang="zh-CN" sz="11200" dirty="0" smtClean="0"/>
              <a:t>AWGN and EPA1</a:t>
            </a:r>
          </a:p>
          <a:p>
            <a:endParaRPr lang="en-GB" altLang="zh-CN" dirty="0" smtClean="0"/>
          </a:p>
          <a:p>
            <a:endParaRPr lang="en-GB" altLang="zh-CN" dirty="0" smtClean="0"/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altLang="zh-CN" sz="2400" dirty="0" smtClean="0"/>
              <a:t>      </a:t>
            </a:r>
          </a:p>
          <a:p>
            <a:pPr>
              <a:buNone/>
            </a:pPr>
            <a:r>
              <a:rPr lang="en-GB" altLang="zh-CN" sz="2400" dirty="0" smtClean="0"/>
              <a:t>     </a:t>
            </a:r>
          </a:p>
          <a:p>
            <a:pPr>
              <a:buNone/>
            </a:pPr>
            <a:endParaRPr lang="en-US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03848" y="2292856"/>
          <a:ext cx="3024336" cy="1463040"/>
        </p:xfrm>
        <a:graphic>
          <a:graphicData uri="http://schemas.openxmlformats.org/drawingml/2006/table">
            <a:tbl>
              <a:tblPr/>
              <a:tblGrid>
                <a:gridCol w="955053"/>
                <a:gridCol w="2069283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 i="1" dirty="0">
                          <a:latin typeface="Times New Roman"/>
                          <a:ea typeface="MS Mincho"/>
                        </a:rPr>
                        <a:t>Burst format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 i="1" dirty="0" smtClean="0">
                          <a:latin typeface="Times New Roman"/>
                          <a:ea typeface="MS Mincho"/>
                        </a:rPr>
                        <a:t>PRACH Configuration</a:t>
                      </a:r>
                      <a:r>
                        <a:rPr lang="en-GB" sz="1600" b="1" i="1" baseline="0" dirty="0" smtClean="0">
                          <a:latin typeface="Times New Roman"/>
                          <a:ea typeface="MS Mincho"/>
                        </a:rPr>
                        <a:t>  </a:t>
                      </a:r>
                      <a:r>
                        <a:rPr lang="en-GB" sz="1600" b="1" i="1" dirty="0" smtClean="0">
                          <a:latin typeface="Times New Roman"/>
                          <a:ea typeface="MS Mincho"/>
                        </a:rPr>
                        <a:t>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0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i="1" dirty="0">
                          <a:latin typeface="Times New Roman"/>
                          <a:ea typeface="MS Mincho"/>
                        </a:rPr>
                        <a:t>0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i="1" dirty="0" smtClean="0">
                          <a:latin typeface="Times New Roman"/>
                          <a:ea typeface="MS Mincho"/>
                        </a:rPr>
                        <a:t>3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i="1">
                          <a:latin typeface="Times New Roman"/>
                          <a:ea typeface="MS Mincho"/>
                        </a:rPr>
                        <a:t>1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i="1" dirty="0" smtClean="0">
                          <a:latin typeface="Times New Roman"/>
                          <a:ea typeface="MS Mincho"/>
                        </a:rPr>
                        <a:t>19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i="1">
                          <a:latin typeface="Times New Roman"/>
                          <a:ea typeface="MS Mincho"/>
                        </a:rPr>
                        <a:t>2</a:t>
                      </a:r>
                      <a:endParaRPr lang="zh-CN" sz="16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i="1" dirty="0" smtClean="0">
                          <a:latin typeface="Times New Roman"/>
                          <a:ea typeface="MS Mincho"/>
                        </a:rPr>
                        <a:t>35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i="1" dirty="0">
                          <a:latin typeface="Times New Roman"/>
                          <a:ea typeface="MS Mincho"/>
                        </a:rPr>
                        <a:t>3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i="1" dirty="0" smtClean="0">
                          <a:latin typeface="Times New Roman"/>
                          <a:ea typeface="MS Mincho"/>
                        </a:rPr>
                        <a:t>51</a:t>
                      </a:r>
                      <a:endParaRPr lang="zh-CN" sz="1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72712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The SNR values for the </a:t>
            </a:r>
            <a:r>
              <a:rPr lang="en-US" altLang="zh-CN" sz="2800" dirty="0" err="1" smtClean="0"/>
              <a:t>eMTC</a:t>
            </a:r>
            <a:r>
              <a:rPr lang="en-US" altLang="zh-CN" sz="2800" dirty="0" smtClean="0"/>
              <a:t> PRACH, PUCCH, PUSCH requirements defined in 36.104 and 36.141 will be included in the brackets.</a:t>
            </a:r>
          </a:p>
          <a:p>
            <a:r>
              <a:rPr lang="en-US" altLang="zh-CN" sz="2800" dirty="0" smtClean="0"/>
              <a:t> In the next meeting, the SNR values for these requirements may be revised if additional practical results are submitted.</a:t>
            </a:r>
            <a:endParaRPr lang="zh-CN" alt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13208</TotalTime>
  <Words>118</Words>
  <Application>Microsoft Office PowerPoint</Application>
  <PresentationFormat>全屏显示(4:3)</PresentationFormat>
  <Paragraphs>40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eMTC Uplink demodulation requirements</vt:lpstr>
      <vt:lpstr>PRACH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lastModifiedBy>Huawei</cp:lastModifiedBy>
  <cp:revision>210</cp:revision>
  <dcterms:created xsi:type="dcterms:W3CDTF">2016-04-12T20:58:18Z</dcterms:created>
  <dcterms:modified xsi:type="dcterms:W3CDTF">2016-05-26T10:15:02Z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(3)kxazvPcNayzRb8MUY0EpLW6BQlB+vop3XPpB6J3yf86nTyKsEoSOXZDl3mJpiESjVTrUfzHi
14pToDkBdI3aAatL9UXechABScVviYGcZvk+ZyGDVDHfFjf7Zt/3ei1lhXHVtIgLBPp+ihx5
gKjdP2gDK0+a36PeUjmoMgAujumAZgTvYhsN0ksxHGJLnvQKqY6STQwuOqXTToB9dYV2Auil
G/D9QWG0yCTPv4uqCO</vt:lpwstr>
  </property>
  <property fmtid="{D5CDD505-2E9C-101B-9397-08002B2CF9AE}" pid="3" name="_2015_ms_pID_7253431">
    <vt:lpwstr>EKS7An8Emlbw3DBZkqFlGq/giqdpmdLKkNPXlbSzhHh5GI7QD2Fj5I
jl3iNaXVACGVYd/2UrmrkI5KXsBDcQLU7EiRqzaJrHX+5iBc1eckI2phaA8sFSyewY7/ElP9
7GFp5JbCvqqT5M/6BkqNvwnbtz5Z9H4MS2ZGBFq+Abn/70Z+Vqer+RujS3fu9mOhgbOB06wL
OiIkmQJsxQY3iicDsOXvWO788HBo6Z530t0R</vt:lpwstr>
  </property>
  <property fmtid="{D5CDD505-2E9C-101B-9397-08002B2CF9AE}" pid="4" name="_2015_ms_pID_7253432">
    <vt:lpwstr>u3oJM/cg43kHDcMrp8tiUH7p7kUsmvEhBPz6
7Fn+H1Jje42/Eud4fgfdxs6NfNt5sw==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</Properties>
</file>