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7" y="48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691A-4403-4FDA-B682-1B4611B6AC69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69BF-356F-4E69-AE33-F3223C1116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0B6-FB2F-4735-9AF9-D5B3CC30C152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3559D-D132-435F-9F4D-B0729E297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5828-C1D3-4153-A717-DEDDC913137F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E193-9494-4D4A-B469-476F0F916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E07F-5B26-4CC4-9472-895E0FA514A2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EAA12-5AC4-4D2A-A9F9-68363F720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0BE7-5647-4C2E-B5F6-E2B340F04E00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CB230-47EB-45DC-A0B5-44BC3AE6C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B09C2-0663-41D0-94A0-202038CE88A9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C4C5-47C8-4B60-A60C-C32CD675A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52E7-AECE-4D10-A319-58F83C9D199F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ED5C3-85F7-4199-B7CC-15AEC9BAF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D89BC-AC92-4863-86BF-B1A3D6D84ABF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9C0B-2200-45CF-B5F2-DB2115E0E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95AE2-83B4-4AFD-AEA7-624E41495DBE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9670F-B83A-412C-9E7C-D426AB533A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5A03D-04B7-4711-BDA4-AD36F827918C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F3484-861A-4859-B6EA-AFF462DA6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0A25-C769-4F6C-BD03-74D8313F1CEB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CF5D9-D619-40ED-A5CC-5FE24A61F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6DDE087-B7CD-48DF-8B54-66BEFE5F31BD}" type="datetimeFigureOut">
              <a:rPr lang="zh-CN" altLang="en-US"/>
              <a:pPr>
                <a:defRPr/>
              </a:pPr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F2ADBAD-2943-4F1C-BFE1-B1C890C5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2200" smtClean="0"/>
              <a:t>3GPP TSG-RAN WG4 Meeting #79	                                               </a:t>
            </a:r>
            <a:r>
              <a:rPr lang="es-ES" altLang="zh-CN" sz="2200" smtClean="0"/>
              <a:t>Nanjing, China, 2016</a:t>
            </a:r>
            <a:r>
              <a:rPr lang="en-US" altLang="zh-CN" smtClean="0"/>
              <a:t/>
            </a:r>
            <a:br>
              <a:rPr lang="en-US" altLang="zh-CN" smtClean="0"/>
            </a:b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sv-SE" altLang="zh-CN" dirty="0" smtClean="0">
                <a:solidFill>
                  <a:schemeClr val="tx1"/>
                </a:solidFill>
              </a:rPr>
              <a:t>Nokia, Ericsson</a:t>
            </a:r>
            <a:r>
              <a:rPr lang="sv-SE" altLang="zh-CN" smtClean="0">
                <a:solidFill>
                  <a:schemeClr val="tx1"/>
                </a:solidFill>
              </a:rPr>
              <a:t>, Huawei, DoCoMo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850" y="2466975"/>
            <a:ext cx="82089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4400">
                <a:latin typeface="Calibri" pitchFamily="34" charset="0"/>
              </a:rPr>
              <a:t>Way forward on NPRACH simulation assumptions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308850" y="620713"/>
            <a:ext cx="1511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latin typeface="Calibri" pitchFamily="34" charset="0"/>
              </a:rPr>
              <a:t>R4-164491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It is observed that significant gap exists between NPRACH detection performance and timing estimation performance.</a:t>
            </a:r>
          </a:p>
          <a:p>
            <a:pPr lvl="1"/>
            <a:r>
              <a:rPr lang="en-US" altLang="en-US" smtClean="0">
                <a:solidFill>
                  <a:srgbClr val="FF0000"/>
                </a:solidFill>
              </a:rPr>
              <a:t>Ref: R4-164350, R4-164351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defRPr/>
            </a:pPr>
            <a:r>
              <a:rPr lang="en-US" altLang="zh-CN" sz="2800" dirty="0" smtClean="0"/>
              <a:t>Further study is needed to capture both timing estimation performance and missed detection performance for NPRACH requirements.</a:t>
            </a:r>
          </a:p>
          <a:p>
            <a:pPr eaLnBrk="1">
              <a:defRPr/>
            </a:pPr>
            <a:r>
              <a:rPr lang="en-US" altLang="zh-CN" sz="2800" dirty="0" smtClean="0"/>
              <a:t>Companies are encouraged </a:t>
            </a:r>
          </a:p>
          <a:p>
            <a:pPr lvl="1" eaLnBrk="1">
              <a:defRPr/>
            </a:pPr>
            <a:r>
              <a:rPr lang="en-US" altLang="zh-CN" sz="2400" dirty="0" smtClean="0"/>
              <a:t>to provide simulation results based on the simulation assumptions and </a:t>
            </a:r>
          </a:p>
          <a:p>
            <a:pPr lvl="1" eaLnBrk="1">
              <a:defRPr/>
            </a:pPr>
            <a:r>
              <a:rPr lang="en-US" altLang="zh-CN" sz="2400" dirty="0" smtClean="0"/>
              <a:t>to provide inputs on the performance criterion for NPRACH</a:t>
            </a:r>
            <a:r>
              <a:rPr lang="en-US" altLang="zh-CN" sz="2400" dirty="0" smtClean="0">
                <a:solidFill>
                  <a:srgbClr val="FF0000"/>
                </a:solidFill>
              </a:rPr>
              <a:t>, for example,</a:t>
            </a:r>
          </a:p>
          <a:p>
            <a:pPr lvl="2" eaLnBrk="1">
              <a:defRPr/>
            </a:pPr>
            <a:r>
              <a:rPr lang="en-US" altLang="zh-CN" sz="2000" dirty="0" smtClean="0">
                <a:solidFill>
                  <a:srgbClr val="FF0000"/>
                </a:solidFill>
              </a:rPr>
              <a:t>X [%] of false alarm rate</a:t>
            </a:r>
          </a:p>
          <a:p>
            <a:pPr lvl="2" eaLnBrk="1">
              <a:defRPr/>
            </a:pPr>
            <a:r>
              <a:rPr lang="en-US" altLang="zh-CN" sz="2000" dirty="0" smtClean="0">
                <a:solidFill>
                  <a:srgbClr val="FF0000"/>
                </a:solidFill>
              </a:rPr>
              <a:t>Y [%] of missed detection rate</a:t>
            </a:r>
          </a:p>
          <a:p>
            <a:pPr lvl="2" eaLnBrk="1">
              <a:defRPr/>
            </a:pPr>
            <a:endParaRPr lang="sv-SE" altLang="zh-CN" sz="2000" dirty="0" smtClean="0"/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zh-CN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Simulation assumptions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0850" y="5373688"/>
            <a:ext cx="8229600" cy="752475"/>
          </a:xfrm>
        </p:spPr>
        <p:txBody>
          <a:bodyPr/>
          <a:lstStyle/>
          <a:p>
            <a:r>
              <a:rPr lang="en-US" sz="1800" dirty="0">
                <a:solidFill>
                  <a:srgbClr val="FF0000"/>
                </a:solidFill>
              </a:rPr>
              <a:t>It is FFS on the timing limits. Frequency offset for [TU1/EPA1] should </a:t>
            </a:r>
            <a:r>
              <a:rPr lang="en-US" sz="1800">
                <a:solidFill>
                  <a:srgbClr val="FF0000"/>
                </a:solidFill>
              </a:rPr>
              <a:t>be </a:t>
            </a:r>
            <a:r>
              <a:rPr lang="en-US" sz="1800" smtClean="0">
                <a:solidFill>
                  <a:srgbClr val="FF0000"/>
                </a:solidFill>
              </a:rPr>
              <a:t>aligned to </a:t>
            </a:r>
            <a:r>
              <a:rPr lang="en-US" sz="1800" dirty="0">
                <a:solidFill>
                  <a:srgbClr val="FF0000"/>
                </a:solidFill>
              </a:rPr>
              <a:t>UE RF requirements on frequency offset. For the initial simulation, [200Hz] is assumed based on the current agreement on UE frequency offset.</a:t>
            </a:r>
            <a:endParaRPr lang="en-US" altLang="en-US" sz="1600" dirty="0" smtClean="0">
              <a:solidFill>
                <a:srgbClr val="FF0000"/>
              </a:solidFill>
            </a:endParaRPr>
          </a:p>
          <a:p>
            <a:endParaRPr lang="en-US" altLang="en-US" sz="18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197966"/>
              </p:ext>
            </p:extLst>
          </p:nvPr>
        </p:nvGraphicFramePr>
        <p:xfrm>
          <a:off x="971550" y="1436688"/>
          <a:ext cx="7200900" cy="3451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51"/>
                <a:gridCol w="4392549"/>
              </a:tblGrid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Parameter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Values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Preamble </a:t>
                      </a:r>
                      <a:r>
                        <a:rPr lang="en-US" sz="2000" dirty="0">
                          <a:effectLst/>
                        </a:rPr>
                        <a:t>format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aseline="0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Number of Repetitions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2, 8, 32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Number of Subcarriers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12, [24]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+mn-ea"/>
                        </a:rPr>
                        <a:t>Antenna</a:t>
                      </a:r>
                      <a:r>
                        <a:rPr lang="en-US" sz="2000" baseline="0" dirty="0" smtClean="0">
                          <a:effectLst/>
                          <a:latin typeface="+mn-lt"/>
                          <a:ea typeface="+mn-ea"/>
                        </a:rPr>
                        <a:t> configuration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 x 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frequency offset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0Hz (AWGN); </a:t>
                      </a:r>
                      <a:r>
                        <a:rPr lang="en-US" sz="2000" dirty="0" smtClean="0">
                          <a:effectLst/>
                        </a:rPr>
                        <a:t>[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effectLst/>
                        </a:rPr>
                        <a:t>200</a:t>
                      </a:r>
                      <a:r>
                        <a:rPr lang="en-US" sz="2000" dirty="0" smtClean="0">
                          <a:effectLst/>
                        </a:rPr>
                        <a:t>]Hz ([TU1/EPA1])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31374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Propagation channels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AWGN, </a:t>
                      </a:r>
                      <a:r>
                        <a:rPr lang="en-US" sz="2000" dirty="0" smtClean="0">
                          <a:effectLst/>
                        </a:rPr>
                        <a:t>[TU1,</a:t>
                      </a:r>
                      <a:r>
                        <a:rPr lang="en-US" sz="2000" baseline="0" dirty="0" smtClean="0">
                          <a:effectLst/>
                        </a:rPr>
                        <a:t>EPA1]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6274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Detection performance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Missed detection rate (1%) with false alarm rate (0.1%)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  <a:tr h="62749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Timing estimation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Timing error probability with limits 2.5us, [5us</a:t>
                      </a:r>
                      <a:r>
                        <a:rPr lang="en-US" sz="2000" dirty="0" smtClean="0">
                          <a:effectLst/>
                        </a:rPr>
                        <a:t>]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1" marR="68581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5677</TotalTime>
  <Words>218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3GPP TSG-RAN WG4 Meeting #79                                                Nanjing, China, 2016 </vt:lpstr>
      <vt:lpstr>Background</vt:lpstr>
      <vt:lpstr>Way Forward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#79                                          R4-16xxxx St. Julian’s, Malta, 15-19 February 2016</dc:title>
  <dc:creator>Lixiang (Tricia)</dc:creator>
  <cp:lastModifiedBy>Tan, Jun 1. (Nokia - US/Arlington Heights)</cp:lastModifiedBy>
  <cp:revision>130</cp:revision>
  <dcterms:created xsi:type="dcterms:W3CDTF">2016-01-12T08:39:50Z</dcterms:created>
  <dcterms:modified xsi:type="dcterms:W3CDTF">2016-05-27T01:09:25Z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1464227740</vt:lpwstr>
  </property>
</Properties>
</file>