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4" r:id="rId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9756" autoAdjust="0"/>
  </p:normalViewPr>
  <p:slideViewPr>
    <p:cSldViewPr>
      <p:cViewPr varScale="1">
        <p:scale>
          <a:sx n="70" d="100"/>
          <a:sy n="70" d="100"/>
        </p:scale>
        <p:origin x="-14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BC5252-4021-41D8-9098-247DBFB4F279}" type="datetimeFigureOut">
              <a:rPr lang="zh-CN" altLang="en-US"/>
              <a:pPr/>
              <a:t>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7ECC27-9881-4917-A95B-1701B620FE0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55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C4CCFB-2204-403D-8C52-186AC000DB44}" type="datetimeFigureOut">
              <a:rPr lang="zh-CN" altLang="en-US"/>
              <a:pPr/>
              <a:t>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0BCCA3-3371-4891-A596-77F2675C93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60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725986-9727-4FE4-B491-2C0195C23D5A}" type="datetimeFigureOut">
              <a:rPr lang="zh-CN" altLang="en-US"/>
              <a:pPr/>
              <a:t>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DFCC86-F68E-4596-A850-952863D7EF2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304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E88823-2E90-4E8E-92BE-5A1AE47892E1}" type="datetimeFigureOut">
              <a:rPr lang="zh-CN" altLang="en-US"/>
              <a:pPr/>
              <a:t>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46B3C8-A0F3-4F74-A91C-1F729819851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552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8ECD61-8F81-4CF5-93DF-1A4BF97705EA}" type="datetimeFigureOut">
              <a:rPr lang="zh-CN" altLang="en-US"/>
              <a:pPr/>
              <a:t>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608F3E-23A6-43FA-A829-BA03EE715F7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851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B71225-9F88-4328-9418-179501A54A34}" type="datetimeFigureOut">
              <a:rPr lang="zh-CN" altLang="en-US"/>
              <a:pPr/>
              <a:t>16/5/27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B3114F-DEAE-4EE8-8BCF-A72188B41DE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99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01E26D-59BE-4318-8AE6-BE7946711B25}" type="datetimeFigureOut">
              <a:rPr lang="zh-CN" altLang="en-US"/>
              <a:pPr/>
              <a:t>16/5/27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6F798-0510-4AAD-B797-7C00C0C3352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060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9AA0BDA-D0DD-47AF-933D-E8DE5EDBE0F9}" type="datetimeFigureOut">
              <a:rPr lang="zh-CN" altLang="en-US"/>
              <a:pPr/>
              <a:t>16/5/27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CA3C38-EA7B-4A9D-A84A-CEE25BDE470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451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386FE8-D63E-4557-A9E5-B64341865C8A}" type="datetimeFigureOut">
              <a:rPr lang="zh-CN" altLang="en-US"/>
              <a:pPr/>
              <a:t>16/5/27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57222-EE41-4C33-8EEA-B345B17F2DD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056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F73FB0-6155-4C1B-A1D7-A69234A4F3A4}" type="datetimeFigureOut">
              <a:rPr lang="zh-CN" altLang="en-US"/>
              <a:pPr/>
              <a:t>16/5/27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3E8602-E68D-4B11-84A0-4ACA07F150C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802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9C7CDB-14F7-4048-B798-8DE1FC3D634B}" type="datetimeFigureOut">
              <a:rPr lang="zh-CN" altLang="en-US"/>
              <a:pPr/>
              <a:t>16/5/27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ABCAF9-8FA9-4F3E-BAF3-24B492FC5DE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512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20B06EF2-DE95-48DE-8E6D-63B686D0DFA6}" type="datetimeFigureOut">
              <a:rPr lang="zh-CN" altLang="en-US"/>
              <a:pPr/>
              <a:t>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charset="0"/>
                <a:ea typeface="SimSun" charset="0"/>
                <a:cs typeface="SimSun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283A19F7-B32B-435F-A089-B3527C3857C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SimSun" panose="02010600030101010101" pitchFamily="2" charset="-122"/>
          <a:cs typeface="SimSun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SimSun" panose="02010600030101010101" pitchFamily="2" charset="-122"/>
          <a:cs typeface="SimSu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SimSun" panose="02010600030101010101" pitchFamily="2" charset="-122"/>
          <a:cs typeface="SimSu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SimSun" panose="02010600030101010101" pitchFamily="2" charset="-122"/>
          <a:cs typeface="SimSu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SimSun" panose="02010600030101010101" pitchFamily="2" charset="-122"/>
          <a:cs typeface="SimSu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SimSun" panose="02010600030101010101" pitchFamily="2" charset="-122"/>
          <a:cs typeface="SimSun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SimSun" panose="02010600030101010101" pitchFamily="2" charset="-122"/>
          <a:cs typeface="SimSun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SimSun" panose="02010600030101010101" pitchFamily="2" charset="-122"/>
          <a:cs typeface="SimSun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SimSun" panose="02010600030101010101" pitchFamily="2" charset="-122"/>
          <a:cs typeface="SimSun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SimSun" panose="02010600030101010101" pitchFamily="2" charset="-122"/>
          <a:cs typeface="SimSun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kumimoji="0" lang="en-GB" altLang="zh-CN" b="1" dirty="0" smtClean="0"/>
              <a:t>WF on carrier frequency</a:t>
            </a:r>
            <a:r>
              <a:rPr kumimoji="0" lang="zh-CN" altLang="en-US" b="1" dirty="0" smtClean="0"/>
              <a:t> </a:t>
            </a:r>
            <a:r>
              <a:rPr kumimoji="0" lang="en-US" altLang="zh-CN" b="1" dirty="0" smtClean="0"/>
              <a:t>for</a:t>
            </a:r>
            <a:r>
              <a:rPr kumimoji="0" lang="zh-CN" altLang="en-US" b="1" dirty="0" smtClean="0"/>
              <a:t> </a:t>
            </a:r>
            <a:r>
              <a:rPr kumimoji="0" lang="en-US" altLang="zh-CN" b="1" dirty="0" smtClean="0"/>
              <a:t>NR</a:t>
            </a:r>
            <a:r>
              <a:rPr kumimoji="0" lang="zh-CN" altLang="en-US" b="1" dirty="0" smtClean="0"/>
              <a:t> </a:t>
            </a:r>
            <a:r>
              <a:rPr kumimoji="0" lang="en-US" altLang="zh-CN" b="1" dirty="0" smtClean="0"/>
              <a:t>co-</a:t>
            </a:r>
            <a:r>
              <a:rPr kumimoji="0" lang="en-US" altLang="zh-CN" b="1" dirty="0" smtClean="0"/>
              <a:t>existence</a:t>
            </a:r>
            <a:r>
              <a:rPr kumimoji="0" lang="zh-CN" altLang="en-US" b="1" dirty="0"/>
              <a:t> </a:t>
            </a:r>
            <a:r>
              <a:rPr kumimoji="0" lang="en-US" altLang="zh-CN" b="1" dirty="0" smtClean="0"/>
              <a:t>study</a:t>
            </a:r>
            <a:r>
              <a:rPr kumimoji="0" lang="zh-CN" altLang="en-US" b="1" dirty="0" smtClean="0"/>
              <a:t> </a:t>
            </a:r>
            <a:r>
              <a:rPr kumimoji="0" lang="en-US" altLang="zh-CN" b="1" dirty="0" smtClean="0"/>
              <a:t>below</a:t>
            </a:r>
            <a:r>
              <a:rPr kumimoji="0" lang="zh-CN" altLang="en-US" b="1" dirty="0" smtClean="0"/>
              <a:t> </a:t>
            </a:r>
            <a:r>
              <a:rPr kumimoji="0" lang="en-US" altLang="zh-CN" b="1" dirty="0" smtClean="0"/>
              <a:t>6GHz</a:t>
            </a:r>
            <a:endParaRPr kumimoji="0" lang="zh-CN" altLang="en-US" dirty="0" smtClean="0"/>
          </a:p>
        </p:txBody>
      </p:sp>
      <p:sp>
        <p:nvSpPr>
          <p:cNvPr id="13314" name="副标题 2"/>
          <p:cNvSpPr>
            <a:spLocks noGrp="1"/>
          </p:cNvSpPr>
          <p:nvPr>
            <p:ph type="subTitle" idx="1"/>
          </p:nvPr>
        </p:nvSpPr>
        <p:spPr>
          <a:xfrm>
            <a:off x="827584" y="4076700"/>
            <a:ext cx="7848872" cy="1752600"/>
          </a:xfrm>
        </p:spPr>
        <p:txBody>
          <a:bodyPr/>
          <a:lstStyle/>
          <a:p>
            <a:pPr eaLnBrk="1" hangingPunct="1"/>
            <a:r>
              <a:rPr kumimoji="0" lang="en-US" altLang="zh-CN" dirty="0" smtClean="0">
                <a:solidFill>
                  <a:srgbClr val="898989"/>
                </a:solidFill>
              </a:rPr>
              <a:t>CMCC</a:t>
            </a:r>
            <a:r>
              <a:rPr kumimoji="0" lang="zh-CN" altLang="en-US" dirty="0" smtClean="0">
                <a:solidFill>
                  <a:srgbClr val="898989"/>
                </a:solidFill>
              </a:rPr>
              <a:t>,</a:t>
            </a:r>
            <a:r>
              <a:rPr kumimoji="0" lang="en-US" altLang="zh-CN" dirty="0" smtClean="0">
                <a:solidFill>
                  <a:srgbClr val="898989"/>
                </a:solidFill>
              </a:rPr>
              <a:t>…</a:t>
            </a:r>
            <a:endParaRPr kumimoji="0" lang="zh-CN" altLang="en-US" dirty="0" smtClean="0">
              <a:solidFill>
                <a:srgbClr val="898989"/>
              </a:solidFill>
            </a:endParaRPr>
          </a:p>
        </p:txBody>
      </p:sp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0" y="-288"/>
            <a:ext cx="91440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r>
              <a:rPr kumimoji="0" lang="en-GB" altLang="zh-CN" sz="1600" b="1" dirty="0"/>
              <a:t>3GPP TSG-RAN WG4 Meeting #</a:t>
            </a:r>
            <a:r>
              <a:rPr kumimoji="0" lang="en-GB" altLang="zh-CN" sz="1600" b="1" dirty="0" smtClean="0"/>
              <a:t>7</a:t>
            </a:r>
            <a:r>
              <a:rPr kumimoji="0" lang="en-US" altLang="zh-CN" sz="1600" b="1" dirty="0" smtClean="0"/>
              <a:t>9</a:t>
            </a:r>
            <a:r>
              <a:rPr kumimoji="0" lang="en-GB" altLang="zh-CN" sz="1600" b="1" i="1" dirty="0"/>
              <a:t>	                                                                 </a:t>
            </a:r>
            <a:r>
              <a:rPr kumimoji="0" lang="en-GB" altLang="zh-CN" sz="1600" b="1" i="1" dirty="0">
                <a:solidFill>
                  <a:srgbClr val="FF0000"/>
                </a:solidFill>
              </a:rPr>
              <a:t>          </a:t>
            </a:r>
            <a:r>
              <a:rPr kumimoji="0" lang="en-GB" altLang="zh-CN" sz="1600" b="1" dirty="0" smtClean="0">
                <a:cs typeface="Arial" pitchFamily="34" charset="0"/>
              </a:rPr>
              <a:t>R4</a:t>
            </a:r>
            <a:r>
              <a:rPr kumimoji="0" lang="zh-CN" altLang="zh-CN" sz="1600" b="1" dirty="0">
                <a:cs typeface="Arial" pitchFamily="34" charset="0"/>
              </a:rPr>
              <a:t>-</a:t>
            </a:r>
            <a:r>
              <a:rPr lang="en-GB" altLang="zh-CN" sz="1600" b="1" u="heavy" dirty="0" smtClean="0"/>
              <a:t>164477</a:t>
            </a:r>
            <a:r>
              <a:rPr lang="zh-CN" altLang="zh-CN" sz="1600" dirty="0" smtClean="0"/>
              <a:t> </a:t>
            </a:r>
            <a:r>
              <a:rPr kumimoji="0" lang="en-GB" altLang="zh-CN" sz="1600" b="1" dirty="0" smtClean="0">
                <a:cs typeface="Arial" pitchFamily="34" charset="0"/>
              </a:rPr>
              <a:t> Nanjing,</a:t>
            </a:r>
            <a:r>
              <a:rPr kumimoji="0" lang="zh-CN" altLang="en-US" sz="1600" b="1" dirty="0" smtClean="0">
                <a:cs typeface="Arial" pitchFamily="34" charset="0"/>
              </a:rPr>
              <a:t> </a:t>
            </a:r>
            <a:r>
              <a:rPr kumimoji="0" lang="en-US" altLang="zh-CN" sz="1600" b="1" dirty="0" smtClean="0">
                <a:cs typeface="Arial" pitchFamily="34" charset="0"/>
              </a:rPr>
              <a:t>China,</a:t>
            </a:r>
            <a:r>
              <a:rPr kumimoji="0" lang="en-GB" altLang="zh-CN" sz="1600" b="1" dirty="0" smtClean="0">
                <a:cs typeface="Arial" pitchFamily="34" charset="0"/>
              </a:rPr>
              <a:t> </a:t>
            </a:r>
            <a:r>
              <a:rPr kumimoji="0" lang="en-US" altLang="zh-CN" sz="1600" b="1" dirty="0" smtClean="0">
                <a:cs typeface="Arial" pitchFamily="34" charset="0"/>
              </a:rPr>
              <a:t>23</a:t>
            </a:r>
            <a:r>
              <a:rPr kumimoji="0" lang="en-GB" altLang="zh-CN" sz="1600" b="1" dirty="0" smtClean="0">
                <a:cs typeface="Arial" pitchFamily="34" charset="0"/>
              </a:rPr>
              <a:t>–</a:t>
            </a:r>
            <a:r>
              <a:rPr kumimoji="0" lang="en-US" altLang="zh-CN" sz="1600" b="1" dirty="0" smtClean="0">
                <a:cs typeface="Arial" pitchFamily="34" charset="0"/>
              </a:rPr>
              <a:t>27</a:t>
            </a:r>
            <a:r>
              <a:rPr kumimoji="0" lang="en-GB" altLang="zh-CN" sz="1600" b="1" dirty="0" smtClean="0">
                <a:cs typeface="Arial" pitchFamily="34" charset="0"/>
              </a:rPr>
              <a:t> May</a:t>
            </a:r>
            <a:r>
              <a:rPr kumimoji="0" lang="zh-CN" altLang="en-US" sz="1600" b="1" dirty="0" smtClean="0">
                <a:cs typeface="Arial" pitchFamily="34" charset="0"/>
              </a:rPr>
              <a:t> </a:t>
            </a:r>
            <a:r>
              <a:rPr kumimoji="0" lang="en-GB" altLang="zh-CN" sz="1600" b="1" dirty="0" smtClean="0">
                <a:cs typeface="Arial" pitchFamily="34" charset="0"/>
              </a:rPr>
              <a:t>2016</a:t>
            </a:r>
            <a:endParaRPr kumimoji="0" lang="en-GB" altLang="zh-CN" sz="1600" dirty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 smtClean="0"/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/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The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co-existence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for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E-UTRA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study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in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39.942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take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two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carrier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frequency</a:t>
            </a:r>
            <a:r>
              <a:rPr lang="zh-CN" altLang="en-US" sz="2400" dirty="0">
                <a:solidFill>
                  <a:srgbClr val="000000"/>
                </a:solidFill>
                <a:latin typeface="+mj-lt"/>
              </a:rPr>
              <a:t> </a:t>
            </a:r>
            <a:endParaRPr lang="en-US" altLang="zh-CN" sz="2400" dirty="0" smtClean="0">
              <a:solidFill>
                <a:srgbClr val="000000"/>
              </a:solidFill>
              <a:latin typeface="+mj-lt"/>
            </a:endParaRPr>
          </a:p>
          <a:p>
            <a:pPr lvl="1"/>
            <a:r>
              <a:rPr lang="zh-CN" altLang="zh-CN" sz="2000" dirty="0" smtClean="0">
                <a:solidFill>
                  <a:srgbClr val="000000"/>
                </a:solidFill>
                <a:latin typeface="+mj-lt"/>
              </a:rPr>
              <a:t>9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00Mz</a:t>
            </a:r>
          </a:p>
          <a:p>
            <a:pPr lvl="1"/>
            <a:r>
              <a:rPr lang="zh-CN" altLang="zh-CN" sz="2000" dirty="0" smtClean="0">
                <a:solidFill>
                  <a:srgbClr val="000000"/>
                </a:solidFill>
              </a:rPr>
              <a:t>2</a:t>
            </a:r>
            <a:r>
              <a:rPr lang="en-US" altLang="zh-CN" sz="2000" dirty="0" smtClean="0">
                <a:solidFill>
                  <a:srgbClr val="000000"/>
                </a:solidFill>
              </a:rPr>
              <a:t>000MHz</a:t>
            </a:r>
          </a:p>
          <a:p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For NR, co-existence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simulation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based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on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TR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38.913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may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result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in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large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difference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among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different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carrier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frequency</a:t>
            </a:r>
          </a:p>
          <a:p>
            <a:pPr lvl="1"/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Carrier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frequency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of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around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700MHz,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2GHz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and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4GHz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were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included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in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TR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38.913</a:t>
            </a:r>
          </a:p>
          <a:p>
            <a:pPr lvl="1"/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Different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carrier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frequency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are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mapped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to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different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scenarios</a:t>
            </a:r>
          </a:p>
          <a:p>
            <a:pPr lvl="1"/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Different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carrier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frequency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differ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on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maximum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bandwidth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,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maximum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antenna</a:t>
            </a:r>
            <a:r>
              <a:rPr lang="zh-CN" alt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+mj-lt"/>
              </a:rPr>
              <a:t>elements</a:t>
            </a:r>
            <a:endParaRPr lang="en-US" altLang="zh-CN" sz="24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214313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</a:t>
            </a:r>
            <a:r>
              <a:rPr lang="zh-CN" altLang="en-US" dirty="0" smtClean="0"/>
              <a:t> </a:t>
            </a:r>
            <a:r>
              <a:rPr lang="en-US" altLang="zh-CN" dirty="0" smtClean="0"/>
              <a:t>forward</a:t>
            </a:r>
            <a:endParaRPr lang="zh-CN" altLang="en-US" dirty="0" smtClean="0"/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/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Take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</a:rPr>
              <a:t>c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enter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frequency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[700MHz],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[2GHz]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and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[4GHz</a:t>
            </a:r>
            <a:r>
              <a:rPr lang="zh-CN" altLang="zh-CN" sz="2400" dirty="0" smtClean="0">
                <a:solidFill>
                  <a:srgbClr val="000000"/>
                </a:solidFill>
                <a:latin typeface="+mj-lt"/>
              </a:rPr>
              <a:t>]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for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NR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co-existence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study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below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6GHz as a baseline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endParaRPr lang="en-US" altLang="zh-CN" sz="2400" dirty="0" smtClean="0">
              <a:solidFill>
                <a:srgbClr val="000000"/>
              </a:solidFill>
              <a:latin typeface="+mj-lt"/>
            </a:endParaRPr>
          </a:p>
          <a:p>
            <a:endParaRPr lang="en-US" altLang="zh-CN" sz="2400" dirty="0" smtClean="0">
              <a:solidFill>
                <a:srgbClr val="000000"/>
              </a:solidFill>
              <a:latin typeface="+mj-lt"/>
            </a:endParaRPr>
          </a:p>
          <a:p>
            <a:endParaRPr lang="en-US" altLang="zh-CN" sz="2400" dirty="0" smtClean="0">
              <a:solidFill>
                <a:srgbClr val="00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7852</TotalTime>
  <Words>121</Words>
  <Application>Microsoft Macintosh PowerPoint</Application>
  <PresentationFormat>全屏显示(4:3)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carrier frequency for NR co-existence study below 6GHz</vt:lpstr>
      <vt:lpstr>Background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Liubo (Bo)</dc:creator>
  <cp:lastModifiedBy>qun pan</cp:lastModifiedBy>
  <cp:revision>194</cp:revision>
  <dcterms:created xsi:type="dcterms:W3CDTF">2015-04-22T12:48:09Z</dcterms:created>
  <dcterms:modified xsi:type="dcterms:W3CDTF">2016-05-27T01:16:01Z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(3)GniobbBNRjZ0VK6WQo/j9+sIM1ORhom1BFaDt2RMKfo+D2URJ4upXEFx36fT4j+dif9JNsM0
JOPlYgI4mNsvPgVzAM3L9O/gcdxon2vDCUJJipeDapwpCyQVmuH9tOMX2J9Wf8/IYqvZtcLs
zYwx0AlvTXnP4kgQHw7jk9RzKwkep+dlt5AdOBeIyfSvVpcvjThwgJ7AVm9eCKYd7ZjBgQfl
ni+aI8W3x3w+1WDVvW</vt:lpwstr>
  </property>
  <property fmtid="{D5CDD505-2E9C-101B-9397-08002B2CF9AE}" pid="3" name="_new_ms_pID_725431">
    <vt:lpwstr>sRkoKR2Msp/7mlsK8RaGXhDu83mw+J5tLzyf8RVatNj/n/LJ4wUkLs
OjAFv+9U65pC+sYhfLeGHJj/KOWApCp0j2qzM2mnukEzvo2O9mW1KM0peOpjw8CsvCkIXBYN
yLz/9mOGrGh/EjH9VETJ5KTxHti6SZvQMS0RanDlcgh8afN+FvOgOnLLFEY57DXBB37CkvLg
el4H2g5OFRnO1JgQdCdoC7rXe5eATqIYWyxb</vt:lpwstr>
  </property>
  <property fmtid="{D5CDD505-2E9C-101B-9397-08002B2CF9AE}" pid="4" name="_new_ms_pID_725432">
    <vt:lpwstr>2Hpn+3n83aq05QX5zUwrqh3NjYqCwtLjpFjE
S9bROTOhADfyYceBfJ6lWVyfxMSIg6bgH/+kd1aHfGJpTpluOOXc5SFAPtE+2wPS1PzOTHQ6
t1n1rVfZO3TxLjwSQ+1RARTf73SOq8B60r7IVDeTzic=</vt:lpwstr>
  </property>
  <property fmtid="{D5CDD505-2E9C-101B-9397-08002B2CF9AE}" pid="5" name="sflag">
    <vt:lpwstr>1447703963</vt:lpwstr>
  </property>
</Properties>
</file>