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5" r:id="rId5"/>
    <p:sldId id="267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zuyoshi Uesaka" initials="KU" lastIdx="5" clrIdx="0">
    <p:extLst>
      <p:ext uri="{19B8F6BF-5375-455C-9EA6-DF929625EA0E}">
        <p15:presenceInfo xmlns:p15="http://schemas.microsoft.com/office/powerpoint/2012/main" userId="S-1-5-21-1538607324-3213881460-940295383-2423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4670" autoAdjust="0"/>
    <p:restoredTop sz="94660"/>
  </p:normalViewPr>
  <p:slideViewPr>
    <p:cSldViewPr>
      <p:cViewPr varScale="1">
        <p:scale>
          <a:sx n="65" d="100"/>
          <a:sy n="65" d="100"/>
        </p:scale>
        <p:origin x="141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0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9074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4407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14165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376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169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2302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1930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0797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054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3962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048223-83A5-4FAD-9F52-D7B04415435E}" type="datetimeFigureOut">
              <a:rPr lang="en-US" smtClean="0"/>
              <a:t>10/13/2016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62B99A-F0B2-4D92-A14B-0C6BF12A98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7253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NB-</a:t>
            </a:r>
            <a:r>
              <a:rPr lang="en-US" dirty="0" err="1"/>
              <a:t>IoT</a:t>
            </a:r>
            <a:r>
              <a:rPr lang="en-US" dirty="0"/>
              <a:t> UE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Ericsson</a:t>
            </a:r>
            <a:endParaRPr lang="en-US" dirty="0"/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251619" y="152400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#80BIS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Ljubljana, Slovenia, 10-14, October,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947694" y="223837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dirty="0">
                <a:ea typeface="Batang" pitchFamily="18" charset="-127"/>
                <a:cs typeface="Times New Roman" pitchFamily="18" charset="0"/>
              </a:rPr>
              <a:t>R4-168791</a:t>
            </a:r>
          </a:p>
        </p:txBody>
      </p:sp>
    </p:spTree>
    <p:extLst>
      <p:ext uri="{BB962C8B-B14F-4D97-AF65-F5344CB8AC3E}">
        <p14:creationId xmlns:p14="http://schemas.microsoft.com/office/powerpoint/2010/main" val="3723513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NPDCCH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/>
              <a:t>The below is a summary of the proposed number of repetitions to satisfy 1% BLER in each case (Case 1&amp;3 at SNR of -6dB, Case 2&amp;4 at SNR of -12dB) from each contribution.</a:t>
            </a:r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2122154"/>
              </p:ext>
            </p:extLst>
          </p:nvPr>
        </p:nvGraphicFramePr>
        <p:xfrm>
          <a:off x="457200" y="2915920"/>
          <a:ext cx="8153400" cy="363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Case1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effectLst/>
                          <a:latin typeface="+mn-lt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1x1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RAN4#80 Assumption</a:t>
                      </a:r>
                      <a:br>
                        <a:rPr lang="en-US" sz="1400" b="1" dirty="0">
                          <a:effectLst/>
                          <a:latin typeface="+mn-lt"/>
                        </a:rPr>
                      </a:br>
                      <a:r>
                        <a:rPr lang="en-US" sz="1400" b="1" dirty="0">
                          <a:effectLst/>
                          <a:latin typeface="+mn-lt"/>
                        </a:rPr>
                        <a:t>[R4-166656]</a:t>
                      </a:r>
                      <a:endParaRPr lang="en-US" sz="1400" b="1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[64]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[128]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[512, 1024]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832957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128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1024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Intel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[R4-167243]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[R4-167506]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1024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Qualcomm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[R4-168040]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512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1024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highlight>
                          <a:srgbClr val="FFFF00"/>
                        </a:highlight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64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dirty="0">
                          <a:effectLst/>
                          <a:latin typeface="+mn-lt"/>
                        </a:rPr>
                        <a:t>512</a:t>
                      </a:r>
                      <a:endParaRPr lang="en-US" sz="1400" dirty="0"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Nokia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[R4-168740]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512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highlight>
                            <a:srgbClr val="FFFF00"/>
                          </a:highlight>
                          <a:latin typeface="Calibri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1586701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2074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NPDSCH demodulation 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ja-JP" sz="2000" dirty="0"/>
              <a:t>The below is a summary of the proposed number of repetitions to satisfy 70% of Max throughput around the targeted SNR.</a:t>
            </a:r>
            <a:endParaRPr lang="en-US" sz="2000" dirty="0"/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09130702"/>
              </p:ext>
            </p:extLst>
          </p:nvPr>
        </p:nvGraphicFramePr>
        <p:xfrm>
          <a:off x="457200" y="2825711"/>
          <a:ext cx="8229600" cy="36512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8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603289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 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Case2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Case3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Case4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EPA5 2x1 low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Case5</a:t>
                      </a:r>
                    </a:p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Calibri"/>
                        </a:rPr>
                        <a:t>ETU1 1x1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2517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RAN4#80 Assumption [R4-166656]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[32]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[192, 128, 256]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3553372950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Intel[R4-167244]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TBD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CATT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[R4-167507]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64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Huawei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[R4-167569]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Qualcomm[R4-168041]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ZTE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[R4-168158]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128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Ericsson</a:t>
                      </a:r>
                      <a:r>
                        <a:rPr lang="en-US" altLang="ja-JP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[R4-168209]</a:t>
                      </a:r>
                      <a:endParaRPr lang="en-US" altLang="ja-JP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Nokia[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FFFF00"/>
                          </a:highlight>
                          <a:latin typeface="+mn-lt"/>
                        </a:rPr>
                        <a:t>R4-168367</a:t>
                      </a: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16/32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256/384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192/256</a:t>
                      </a:r>
                    </a:p>
                  </a:txBody>
                  <a:tcPr marL="50800" marR="50800" marT="50800" marB="5080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2190"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Samsung[R4-168148]</a:t>
                      </a:r>
                    </a:p>
                  </a:txBody>
                  <a:tcPr marL="50800" marR="50800" marT="50800" marB="50800"/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32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fontAlgn="t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256</a:t>
                      </a:r>
                    </a:p>
                  </a:txBody>
                  <a:tcPr marL="50800" marR="50800" marT="50800" marB="50800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326697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636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00200"/>
            <a:ext cx="8229600" cy="4525963"/>
          </a:xfrm>
        </p:spPr>
        <p:txBody>
          <a:bodyPr>
            <a:noAutofit/>
          </a:bodyPr>
          <a:lstStyle/>
          <a:p>
            <a:r>
              <a:rPr lang="en-US" sz="2800" dirty="0"/>
              <a:t>Repetition numbers for NPDCCH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  <a:p>
            <a:r>
              <a:rPr lang="en-US" sz="2800" dirty="0"/>
              <a:t>Repetition numbers for NPDSCH demodulation requirements</a:t>
            </a:r>
          </a:p>
          <a:p>
            <a:pPr marL="0" indent="0">
              <a:buNone/>
            </a:pPr>
            <a:endParaRPr lang="en-US" sz="2800" dirty="0"/>
          </a:p>
          <a:p>
            <a:pPr marL="0" indent="0">
              <a:buNone/>
            </a:pPr>
            <a:endParaRPr lang="en-US" sz="28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5289128"/>
              </p:ext>
            </p:extLst>
          </p:nvPr>
        </p:nvGraphicFramePr>
        <p:xfrm>
          <a:off x="1066800" y="2587927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1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64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512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128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1024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8675190"/>
              </p:ext>
            </p:extLst>
          </p:nvPr>
        </p:nvGraphicFramePr>
        <p:xfrm>
          <a:off x="1066800" y="4586574"/>
          <a:ext cx="7086600" cy="101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7320">
                  <a:extLst>
                    <a:ext uri="{9D8B030D-6E8A-4147-A177-3AD203B41FA5}">
                      <a16:colId xmlns:a16="http://schemas.microsoft.com/office/drawing/2014/main" val="2322284187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2566724309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3875627903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4115601190"/>
                    </a:ext>
                  </a:extLst>
                </a:gridCol>
                <a:gridCol w="1417320">
                  <a:extLst>
                    <a:ext uri="{9D8B030D-6E8A-4147-A177-3AD203B41FA5}">
                      <a16:colId xmlns:a16="http://schemas.microsoft.com/office/drawing/2014/main" val="1307293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Test case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2</a:t>
                      </a:r>
                      <a:br>
                        <a:rPr lang="en-US" dirty="0"/>
                      </a:br>
                      <a:r>
                        <a:rPr lang="en-US" dirty="0"/>
                        <a:t>EPA5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3</a:t>
                      </a:r>
                    </a:p>
                    <a:p>
                      <a:pPr algn="ctr"/>
                      <a:r>
                        <a:rPr lang="en-US" dirty="0"/>
                        <a:t>ETU1 2x1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4</a:t>
                      </a:r>
                    </a:p>
                    <a:p>
                      <a:pPr algn="ctr"/>
                      <a:r>
                        <a:rPr lang="en-US" dirty="0"/>
                        <a:t>EPA5 1x1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Case 5</a:t>
                      </a:r>
                    </a:p>
                    <a:p>
                      <a:pPr algn="ctr"/>
                      <a:r>
                        <a:rPr lang="en-US" dirty="0"/>
                        <a:t>ETU1 1x1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2553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Repetition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256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85563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1099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Interested companies are encouraged to provide the results with impairments for NPDCCH and NPDSCH demodulation requirements by RAN4#81. </a:t>
            </a:r>
          </a:p>
          <a:p>
            <a:r>
              <a:rPr lang="en-US" dirty="0"/>
              <a:t>Demodulation performance requirements will be derived from the averaged values from the results with impairments</a:t>
            </a:r>
          </a:p>
          <a:p>
            <a:pPr lvl="1"/>
            <a:r>
              <a:rPr lang="en-US" dirty="0"/>
              <a:t>DC offset (subcarrier leakage) </a:t>
            </a:r>
          </a:p>
          <a:p>
            <a:pPr lvl="1"/>
            <a:r>
              <a:rPr lang="en-GB" dirty="0"/>
              <a:t>The demodulation performance requirements need to take into account the possible degradation due to </a:t>
            </a:r>
            <a:r>
              <a:rPr lang="en-US" dirty="0"/>
              <a:t>DC offset (subcarrier leakage)</a:t>
            </a:r>
          </a:p>
          <a:p>
            <a:r>
              <a:rPr lang="en-US" dirty="0"/>
              <a:t>Additional X [dB] common margin will be added to the averaged results with impairments from the companies</a:t>
            </a:r>
          </a:p>
          <a:p>
            <a:r>
              <a:rPr lang="en-US" dirty="0"/>
              <a:t>Companies are encourage to provide estimation of dedicated impairment value X [dB] in RAN4 #81;</a:t>
            </a:r>
          </a:p>
          <a:p>
            <a:pPr lvl="1"/>
            <a:r>
              <a:rPr lang="en-US" dirty="0"/>
              <a:t>Additional common margin will be added to the averaged impairments results from the companies to take into account simulation results spread:</a:t>
            </a:r>
          </a:p>
          <a:p>
            <a:pPr lvl="2"/>
            <a:r>
              <a:rPr lang="en-US" dirty="0"/>
              <a:t>NPBCH/NPDCCH: 0.3dB</a:t>
            </a:r>
          </a:p>
          <a:p>
            <a:pPr lvl="2"/>
            <a:r>
              <a:rPr lang="en-US" dirty="0"/>
              <a:t>NPDSCH: 0.5dB</a:t>
            </a:r>
          </a:p>
        </p:txBody>
      </p:sp>
    </p:spTree>
    <p:extLst>
      <p:ext uri="{BB962C8B-B14F-4D97-AF65-F5344CB8AC3E}">
        <p14:creationId xmlns:p14="http://schemas.microsoft.com/office/powerpoint/2010/main" val="29988357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938</TotalTime>
  <Words>442</Words>
  <Application>Microsoft Office PowerPoint</Application>
  <PresentationFormat>On-screen Show (4:3)</PresentationFormat>
  <Paragraphs>158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Batang</vt:lpstr>
      <vt:lpstr>MS PGothic</vt:lpstr>
      <vt:lpstr>Arial</vt:lpstr>
      <vt:lpstr>Calibri</vt:lpstr>
      <vt:lpstr>Times New Roman</vt:lpstr>
      <vt:lpstr>Office Theme</vt:lpstr>
      <vt:lpstr>Way forward on NB-IoT UE demodulation requirements</vt:lpstr>
      <vt:lpstr>NPDCCH demodulation requirements</vt:lpstr>
      <vt:lpstr>NPDSCH demodulation requirements</vt:lpstr>
      <vt:lpstr>Agreements</vt:lpstr>
      <vt:lpstr>Way forward </vt:lpstr>
    </vt:vector>
  </TitlesOfParts>
  <Company>Ericsson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NB-IoT UE demodulation requirements</dc:title>
  <dc:creator>Kazuyoshi Uesaka</dc:creator>
  <cp:lastModifiedBy>Kazuyoshi Uesaka</cp:lastModifiedBy>
  <cp:revision>173</cp:revision>
  <dcterms:created xsi:type="dcterms:W3CDTF">2016-08-23T05:35:59Z</dcterms:created>
  <dcterms:modified xsi:type="dcterms:W3CDTF">2016-10-13T15:32:33Z</dcterms:modified>
</cp:coreProperties>
</file>