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4Rx PDSCH </a:t>
            </a:r>
            <a:r>
              <a:rPr lang="en-US" dirty="0" smtClean="0"/>
              <a:t>performance, 1 and </a:t>
            </a:r>
            <a:r>
              <a:rPr lang="en-US" smtClean="0"/>
              <a:t>2 Layers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76bis                                                      </a:t>
            </a:r>
            <a:r>
              <a:rPr lang="en-US" altLang="en-US" sz="2000" b="1" dirty="0" smtClean="0"/>
              <a:t>R4-156860 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2000" b="1" dirty="0" smtClean="0"/>
              <a:t>Sophia </a:t>
            </a:r>
            <a:r>
              <a:rPr lang="en-US" altLang="en-US" sz="2000" b="1" dirty="0" err="1" smtClean="0"/>
              <a:t>Antipolis</a:t>
            </a:r>
            <a:r>
              <a:rPr lang="en-US" altLang="en-US" sz="2000" b="1" dirty="0" smtClean="0"/>
              <a:t>, France, 12th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16th Oct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in 4Rx </a:t>
            </a:r>
            <a:r>
              <a:rPr lang="en-US" dirty="0" err="1" smtClean="0"/>
              <a:t>Adhoc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152404"/>
              </p:ext>
            </p:extLst>
          </p:nvPr>
        </p:nvGraphicFramePr>
        <p:xfrm>
          <a:off x="395536" y="764704"/>
          <a:ext cx="6861693" cy="5658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9146"/>
                <a:gridCol w="669046"/>
                <a:gridCol w="648072"/>
                <a:gridCol w="673452"/>
                <a:gridCol w="611439"/>
                <a:gridCol w="578149"/>
                <a:gridCol w="577468"/>
                <a:gridCol w="1563243"/>
                <a:gridCol w="481678"/>
              </a:tblGrid>
              <a:tr h="5009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</a:rPr>
                        <a:t>FDD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Times New Roman"/>
                          <a:ea typeface="SimSun"/>
                        </a:rPr>
                        <a:t>TDD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Receiver 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Antenna configs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# of Layers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Propagation Channel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Antenna correlations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# of interference cells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</a:tr>
              <a:tr h="9281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TM2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8.2.1.2.1  Test 1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highlight>
                            <a:srgbClr val="00FF00"/>
                          </a:highlight>
                          <a:latin typeface="Times New Roman"/>
                          <a:ea typeface="SimSun"/>
                        </a:rPr>
                        <a:t>8.2.2.2.1 Test 1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MMSE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2x4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EVA5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highlight>
                            <a:srgbClr val="FFFF00"/>
                          </a:highlight>
                        </a:rPr>
                        <a:t>New </a:t>
                      </a:r>
                      <a:r>
                        <a:rPr lang="en-US" sz="1100" kern="100" dirty="0" smtClean="0">
                          <a:effectLst/>
                          <a:highlight>
                            <a:srgbClr val="FFFF00"/>
                          </a:highlight>
                        </a:rPr>
                        <a:t>Medium </a:t>
                      </a:r>
                      <a:r>
                        <a:rPr lang="en-US" sz="1100" kern="100" dirty="0">
                          <a:effectLst/>
                          <a:highlight>
                            <a:srgbClr val="FFFF00"/>
                          </a:highlight>
                        </a:rPr>
                        <a:t>ULA (Beta=0.3874)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N/A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</a:tr>
              <a:tr h="304318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TM3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8.2.1.3.1 Test 1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highlight>
                            <a:srgbClr val="00FF00"/>
                          </a:highlight>
                          <a:latin typeface="Times New Roman"/>
                          <a:ea typeface="SimSun"/>
                        </a:rPr>
                        <a:t>8.2.2.3.1 Test 1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MMSE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2x4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EVA70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N/A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</a:tr>
              <a:tr h="4640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highlight>
                            <a:srgbClr val="FFFF00"/>
                          </a:highlight>
                        </a:rPr>
                        <a:t>Low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11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TM4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8.2.1.4.3 Test 1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highlight>
                            <a:srgbClr val="00FF00"/>
                          </a:highlight>
                          <a:latin typeface="Times New Roman"/>
                          <a:ea typeface="SimSun"/>
                        </a:rPr>
                        <a:t>8.2.2.4.3 Test 1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MMSE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4x4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EPA5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highlight>
                            <a:srgbClr val="FFFF00"/>
                          </a:highlight>
                        </a:rPr>
                        <a:t>Low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N/A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</a:tr>
              <a:tr h="8014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TM6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8.2.1.4.1B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highlight>
                            <a:srgbClr val="00FF00"/>
                          </a:highlight>
                          <a:latin typeface="Times New Roman"/>
                          <a:ea typeface="SimSun"/>
                        </a:rPr>
                        <a:t>8.2.2.4.1B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MMSE –IRC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2x4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EVA5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highlight>
                            <a:srgbClr val="FFFF00"/>
                          </a:highlight>
                        </a:rPr>
                        <a:t>Low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 (DIP=-1.73dB or INR1=3.1dB) 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</a:tr>
              <a:tr h="8014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TM9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8.3.1.1A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highlight>
                            <a:srgbClr val="00FF00"/>
                          </a:highlight>
                          <a:latin typeface="Times New Roman"/>
                          <a:ea typeface="SimSun"/>
                        </a:rPr>
                        <a:t>8.3.2.1B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MMSE –IRC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2x4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EVA5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highlight>
                            <a:srgbClr val="FFFF00"/>
                          </a:highlight>
                        </a:rPr>
                        <a:t>Low</a:t>
                      </a:r>
                      <a:r>
                        <a:rPr lang="en-US" sz="11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 (DIP=-1.73dB or INR1=3.1dB)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</a:tr>
              <a:tr h="4365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TM9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8.3.1.2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highlight>
                            <a:srgbClr val="00FF00"/>
                          </a:highlight>
                          <a:latin typeface="Times New Roman"/>
                          <a:ea typeface="SimSun"/>
                        </a:rPr>
                        <a:t>8.3.2.3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MMSE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2x4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ETU5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lang="en-US" sz="1100" kern="100" dirty="0" smtClean="0">
                          <a:effectLst/>
                          <a:highlight>
                            <a:srgbClr val="FFFF00"/>
                          </a:highlight>
                        </a:rPr>
                        <a:t>Low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 (only CRS)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</a:tr>
              <a:tr h="1521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256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TBD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b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b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b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</a:tr>
              <a:tr h="1597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QAM</a:t>
                      </a:r>
                      <a:endParaRPr lang="en-US" sz="11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9995" marR="49995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en-US" sz="11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7567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4Rx PDSCH 1 and 2 Layer FDD </a:t>
            </a:r>
            <a:r>
              <a:rPr lang="en-US" dirty="0" err="1" smtClean="0"/>
              <a:t>sim</a:t>
            </a:r>
            <a:r>
              <a:rPr lang="en-US" dirty="0" smtClean="0"/>
              <a:t>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568945"/>
              </p:ext>
            </p:extLst>
          </p:nvPr>
        </p:nvGraphicFramePr>
        <p:xfrm>
          <a:off x="323528" y="1268760"/>
          <a:ext cx="8435280" cy="54675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32571"/>
                <a:gridCol w="282099"/>
                <a:gridCol w="292174"/>
                <a:gridCol w="251875"/>
                <a:gridCol w="234244"/>
                <a:gridCol w="234244"/>
                <a:gridCol w="234244"/>
                <a:gridCol w="261949"/>
                <a:gridCol w="234244"/>
                <a:gridCol w="234244"/>
                <a:gridCol w="282099"/>
                <a:gridCol w="292174"/>
                <a:gridCol w="272025"/>
                <a:gridCol w="272025"/>
                <a:gridCol w="282099"/>
                <a:gridCol w="282099"/>
                <a:gridCol w="282099"/>
                <a:gridCol w="292174"/>
                <a:gridCol w="292174"/>
                <a:gridCol w="292174"/>
                <a:gridCol w="302250"/>
              </a:tblGrid>
              <a:tr h="20880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FDD, 1&amp;2 Layers</a:t>
                      </a:r>
                      <a:endParaRPr lang="en-US" sz="1100" b="1" i="0" u="none" strike="noStrike" dirty="0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vert="vert270" anchor="b"/>
                </a:tc>
              </a:tr>
              <a:tr h="23844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TM2: Section 8.2.1.2.1 Test 1, New Medium ULA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2.4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2.9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1.9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1.9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43159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TM2: Section 8.2.1.2.1 Test 1, New Medium XPOL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1.1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1.1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1.4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TM3: Section 8.2.1.3.1, LOW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6.7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5.9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0.7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5.9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TM3: Section 8.2.1.3.1, New Medium ULA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9.7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TM3: Section 8.2.1.3.1, New Medium XPOL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7.1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6.7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TM4: Section 8.2.1.4.3, Low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8.7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6.9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0.7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7.7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TM4: Section 8.2.1.4.3, New Medium ULA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14.1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12.5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1.1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13.3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TM4: Section 8.2.1.4.3, New Medium XPOL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10.4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TM6: Section8.2.1.4.1B, Low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-4.4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0.9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1.1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-2.8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-0.8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TM6: Section8.2.1.4.1B, New Medium ULA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-1.0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TM6: Section8.2.1.4.1B, New Medium XPOL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-3.2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-1.2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4.4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-1.1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 TM9: Section 8.3.1.1A, Low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-5.0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-0.6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-0.8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4.7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3.1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9.7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-0.2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 TM9: Section 8.3.1.1A, New Medium ULA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 TM9: Section 8.3.1.1A, New Medium XPOL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1.3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0.4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0.9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TM9: Section 8.3.1.2, Low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13.6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7.6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2.5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TM9: Section 8.3.1.2, New Medium ULA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-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####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  <a:tr h="23341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TM9: Section 8.3.1.2, New Medium XPOL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531577" marR="7383" marT="738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14.9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7.2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10.4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3.8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7.7</a:t>
                      </a:r>
                      <a:endParaRPr lang="en-US" sz="1100" b="0" i="0" u="none" strike="noStrike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10.8</a:t>
                      </a:r>
                      <a:endParaRPr lang="en-US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7383" marR="7383" marT="738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889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 simulation results and apply </a:t>
            </a:r>
            <a:r>
              <a:rPr lang="en-US" dirty="0" smtClean="0"/>
              <a:t>implementation margin on simulated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98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1104</TotalTime>
  <Words>435</Words>
  <Application>Microsoft Office PowerPoint</Application>
  <PresentationFormat>On-screen Show (4:3)</PresentationFormat>
  <Paragraphs>461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4Rx PDSCH performance, 1 and 2 Layers</vt:lpstr>
      <vt:lpstr>Agreements in 4Rx Adhoc</vt:lpstr>
      <vt:lpstr>PowerPoint Presentation</vt:lpstr>
      <vt:lpstr>4Rx PDSCH 1 and 2 Layer FDD sim results</vt:lpstr>
      <vt:lpstr>Way Forward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34</cp:revision>
  <dcterms:created xsi:type="dcterms:W3CDTF">2015-08-25T07:15:06Z</dcterms:created>
  <dcterms:modified xsi:type="dcterms:W3CDTF">2015-10-15T20:52:20Z</dcterms:modified>
</cp:coreProperties>
</file>