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38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2015/10/16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2015/10/16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2015/10/16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2015/10/16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GB" altLang="zh-CN" b="1" dirty="0" smtClean="0"/>
              <a:t>Way forward on </a:t>
            </a:r>
            <a:br>
              <a:rPr lang="en-GB" altLang="zh-CN" b="1" dirty="0" smtClean="0"/>
            </a:br>
            <a:r>
              <a:rPr lang="en-GB" altLang="zh-CN" b="1" dirty="0" smtClean="0"/>
              <a:t>Bands </a:t>
            </a:r>
            <a:r>
              <a:rPr lang="en-GB" altLang="zh-CN" b="1" dirty="0"/>
              <a:t>for 4AP receiver</a:t>
            </a:r>
            <a:endParaRPr lang="zh-CN" altLang="en-US" dirty="0"/>
          </a:p>
        </p:txBody>
      </p:sp>
      <p:sp>
        <p:nvSpPr>
          <p:cNvPr id="3" name="副标题 2"/>
          <p:cNvSpPr>
            <a:spLocks noGrp="1"/>
          </p:cNvSpPr>
          <p:nvPr>
            <p:ph type="subTitle" idx="1"/>
          </p:nvPr>
        </p:nvSpPr>
        <p:spPr/>
        <p:txBody>
          <a:bodyPr/>
          <a:lstStyle/>
          <a:p>
            <a:r>
              <a:rPr lang="en-US" altLang="zh-CN" dirty="0" smtClean="0"/>
              <a:t>Ericsson, Vodafone, Telecom Italia</a:t>
            </a:r>
            <a:r>
              <a:rPr lang="en-US" altLang="zh-CN" smtClean="0"/>
              <a:t>, </a:t>
            </a:r>
            <a:r>
              <a:rPr lang="en-US" altLang="zh-CN" smtClean="0"/>
              <a:t>KT</a:t>
            </a:r>
            <a:endParaRPr lang="zh-CN" altLang="en-US" dirty="0"/>
          </a:p>
        </p:txBody>
      </p:sp>
      <p:sp>
        <p:nvSpPr>
          <p:cNvPr id="1025" name="Rectangle 1"/>
          <p:cNvSpPr>
            <a:spLocks noChangeArrowheads="1"/>
          </p:cNvSpPr>
          <p:nvPr/>
        </p:nvSpPr>
        <p:spPr bwMode="auto">
          <a:xfrm>
            <a:off x="0" y="0"/>
            <a:ext cx="91440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3GPP TSG-RAN WG4 Meeting #76bis</a:t>
            </a:r>
            <a:r>
              <a:rPr kumimoji="0" lang="en-GB" altLang="zh-CN" sz="1600" b="1" i="1"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	                                                                 </a:t>
            </a:r>
            <a:r>
              <a:rPr lang="en-GB" altLang="zh-CN" sz="1600" b="1" i="1" dirty="0">
                <a:solidFill>
                  <a:srgbClr val="FF0000"/>
                </a:solidFill>
                <a:latin typeface="Arial" pitchFamily="34" charset="0"/>
                <a:ea typeface="宋体" pitchFamily="2" charset="-122"/>
                <a:cs typeface="Times New Roman" pitchFamily="18" charset="0"/>
              </a:rPr>
              <a:t> </a:t>
            </a:r>
            <a:r>
              <a:rPr lang="en-GB" altLang="zh-CN" sz="1600" b="1" i="1" dirty="0" smtClean="0">
                <a:solidFill>
                  <a:srgbClr val="FF0000"/>
                </a:solidFill>
                <a:latin typeface="Arial" pitchFamily="34" charset="0"/>
                <a:ea typeface="宋体" pitchFamily="2" charset="-122"/>
                <a:cs typeface="Times New Roman" pitchFamily="18" charset="0"/>
              </a:rPr>
              <a:t>         </a:t>
            </a:r>
            <a:r>
              <a:rPr kumimoji="0" lang="en-GB" altLang="zh-CN" sz="1600" b="1" i="0" u="none" strike="noStrike" cap="none" normalizeH="0" baseline="0" dirty="0" smtClean="0">
                <a:ln>
                  <a:noFill/>
                </a:ln>
                <a:solidFill>
                  <a:schemeClr val="tx1"/>
                </a:solidFill>
                <a:effectLst/>
                <a:latin typeface="Arial" pitchFamily="34" charset="0"/>
                <a:ea typeface="宋体" pitchFamily="2" charset="-122"/>
                <a:cs typeface="Arial" pitchFamily="34" charset="0"/>
              </a:rPr>
              <a:t>R4-156852</a:t>
            </a:r>
            <a:endParaRPr kumimoji="0" lang="en-GB" altLang="zh-CN"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Arial" pitchFamily="34" charset="0"/>
                <a:ea typeface="Arial" pitchFamily="34" charset="0"/>
                <a:cs typeface="Times New Roman" pitchFamily="18" charset="0"/>
              </a:rPr>
              <a:t>Sophia</a:t>
            </a:r>
            <a:r>
              <a:rPr kumimoji="0" lang="en-GB" altLang="zh-CN" sz="1600" b="1" i="0" u="none" strike="noStrike" cap="none" normalizeH="0" dirty="0" smtClean="0">
                <a:ln>
                  <a:noFill/>
                </a:ln>
                <a:solidFill>
                  <a:schemeClr val="tx1"/>
                </a:solidFill>
                <a:effectLst/>
                <a:latin typeface="Arial" pitchFamily="34" charset="0"/>
                <a:ea typeface="Arial" pitchFamily="34" charset="0"/>
                <a:cs typeface="Times New Roman" pitchFamily="18" charset="0"/>
              </a:rPr>
              <a:t> </a:t>
            </a:r>
            <a:r>
              <a:rPr kumimoji="0" lang="en-GB" altLang="zh-CN" sz="1600" b="1" i="0" u="none" strike="noStrike" cap="none" normalizeH="0" baseline="0" dirty="0" smtClean="0">
                <a:ln>
                  <a:noFill/>
                </a:ln>
                <a:solidFill>
                  <a:schemeClr val="tx1"/>
                </a:solidFill>
                <a:effectLst/>
                <a:latin typeface="Arial" pitchFamily="34" charset="0"/>
                <a:ea typeface="Arial" pitchFamily="34" charset="0"/>
                <a:cs typeface="Times New Roman" pitchFamily="18" charset="0"/>
              </a:rPr>
              <a:t>Anti-Polis, France, </a:t>
            </a:r>
            <a:r>
              <a:rPr kumimoji="0" lang="en-GB" altLang="zh-CN" sz="16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12</a:t>
            </a:r>
            <a:r>
              <a:rPr kumimoji="0" lang="en-GB" altLang="zh-CN" sz="1600" b="1" i="0" u="none" strike="noStrike" cap="none" normalizeH="0" baseline="0" dirty="0" smtClean="0">
                <a:ln>
                  <a:noFill/>
                </a:ln>
                <a:solidFill>
                  <a:schemeClr val="tx1"/>
                </a:solidFill>
                <a:effectLst/>
                <a:latin typeface="Arial" pitchFamily="34" charset="0"/>
                <a:ea typeface="Arial" pitchFamily="34" charset="0"/>
                <a:cs typeface="Times New Roman" pitchFamily="18" charset="0"/>
              </a:rPr>
              <a:t> – </a:t>
            </a:r>
            <a:r>
              <a:rPr kumimoji="0" lang="en-GB" altLang="zh-CN" sz="16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16</a:t>
            </a:r>
            <a:r>
              <a:rPr kumimoji="0" lang="en-GB" altLang="zh-CN" sz="1600" b="1" i="0" u="none" strike="noStrike" cap="none" normalizeH="0" baseline="0" dirty="0" smtClean="0">
                <a:ln>
                  <a:noFill/>
                </a:ln>
                <a:solidFill>
                  <a:schemeClr val="tx1"/>
                </a:solidFill>
                <a:effectLst/>
                <a:latin typeface="Arial" pitchFamily="34" charset="0"/>
                <a:ea typeface="Arial" pitchFamily="34" charset="0"/>
                <a:cs typeface="Times New Roman" pitchFamily="18" charset="0"/>
              </a:rPr>
              <a:t> </a:t>
            </a:r>
            <a:r>
              <a:rPr kumimoji="0" lang="en-GB" altLang="zh-CN" sz="16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rPr>
              <a:t>October</a:t>
            </a:r>
            <a:r>
              <a:rPr kumimoji="0" lang="en-GB" altLang="zh-CN" sz="1600" b="1" i="0" u="none" strike="noStrike" cap="none" normalizeH="0" baseline="0" dirty="0" smtClean="0">
                <a:ln>
                  <a:noFill/>
                </a:ln>
                <a:solidFill>
                  <a:schemeClr val="tx1"/>
                </a:solidFill>
                <a:effectLst/>
                <a:latin typeface="Arial" pitchFamily="34" charset="0"/>
                <a:ea typeface="Arial" pitchFamily="34" charset="0"/>
                <a:cs typeface="Times New Roman" pitchFamily="18" charset="0"/>
              </a:rPr>
              <a:t>, 2015</a:t>
            </a:r>
            <a:endParaRPr kumimoji="0" lang="en-GB" altLang="zh-CN"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Way forward</a:t>
            </a:r>
            <a:endParaRPr lang="zh-CN" altLang="en-US" dirty="0"/>
          </a:p>
        </p:txBody>
      </p:sp>
      <p:sp>
        <p:nvSpPr>
          <p:cNvPr id="3" name="内容占位符 2"/>
          <p:cNvSpPr>
            <a:spLocks noGrp="1"/>
          </p:cNvSpPr>
          <p:nvPr>
            <p:ph idx="1"/>
          </p:nvPr>
        </p:nvSpPr>
        <p:spPr>
          <a:xfrm>
            <a:off x="251520" y="1340768"/>
            <a:ext cx="8712968" cy="5616624"/>
          </a:xfrm>
        </p:spPr>
        <p:txBody>
          <a:bodyPr>
            <a:normAutofit fontScale="70000" lnSpcReduction="20000"/>
          </a:bodyPr>
          <a:lstStyle/>
          <a:p>
            <a:r>
              <a:rPr lang="en-US" altLang="zh-CN" dirty="0" smtClean="0"/>
              <a:t>Treat the following bands in step-1 to complete the RF  specification work</a:t>
            </a:r>
          </a:p>
          <a:p>
            <a:pPr lvl="1"/>
            <a:r>
              <a:rPr lang="en-US" altLang="zh-CN" dirty="0" smtClean="0"/>
              <a:t>FDD </a:t>
            </a:r>
            <a:r>
              <a:rPr lang="en-US" altLang="zh-CN" dirty="0"/>
              <a:t>bands: 1, 2, 3, 4, 7, 8, 20, 28 and 32</a:t>
            </a:r>
          </a:p>
          <a:p>
            <a:pPr lvl="1"/>
            <a:r>
              <a:rPr lang="en-US" altLang="zh-CN" dirty="0" smtClean="0"/>
              <a:t>TDD </a:t>
            </a:r>
            <a:r>
              <a:rPr lang="en-US" altLang="zh-CN" dirty="0"/>
              <a:t>bands: Band 38, 39, 41 and band </a:t>
            </a:r>
            <a:r>
              <a:rPr lang="en-US" altLang="zh-CN" dirty="0" smtClean="0"/>
              <a:t>42</a:t>
            </a:r>
          </a:p>
          <a:p>
            <a:endParaRPr lang="en-US" altLang="zh-CN" dirty="0" smtClean="0"/>
          </a:p>
          <a:p>
            <a:r>
              <a:rPr lang="en-US" altLang="zh-CN" dirty="0" smtClean="0"/>
              <a:t>A </a:t>
            </a:r>
            <a:r>
              <a:rPr lang="en-US" altLang="zh-CN" dirty="0"/>
              <a:t>note </a:t>
            </a:r>
            <a:r>
              <a:rPr lang="en-US" altLang="zh-CN" dirty="0" smtClean="0"/>
              <a:t>will be added in 36.101 that </a:t>
            </a:r>
            <a:r>
              <a:rPr lang="en-US" altLang="zh-CN" dirty="0"/>
              <a:t>the specification does not mandate implementation of 4RX in all bands.</a:t>
            </a:r>
          </a:p>
          <a:p>
            <a:pPr lvl="1"/>
            <a:r>
              <a:rPr lang="en-US" altLang="zh-CN" dirty="0" smtClean="0"/>
              <a:t>Exact formulation of this note is FFS</a:t>
            </a:r>
          </a:p>
          <a:p>
            <a:pPr lvl="1"/>
            <a:endParaRPr lang="en-US" altLang="zh-CN" dirty="0" smtClean="0"/>
          </a:p>
          <a:p>
            <a:pPr lvl="0"/>
            <a:r>
              <a:rPr lang="sv-SE" dirty="0" smtClean="0"/>
              <a:t>Any other operating band(s) </a:t>
            </a:r>
            <a:r>
              <a:rPr lang="sv-SE" dirty="0"/>
              <a:t>can be added as 4Rx band </a:t>
            </a:r>
            <a:r>
              <a:rPr lang="sv-SE" dirty="0" smtClean="0"/>
              <a:t>once step-1 is completed under the current WI</a:t>
            </a:r>
          </a:p>
          <a:p>
            <a:pPr lvl="1"/>
            <a:r>
              <a:rPr lang="sv-SE" dirty="0" smtClean="0"/>
              <a:t>Only REFSENS discussions are needed for new bands</a:t>
            </a:r>
          </a:p>
          <a:p>
            <a:pPr lvl="1"/>
            <a:endParaRPr lang="sv-SE" dirty="0" smtClean="0"/>
          </a:p>
          <a:p>
            <a:r>
              <a:rPr lang="sv-SE" dirty="0" smtClean="0"/>
              <a:t>If the requirements related to at least one low FDD band, at least one high FDD band, at least one high TDD band and at least one very high band are completed, the WI can be concluded.</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2210</TotalTime>
  <Words>158</Words>
  <Application>Microsoft Office PowerPoint</Application>
  <PresentationFormat>On-screen Show (4:3)</PresentationFormat>
  <Paragraphs>16</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主题</vt:lpstr>
      <vt:lpstr>Way forward on  Bands for 4AP receiver</vt:lpstr>
      <vt:lpstr>Way forward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Liubo (Bo)</dc:creator>
  <cp:lastModifiedBy>Imadur Rahman</cp:lastModifiedBy>
  <cp:revision>77</cp:revision>
  <dcterms:created xsi:type="dcterms:W3CDTF">2015-04-22T12:48:09Z</dcterms:created>
  <dcterms:modified xsi:type="dcterms:W3CDTF">2015-10-16T08:03:50Z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(3)GniobbBNRjZ0VK6WQo/j9+sIM1ORhom1BFaDt2RMKfo+D2URJ4upXEFx36fT4j+dif9JNsM0
JOPlYgI4mNsvPgVzAM3L9O/gcdxon2vDCUJJipeDapwpCyQVmuH9tOMX2J9Wf8/IYqvZtcLs
zYwx0AlvTXnP4kgQHw7jk9RzKwkep+dlt5AdOBeIyfSvVpcvjThwgJ7AVm9eCKYd7ZjBgQfl
ni+aI8W3x3w+1WDVvW</vt:lpwstr>
  </property>
  <property fmtid="{D5CDD505-2E9C-101B-9397-08002B2CF9AE}" pid="3" name="_new_ms_pID_725431">
    <vt:lpwstr>sRkoKR2Msp/7mlsK8RaGXhDu83mw+J5tLzyf8RVatNj/n/LJ4wUkLs
OjAFv+9U65pC+sYhfLeGHJj/KOWApCp0j2qzM2mnukEzvo2O9mW1KM0peOpjw8CsvCkIXBYN
yLz/9mOGrGh/EjH9VETJ5KTxHti6SZvQMS0RanDlcgh8afN+FvOgOnLLFEY57DXBB37CkvLg
el4H2g5OFRnO1JgQdCdoC7rXe5eATqIYWyxb</vt:lpwstr>
  </property>
  <property fmtid="{D5CDD505-2E9C-101B-9397-08002B2CF9AE}" pid="4" name="_new_ms_pID_725432">
    <vt:lpwstr>2Hpn+3n83aq05QX5zUwrqh3NjYqCwtLjpFjE
S9bROTOhADfyYceBfJ6lWVyfxMSIg6bgH/+kd1aHfGJpTpluOOXc5SFAPtE+2wPS1PzOTHQ6
t1n1rVfZO3TxLjwSQ+1RARTf73SOq8B60r7IVDeTzic=</vt:lpwstr>
  </property>
  <property fmtid="{D5CDD505-2E9C-101B-9397-08002B2CF9AE}" pid="5" name="sflag">
    <vt:lpwstr>1429801037</vt:lpwstr>
  </property>
</Properties>
</file>