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Lst>
  <p:sldSz cx="9144000" cy="6858000" type="screen4x3"/>
  <p:notesSz cx="6858000" cy="9144000"/>
  <p:defaultTextStyle>
    <a:defPPr>
      <a:defRPr lang="ja-JP"/>
    </a:defPPr>
    <a:lvl1pPr algn="l" rtl="0" fontAlgn="base">
      <a:spcBef>
        <a:spcPct val="0"/>
      </a:spcBef>
      <a:spcAft>
        <a:spcPct val="0"/>
      </a:spcAft>
      <a:defRPr kumimoji="1" kern="1200">
        <a:solidFill>
          <a:schemeClr val="tx1"/>
        </a:solidFill>
        <a:latin typeface="Arial" pitchFamily="34" charset="0"/>
        <a:ea typeface="MS PGothic" pitchFamily="34" charset="-128"/>
        <a:cs typeface="+mn-cs"/>
      </a:defRPr>
    </a:lvl1pPr>
    <a:lvl2pPr marL="457200" algn="l" rtl="0" fontAlgn="base">
      <a:spcBef>
        <a:spcPct val="0"/>
      </a:spcBef>
      <a:spcAft>
        <a:spcPct val="0"/>
      </a:spcAft>
      <a:defRPr kumimoji="1" kern="1200">
        <a:solidFill>
          <a:schemeClr val="tx1"/>
        </a:solidFill>
        <a:latin typeface="Arial" pitchFamily="34" charset="0"/>
        <a:ea typeface="MS PGothic" pitchFamily="34" charset="-128"/>
        <a:cs typeface="+mn-cs"/>
      </a:defRPr>
    </a:lvl2pPr>
    <a:lvl3pPr marL="914400" algn="l" rtl="0" fontAlgn="base">
      <a:spcBef>
        <a:spcPct val="0"/>
      </a:spcBef>
      <a:spcAft>
        <a:spcPct val="0"/>
      </a:spcAft>
      <a:defRPr kumimoji="1" kern="1200">
        <a:solidFill>
          <a:schemeClr val="tx1"/>
        </a:solidFill>
        <a:latin typeface="Arial" pitchFamily="34" charset="0"/>
        <a:ea typeface="MS PGothic" pitchFamily="34" charset="-128"/>
        <a:cs typeface="+mn-cs"/>
      </a:defRPr>
    </a:lvl3pPr>
    <a:lvl4pPr marL="1371600" algn="l" rtl="0" fontAlgn="base">
      <a:spcBef>
        <a:spcPct val="0"/>
      </a:spcBef>
      <a:spcAft>
        <a:spcPct val="0"/>
      </a:spcAft>
      <a:defRPr kumimoji="1" kern="1200">
        <a:solidFill>
          <a:schemeClr val="tx1"/>
        </a:solidFill>
        <a:latin typeface="Arial" pitchFamily="34" charset="0"/>
        <a:ea typeface="MS PGothic" pitchFamily="34" charset="-128"/>
        <a:cs typeface="+mn-cs"/>
      </a:defRPr>
    </a:lvl4pPr>
    <a:lvl5pPr marL="1828800" algn="l" rtl="0" fontAlgn="base">
      <a:spcBef>
        <a:spcPct val="0"/>
      </a:spcBef>
      <a:spcAft>
        <a:spcPct val="0"/>
      </a:spcAft>
      <a:defRPr kumimoji="1" kern="1200">
        <a:solidFill>
          <a:schemeClr val="tx1"/>
        </a:solidFill>
        <a:latin typeface="Arial" pitchFamily="34" charset="0"/>
        <a:ea typeface="MS PGothic" pitchFamily="34" charset="-128"/>
        <a:cs typeface="+mn-cs"/>
      </a:defRPr>
    </a:lvl5pPr>
    <a:lvl6pPr marL="2286000" algn="l" defTabSz="914400" rtl="0" eaLnBrk="1" latinLnBrk="0" hangingPunct="1">
      <a:defRPr kumimoji="1" kern="1200">
        <a:solidFill>
          <a:schemeClr val="tx1"/>
        </a:solidFill>
        <a:latin typeface="Arial" pitchFamily="34" charset="0"/>
        <a:ea typeface="MS PGothic" pitchFamily="34" charset="-128"/>
        <a:cs typeface="+mn-cs"/>
      </a:defRPr>
    </a:lvl6pPr>
    <a:lvl7pPr marL="2743200" algn="l" defTabSz="914400" rtl="0" eaLnBrk="1" latinLnBrk="0" hangingPunct="1">
      <a:defRPr kumimoji="1" kern="1200">
        <a:solidFill>
          <a:schemeClr val="tx1"/>
        </a:solidFill>
        <a:latin typeface="Arial" pitchFamily="34" charset="0"/>
        <a:ea typeface="MS PGothic" pitchFamily="34" charset="-128"/>
        <a:cs typeface="+mn-cs"/>
      </a:defRPr>
    </a:lvl7pPr>
    <a:lvl8pPr marL="3200400" algn="l" defTabSz="914400" rtl="0" eaLnBrk="1" latinLnBrk="0" hangingPunct="1">
      <a:defRPr kumimoji="1" kern="1200">
        <a:solidFill>
          <a:schemeClr val="tx1"/>
        </a:solidFill>
        <a:latin typeface="Arial" pitchFamily="34" charset="0"/>
        <a:ea typeface="MS PGothic" pitchFamily="34" charset="-128"/>
        <a:cs typeface="+mn-cs"/>
      </a:defRPr>
    </a:lvl8pPr>
    <a:lvl9pPr marL="3657600" algn="l" defTabSz="914400" rtl="0" eaLnBrk="1" latinLnBrk="0" hangingPunct="1">
      <a:defRPr kumimoji="1"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ferSingleView="1">
    <p:restoredLeft sz="15620"/>
    <p:restoredTop sz="94660"/>
  </p:normalViewPr>
  <p:slideViewPr>
    <p:cSldViewPr>
      <p:cViewPr>
        <p:scale>
          <a:sx n="82" d="100"/>
          <a:sy n="82" d="100"/>
        </p:scale>
        <p:origin x="-2131" y="-11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fld id="{F3198C8D-D4FC-45B3-A562-6BADFBED1F37}"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AFECE0F4-495C-49F1-BB2C-E1C0F4C6D077}" type="slidenum">
              <a:rPr lang="ja-JP" altLang="en-US"/>
              <a:pPr/>
              <a:t>‹#›</a:t>
            </a:fld>
            <a:endParaRPr lang="ja-JP" alt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en-US" sz="750" b="0" smtClean="0">
                <a:solidFill>
                  <a:srgbClr val="7F7F7F"/>
                </a:solidFill>
                <a:latin typeface="Arial"/>
              </a:rPr>
              <a:t>PA1</a:t>
            </a:r>
            <a:endParaRPr lang="en-US"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en-US"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en-US" sz="750" b="0" smtClean="0">
                <a:solidFill>
                  <a:srgbClr val="7F7F7F"/>
                </a:solidFill>
                <a:latin typeface="Arial"/>
              </a:rPr>
              <a:t>2015-10-15</a:t>
            </a:r>
            <a:endParaRPr lang="en-US"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2E7D88D1-B45E-4094-B232-63E732AB4C78}" type="slidenum">
              <a:rPr lang="en-US" sz="750" b="0" smtClean="0">
                <a:solidFill>
                  <a:srgbClr val="7F7F7F"/>
                </a:solidFill>
                <a:latin typeface="Arial"/>
              </a:rPr>
              <a:pPr algn="r"/>
              <a:t>‹#›</a:t>
            </a:fld>
            <a:endParaRPr lang="en-US" sz="750" b="0">
              <a:solidFill>
                <a:srgbClr val="7F7F7F"/>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fld id="{8FBDFA73-D7A8-4F65-81AE-7B8B929858C6}"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D088DBDA-0E5C-4289-84ED-16694ED44B13}" type="slidenum">
              <a:rPr lang="ja-JP" altLang="en-US"/>
              <a:pPr/>
              <a:t>‹#›</a:t>
            </a:fld>
            <a:endParaRPr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fld id="{5EF802A3-7451-4E48-8CBB-2357B63FDDB8}"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CB521565-5853-4EF1-A846-237B197B0976}" type="slidenum">
              <a:rPr lang="ja-JP" altLang="en-US"/>
              <a:pPr/>
              <a:t>‹#›</a:t>
            </a:fld>
            <a:endParaRPr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fld id="{D669BDE8-B299-4A09-958F-3D51E837E543}"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8D571BD0-84E1-475C-93CA-56F83C2392B6}" type="slidenum">
              <a:rPr lang="ja-JP" altLang="en-US"/>
              <a:pPr/>
              <a:t>‹#›</a:t>
            </a:fld>
            <a:endParaRPr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fld id="{00361B56-3CEA-4138-8AA7-231DAADE3A9C}" type="datetimeFigureOut">
              <a:rPr lang="ja-JP" altLang="en-US"/>
              <a:pPr/>
              <a:t>2015/10/16</a:t>
            </a:fld>
            <a:endParaRPr lang="ja-JP" altLang="en-US"/>
          </a:p>
        </p:txBody>
      </p:sp>
      <p:sp>
        <p:nvSpPr>
          <p:cNvPr id="5" name="フッター プレースホルダ 4"/>
          <p:cNvSpPr>
            <a:spLocks noGrp="1"/>
          </p:cNvSpPr>
          <p:nvPr>
            <p:ph type="ftr" sz="quarter" idx="11"/>
          </p:nvPr>
        </p:nvSpPr>
        <p:spPr/>
        <p:txBody>
          <a:bodyPr/>
          <a:lstStyle>
            <a:lvl1pPr>
              <a:defRPr/>
            </a:lvl1pPr>
          </a:lstStyle>
          <a:p>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266F3693-9920-4695-8971-BED0CF8F6326}" type="slidenum">
              <a:rPr lang="ja-JP" altLang="en-US"/>
              <a:pPr/>
              <a:t>‹#›</a:t>
            </a:fld>
            <a:endParaRPr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fld id="{3EF8B71F-698B-4543-9043-E0D1B78D7C16}" type="datetimeFigureOut">
              <a:rPr lang="ja-JP" altLang="en-US"/>
              <a:pPr/>
              <a:t>2015/10/16</a:t>
            </a:fld>
            <a:endParaRPr lang="ja-JP" altLang="en-US"/>
          </a:p>
        </p:txBody>
      </p:sp>
      <p:sp>
        <p:nvSpPr>
          <p:cNvPr id="6" name="フッター プレースホルダ 4"/>
          <p:cNvSpPr>
            <a:spLocks noGrp="1"/>
          </p:cNvSpPr>
          <p:nvPr>
            <p:ph type="ftr" sz="quarter" idx="11"/>
          </p:nvPr>
        </p:nvSpPr>
        <p:spPr/>
        <p:txBody>
          <a:bodyPr/>
          <a:lstStyle>
            <a:lvl1pPr>
              <a:defRPr/>
            </a:lvl1pPr>
          </a:lstStyle>
          <a:p>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C73A4C5A-EBBB-47E0-AA3F-04B96744B69E}" type="slidenum">
              <a:rPr lang="ja-JP" altLang="en-US"/>
              <a:pPr/>
              <a:t>‹#›</a:t>
            </a:fld>
            <a:endParaRPr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fld id="{22B20820-366C-4A26-A042-40F78047D4B8}" type="datetimeFigureOut">
              <a:rPr lang="ja-JP" altLang="en-US"/>
              <a:pPr/>
              <a:t>2015/10/16</a:t>
            </a:fld>
            <a:endParaRPr lang="ja-JP" altLang="en-US"/>
          </a:p>
        </p:txBody>
      </p:sp>
      <p:sp>
        <p:nvSpPr>
          <p:cNvPr id="8" name="フッター プレースホルダ 4"/>
          <p:cNvSpPr>
            <a:spLocks noGrp="1"/>
          </p:cNvSpPr>
          <p:nvPr>
            <p:ph type="ftr" sz="quarter" idx="11"/>
          </p:nvPr>
        </p:nvSpPr>
        <p:spPr/>
        <p:txBody>
          <a:bodyPr/>
          <a:lstStyle>
            <a:lvl1pPr>
              <a:defRPr/>
            </a:lvl1pPr>
          </a:lstStyle>
          <a:p>
            <a:endParaRPr lang="ja-JP" altLang="en-US"/>
          </a:p>
        </p:txBody>
      </p:sp>
      <p:sp>
        <p:nvSpPr>
          <p:cNvPr id="9" name="スライド番号プレースホルダ 5"/>
          <p:cNvSpPr>
            <a:spLocks noGrp="1"/>
          </p:cNvSpPr>
          <p:nvPr>
            <p:ph type="sldNum" sz="quarter" idx="12"/>
          </p:nvPr>
        </p:nvSpPr>
        <p:spPr/>
        <p:txBody>
          <a:bodyPr/>
          <a:lstStyle>
            <a:lvl1pPr>
              <a:defRPr/>
            </a:lvl1pPr>
          </a:lstStyle>
          <a:p>
            <a:fld id="{26F3DB72-C6B8-4913-AF33-E083B881DE1F}" type="slidenum">
              <a:rPr lang="ja-JP" altLang="en-US"/>
              <a:pPr/>
              <a:t>‹#›</a:t>
            </a:fld>
            <a:endParaRPr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fld id="{6F11ADB1-292C-4A9E-BC85-C16BBB4DE2C9}" type="datetimeFigureOut">
              <a:rPr lang="ja-JP" altLang="en-US"/>
              <a:pPr/>
              <a:t>2015/10/16</a:t>
            </a:fld>
            <a:endParaRPr lang="ja-JP" altLang="en-US"/>
          </a:p>
        </p:txBody>
      </p:sp>
      <p:sp>
        <p:nvSpPr>
          <p:cNvPr id="4" name="フッター プレースホルダ 4"/>
          <p:cNvSpPr>
            <a:spLocks noGrp="1"/>
          </p:cNvSpPr>
          <p:nvPr>
            <p:ph type="ftr" sz="quarter" idx="11"/>
          </p:nvPr>
        </p:nvSpPr>
        <p:spPr/>
        <p:txBody>
          <a:bodyPr/>
          <a:lstStyle>
            <a:lvl1pPr>
              <a:defRPr/>
            </a:lvl1pPr>
          </a:lstStyle>
          <a:p>
            <a:endParaRPr lang="ja-JP" altLang="en-US"/>
          </a:p>
        </p:txBody>
      </p:sp>
      <p:sp>
        <p:nvSpPr>
          <p:cNvPr id="5" name="スライド番号プレースホルダ 5"/>
          <p:cNvSpPr>
            <a:spLocks noGrp="1"/>
          </p:cNvSpPr>
          <p:nvPr>
            <p:ph type="sldNum" sz="quarter" idx="12"/>
          </p:nvPr>
        </p:nvSpPr>
        <p:spPr/>
        <p:txBody>
          <a:bodyPr/>
          <a:lstStyle>
            <a:lvl1pPr>
              <a:defRPr/>
            </a:lvl1pPr>
          </a:lstStyle>
          <a:p>
            <a:fld id="{5912D8F5-469C-4424-A467-EEE1C794837C}" type="slidenum">
              <a:rPr lang="ja-JP" altLang="en-US"/>
              <a:pPr/>
              <a:t>‹#›</a:t>
            </a:fld>
            <a:endParaRPr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fld id="{144DB565-331A-4F50-8178-FC8FA91B586C}" type="datetimeFigureOut">
              <a:rPr lang="ja-JP" altLang="en-US"/>
              <a:pPr/>
              <a:t>2015/10/16</a:t>
            </a:fld>
            <a:endParaRPr lang="ja-JP" altLang="en-US"/>
          </a:p>
        </p:txBody>
      </p:sp>
      <p:sp>
        <p:nvSpPr>
          <p:cNvPr id="3" name="フッター プレースホルダ 4"/>
          <p:cNvSpPr>
            <a:spLocks noGrp="1"/>
          </p:cNvSpPr>
          <p:nvPr>
            <p:ph type="ftr" sz="quarter" idx="11"/>
          </p:nvPr>
        </p:nvSpPr>
        <p:spPr/>
        <p:txBody>
          <a:bodyPr/>
          <a:lstStyle>
            <a:lvl1pPr>
              <a:defRPr/>
            </a:lvl1pPr>
          </a:lstStyle>
          <a:p>
            <a:endParaRPr lang="ja-JP" altLang="en-US"/>
          </a:p>
        </p:txBody>
      </p:sp>
      <p:sp>
        <p:nvSpPr>
          <p:cNvPr id="4" name="スライド番号プレースホルダ 5"/>
          <p:cNvSpPr>
            <a:spLocks noGrp="1"/>
          </p:cNvSpPr>
          <p:nvPr>
            <p:ph type="sldNum" sz="quarter" idx="12"/>
          </p:nvPr>
        </p:nvSpPr>
        <p:spPr/>
        <p:txBody>
          <a:bodyPr/>
          <a:lstStyle>
            <a:lvl1pPr>
              <a:defRPr/>
            </a:lvl1pPr>
          </a:lstStyle>
          <a:p>
            <a:fld id="{55245119-B7DE-4F18-BA46-CA79FB2D40C3}" type="slidenum">
              <a:rPr lang="ja-JP" altLang="en-US"/>
              <a:pPr/>
              <a:t>‹#›</a:t>
            </a:fld>
            <a:endParaRPr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fld id="{F174D09D-FED4-44F5-9B3D-59F17D0B3713}" type="datetimeFigureOut">
              <a:rPr lang="ja-JP" altLang="en-US"/>
              <a:pPr/>
              <a:t>2015/10/16</a:t>
            </a:fld>
            <a:endParaRPr lang="ja-JP" altLang="en-US"/>
          </a:p>
        </p:txBody>
      </p:sp>
      <p:sp>
        <p:nvSpPr>
          <p:cNvPr id="6" name="フッター プレースホルダ 4"/>
          <p:cNvSpPr>
            <a:spLocks noGrp="1"/>
          </p:cNvSpPr>
          <p:nvPr>
            <p:ph type="ftr" sz="quarter" idx="11"/>
          </p:nvPr>
        </p:nvSpPr>
        <p:spPr/>
        <p:txBody>
          <a:bodyPr/>
          <a:lstStyle>
            <a:lvl1pPr>
              <a:defRPr/>
            </a:lvl1pPr>
          </a:lstStyle>
          <a:p>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4BABB510-75B0-4E89-8D7C-6155CB801C32}" type="slidenum">
              <a:rPr lang="ja-JP" altLang="en-US"/>
              <a:pPr/>
              <a:t>‹#›</a:t>
            </a:fld>
            <a:endParaRPr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fld id="{8F5BD7E8-01B6-4639-BB1E-6AB8090BBC76}" type="datetimeFigureOut">
              <a:rPr lang="ja-JP" altLang="en-US"/>
              <a:pPr/>
              <a:t>2015/10/16</a:t>
            </a:fld>
            <a:endParaRPr lang="ja-JP" altLang="en-US"/>
          </a:p>
        </p:txBody>
      </p:sp>
      <p:sp>
        <p:nvSpPr>
          <p:cNvPr id="6" name="フッター プレースホルダ 4"/>
          <p:cNvSpPr>
            <a:spLocks noGrp="1"/>
          </p:cNvSpPr>
          <p:nvPr>
            <p:ph type="ftr" sz="quarter" idx="11"/>
          </p:nvPr>
        </p:nvSpPr>
        <p:spPr/>
        <p:txBody>
          <a:bodyPr/>
          <a:lstStyle>
            <a:lvl1pPr>
              <a:defRPr/>
            </a:lvl1pPr>
          </a:lstStyle>
          <a:p>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963FF540-E9B0-4C82-A988-03D91E791245}" type="slidenum">
              <a:rPr lang="ja-JP" altLang="en-US"/>
              <a:pPr/>
              <a:t>‹#›</a:t>
            </a:fld>
            <a:endParaRPr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1D52AA47-DA0B-4E6C-9FA6-A025EE2DCB4B}" type="datetimeFigureOut">
              <a:rPr lang="ja-JP" altLang="en-US"/>
              <a:pPr/>
              <a:t>2015/10/16</a:t>
            </a:fld>
            <a:endParaRPr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EB2B5BBF-E2A5-4C7B-A2BA-8149A74D5F45}" type="slidenum">
              <a:rPr lang="ja-JP" altLang="en-US"/>
              <a:pPr/>
              <a:t>‹#›</a:t>
            </a:fld>
            <a:endParaRPr lang="ja-JP" alt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en-US" sz="750" b="0" smtClean="0">
                <a:solidFill>
                  <a:srgbClr val="7F7F7F"/>
                </a:solidFill>
                <a:latin typeface="Arial"/>
              </a:rPr>
              <a:t>PA1</a:t>
            </a:r>
            <a:endParaRPr lang="en-US"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en-US"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en-US" sz="750" b="0" smtClean="0">
                <a:solidFill>
                  <a:srgbClr val="7F7F7F"/>
                </a:solidFill>
                <a:latin typeface="Arial"/>
              </a:rPr>
              <a:t>2015-10-15</a:t>
            </a:r>
            <a:endParaRPr lang="en-US"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9127BD9A-CC8C-4C2D-9624-5A8C78E3B1FD}" type="slidenum">
              <a:rPr lang="en-US" sz="750" b="0" smtClean="0">
                <a:solidFill>
                  <a:srgbClr val="7F7F7F"/>
                </a:solidFill>
                <a:latin typeface="Arial"/>
              </a:rPr>
              <a:pPr algn="r"/>
              <a:t>‹#›</a:t>
            </a:fld>
            <a:endParaRPr lang="en-US" sz="750" b="0">
              <a:solidFill>
                <a:srgbClr val="7F7F7F"/>
              </a:solidFill>
              <a:latin typeface="Aria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kumimoji="1" sz="4400" kern="1200">
          <a:solidFill>
            <a:schemeClr val="tx1"/>
          </a:solidFill>
          <a:latin typeface="+mj-lt"/>
          <a:ea typeface="MS PGothic" pitchFamily="34" charset="-128"/>
          <a:cs typeface="+mj-cs"/>
        </a:defRPr>
      </a:lvl1pPr>
      <a:lvl2pPr algn="ctr" rtl="0" eaLnBrk="0" fontAlgn="base" hangingPunct="0">
        <a:spcBef>
          <a:spcPct val="0"/>
        </a:spcBef>
        <a:spcAft>
          <a:spcPct val="0"/>
        </a:spcAft>
        <a:defRPr kumimoji="1" sz="4400">
          <a:solidFill>
            <a:schemeClr val="tx1"/>
          </a:solidFill>
          <a:latin typeface="Calibri" pitchFamily="34" charset="0"/>
          <a:ea typeface="MS PGothic" pitchFamily="34" charset="-128"/>
        </a:defRPr>
      </a:lvl2pPr>
      <a:lvl3pPr algn="ctr" rtl="0" eaLnBrk="0" fontAlgn="base" hangingPunct="0">
        <a:spcBef>
          <a:spcPct val="0"/>
        </a:spcBef>
        <a:spcAft>
          <a:spcPct val="0"/>
        </a:spcAft>
        <a:defRPr kumimoji="1" sz="4400">
          <a:solidFill>
            <a:schemeClr val="tx1"/>
          </a:solidFill>
          <a:latin typeface="Calibri" pitchFamily="34" charset="0"/>
          <a:ea typeface="MS PGothic" pitchFamily="34" charset="-128"/>
        </a:defRPr>
      </a:lvl3pPr>
      <a:lvl4pPr algn="ctr" rtl="0" eaLnBrk="0" fontAlgn="base" hangingPunct="0">
        <a:spcBef>
          <a:spcPct val="0"/>
        </a:spcBef>
        <a:spcAft>
          <a:spcPct val="0"/>
        </a:spcAft>
        <a:defRPr kumimoji="1" sz="4400">
          <a:solidFill>
            <a:schemeClr val="tx1"/>
          </a:solidFill>
          <a:latin typeface="Calibri" pitchFamily="34" charset="0"/>
          <a:ea typeface="MS PGothic" pitchFamily="34" charset="-128"/>
        </a:defRPr>
      </a:lvl4pPr>
      <a:lvl5pPr algn="ctr" rtl="0" eaLnBrk="0" fontAlgn="base" hangingPunct="0">
        <a:spcBef>
          <a:spcPct val="0"/>
        </a:spcBef>
        <a:spcAft>
          <a:spcPct val="0"/>
        </a:spcAft>
        <a:defRPr kumimoji="1" sz="4400">
          <a:solidFill>
            <a:schemeClr val="tx1"/>
          </a:solidFill>
          <a:latin typeface="Calibri" pitchFamily="34" charset="0"/>
          <a:ea typeface="MS PGothic" pitchFamily="34"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S PGothic" pitchFamily="34" charset="-128"/>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S PGothic" pitchFamily="34" charset="-128"/>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S PGothic" pitchFamily="34" charset="-128"/>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S PGothic" pitchFamily="34" charset="-128"/>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S PGothic" pitchFamily="34"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ph type="ctrTitle"/>
          </p:nvPr>
        </p:nvSpPr>
        <p:spPr/>
        <p:txBody>
          <a:bodyPr/>
          <a:lstStyle/>
          <a:p>
            <a:pPr eaLnBrk="1" hangingPunct="1"/>
            <a:r>
              <a:rPr lang="en-GB" b="1" dirty="0" smtClean="0"/>
              <a:t>Way forward for rel-13 </a:t>
            </a:r>
            <a:r>
              <a:rPr lang="en-GB" b="1" dirty="0" err="1" smtClean="0"/>
              <a:t>eMTC</a:t>
            </a:r>
            <a:r>
              <a:rPr lang="en-GB" b="1" dirty="0" smtClean="0"/>
              <a:t> REFSENS</a:t>
            </a:r>
            <a:endParaRPr lang="ja-JP" altLang="en-US" dirty="0" smtClean="0"/>
          </a:p>
        </p:txBody>
      </p:sp>
      <p:sp>
        <p:nvSpPr>
          <p:cNvPr id="3" name="サブタイトル 2"/>
          <p:cNvSpPr>
            <a:spLocks noGrp="1"/>
          </p:cNvSpPr>
          <p:nvPr>
            <p:ph type="subTitle" idx="1"/>
          </p:nvPr>
        </p:nvSpPr>
        <p:spPr/>
        <p:txBody>
          <a:bodyPr>
            <a:normAutofit/>
          </a:bodyPr>
          <a:lstStyle/>
          <a:p>
            <a:pPr eaLnBrk="1" hangingPunct="1"/>
            <a:r>
              <a:rPr lang="en-GB" i="1" dirty="0" smtClean="0"/>
              <a:t>Sony, Ericsson</a:t>
            </a:r>
            <a:r>
              <a:rPr lang="en-US" dirty="0" smtClean="0">
                <a:solidFill>
                  <a:srgbClr val="898989"/>
                </a:solidFill>
              </a:rPr>
              <a:t>, …</a:t>
            </a:r>
            <a:endParaRPr lang="ja-JP" altLang="en-US" dirty="0" smtClean="0">
              <a:solidFill>
                <a:srgbClr val="898989"/>
              </a:solidFill>
            </a:endParaRPr>
          </a:p>
        </p:txBody>
      </p:sp>
      <p:sp>
        <p:nvSpPr>
          <p:cNvPr id="2052" name="Rectangle 1"/>
          <p:cNvSpPr>
            <a:spLocks noChangeArrowheads="1"/>
          </p:cNvSpPr>
          <p:nvPr/>
        </p:nvSpPr>
        <p:spPr bwMode="auto">
          <a:xfrm>
            <a:off x="179388" y="115888"/>
            <a:ext cx="7235825" cy="708025"/>
          </a:xfrm>
          <a:prstGeom prst="rect">
            <a:avLst/>
          </a:prstGeom>
          <a:noFill/>
          <a:ln w="9525">
            <a:noFill/>
            <a:miter lim="800000"/>
            <a:headEnd/>
            <a:tailEnd/>
          </a:ln>
        </p:spPr>
        <p:txBody>
          <a:bodyPr anchor="ctr">
            <a:spAutoFit/>
          </a:bodyPr>
          <a:lstStyle/>
          <a:p>
            <a:r>
              <a:rPr kumimoji="0" lang="en-GB" altLang="zh-CN" sz="2000" b="1">
                <a:ea typeface="SimSun" pitchFamily="2" charset="-122"/>
                <a:cs typeface="Times New Roman" pitchFamily="18" charset="0"/>
              </a:rPr>
              <a:t>3GPP TSG-RAN WG4 Meeting #76</a:t>
            </a:r>
            <a:r>
              <a:rPr kumimoji="0" lang="en-US" altLang="zh-CN" sz="2000" b="1">
                <a:ea typeface="SimSun" pitchFamily="2" charset="-122"/>
                <a:cs typeface="Times New Roman" pitchFamily="18" charset="0"/>
              </a:rPr>
              <a:t>bis</a:t>
            </a:r>
            <a:endParaRPr kumimoji="0" lang="en-GB" altLang="zh-CN" sz="2000" b="1">
              <a:ea typeface="SimSun" pitchFamily="2" charset="-122"/>
              <a:cs typeface="Times New Roman" pitchFamily="18" charset="0"/>
            </a:endParaRPr>
          </a:p>
          <a:p>
            <a:r>
              <a:rPr lang="en-GB" altLang="ja-JP" sz="2000" b="1">
                <a:ea typeface="SimSun" pitchFamily="2" charset="-122"/>
                <a:cs typeface="Times New Roman" pitchFamily="18" charset="0"/>
              </a:rPr>
              <a:t>Sophia Antipolis, France, 12-16 October 2015</a:t>
            </a:r>
            <a:endParaRPr kumimoji="0" lang="en-GB" altLang="zh-CN" sz="2000">
              <a:ea typeface="SimSun" pitchFamily="2" charset="-122"/>
              <a:cs typeface="Times New Roman" pitchFamily="18" charset="0"/>
            </a:endParaRPr>
          </a:p>
        </p:txBody>
      </p:sp>
      <p:sp>
        <p:nvSpPr>
          <p:cNvPr id="2053" name="テキスト ボックス 1"/>
          <p:cNvSpPr txBox="1">
            <a:spLocks noChangeArrowheads="1"/>
          </p:cNvSpPr>
          <p:nvPr/>
        </p:nvSpPr>
        <p:spPr bwMode="auto">
          <a:xfrm>
            <a:off x="7308305" y="76200"/>
            <a:ext cx="1728192" cy="400110"/>
          </a:xfrm>
          <a:prstGeom prst="rect">
            <a:avLst/>
          </a:prstGeom>
          <a:noFill/>
          <a:ln w="9525">
            <a:noFill/>
            <a:miter lim="800000"/>
            <a:headEnd/>
            <a:tailEnd/>
          </a:ln>
        </p:spPr>
        <p:txBody>
          <a:bodyPr wrap="square">
            <a:spAutoFit/>
          </a:bodyPr>
          <a:lstStyle/>
          <a:p>
            <a:r>
              <a:rPr kumimoji="0" lang="en-US" altLang="ja-JP" sz="2000" b="1" dirty="0" smtClean="0">
                <a:ea typeface="SimSun" pitchFamily="2" charset="-122"/>
                <a:cs typeface="Times New Roman" pitchFamily="18" charset="0"/>
              </a:rPr>
              <a:t>R4-156851</a:t>
            </a:r>
            <a:endParaRPr kumimoji="0" lang="ja-JP" altLang="en-US" sz="2000" b="1" dirty="0">
              <a:ea typeface="SimSun"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title"/>
          </p:nvPr>
        </p:nvSpPr>
        <p:spPr/>
        <p:txBody>
          <a:bodyPr/>
          <a:lstStyle/>
          <a:p>
            <a:pPr eaLnBrk="1" hangingPunct="1"/>
            <a:r>
              <a:rPr lang="en-US" altLang="ja-JP" smtClean="0"/>
              <a:t>Background</a:t>
            </a:r>
            <a:endParaRPr lang="ja-JP" altLang="en-US" smtClean="0"/>
          </a:p>
        </p:txBody>
      </p:sp>
      <p:sp>
        <p:nvSpPr>
          <p:cNvPr id="3075" name="コンテンツ プレースホルダ 2"/>
          <p:cNvSpPr>
            <a:spLocks noGrp="1"/>
          </p:cNvSpPr>
          <p:nvPr>
            <p:ph idx="1"/>
          </p:nvPr>
        </p:nvSpPr>
        <p:spPr/>
        <p:txBody>
          <a:bodyPr/>
          <a:lstStyle/>
          <a:p>
            <a:r>
              <a:rPr lang="en-GB" sz="2000" dirty="0" smtClean="0"/>
              <a:t>The work item “Further LTE Physical Layer Enhancements for MTC” was approved in RAN#67 [1]. In RAN4#76 it was agreed that requirements should be specified for the following bands [1]</a:t>
            </a:r>
            <a:endParaRPr lang="en-US" sz="2000" dirty="0" smtClean="0"/>
          </a:p>
          <a:p>
            <a:pPr lvl="0"/>
            <a:r>
              <a:rPr lang="en-US" sz="2000" dirty="0" smtClean="0"/>
              <a:t>Bands 1,2, 3, 4, 5, 7, 8, 12, 13, 18, 19, 20, 21, 26, 27, 28, 31, 39, 41 for normal operation</a:t>
            </a:r>
          </a:p>
          <a:p>
            <a:pPr lvl="0"/>
            <a:r>
              <a:rPr lang="en-US" sz="2000" dirty="0" smtClean="0"/>
              <a:t>Bands 1, 2, 3, 4, 5, 7, 8, 12, 13, 18, 19, 20, 21, 26, 27, 28, 31 for half duplex FDD operation.</a:t>
            </a:r>
          </a:p>
          <a:p>
            <a:r>
              <a:rPr lang="en-GB" sz="2000" dirty="0" smtClean="0"/>
              <a:t>Rel-13 MTC may work in normal coverage mode or extended coverage mode.</a:t>
            </a:r>
            <a:endParaRPr lang="ja-JP" altLang="en-US" sz="20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タイトル 1"/>
          <p:cNvSpPr>
            <a:spLocks noGrp="1"/>
          </p:cNvSpPr>
          <p:nvPr>
            <p:ph type="title"/>
          </p:nvPr>
        </p:nvSpPr>
        <p:spPr/>
        <p:txBody>
          <a:bodyPr/>
          <a:lstStyle/>
          <a:p>
            <a:pPr eaLnBrk="1" hangingPunct="1"/>
            <a:r>
              <a:rPr lang="en-US" altLang="ja-JP" dirty="0" smtClean="0"/>
              <a:t>Way forward</a:t>
            </a:r>
            <a:endParaRPr lang="ja-JP" altLang="en-US" dirty="0" smtClean="0"/>
          </a:p>
        </p:txBody>
      </p:sp>
      <p:sp>
        <p:nvSpPr>
          <p:cNvPr id="3" name="コンテンツ プレースホルダ 2"/>
          <p:cNvSpPr>
            <a:spLocks noGrp="1"/>
          </p:cNvSpPr>
          <p:nvPr>
            <p:ph idx="1"/>
          </p:nvPr>
        </p:nvSpPr>
        <p:spPr>
          <a:xfrm>
            <a:off x="457200" y="1600200"/>
            <a:ext cx="8229600" cy="4852988"/>
          </a:xfrm>
        </p:spPr>
        <p:txBody>
          <a:bodyPr>
            <a:normAutofit fontScale="77500" lnSpcReduction="20000"/>
          </a:bodyPr>
          <a:lstStyle/>
          <a:p>
            <a:pPr marL="457200" indent="-457200">
              <a:spcBef>
                <a:spcPts val="900"/>
              </a:spcBef>
              <a:buFont typeface="+mj-lt"/>
              <a:buAutoNum type="arabicPeriod"/>
            </a:pPr>
            <a:r>
              <a:rPr lang="en-US" altLang="ja-JP" sz="2200" dirty="0" smtClean="0"/>
              <a:t>The REFSENS value for rel-13 </a:t>
            </a:r>
            <a:r>
              <a:rPr lang="en-US" altLang="ja-JP" sz="2200" dirty="0" err="1" smtClean="0"/>
              <a:t>eMTC</a:t>
            </a:r>
            <a:r>
              <a:rPr lang="en-US" altLang="ja-JP" sz="2200" dirty="0" smtClean="0"/>
              <a:t> shall be based on an RX bandwidth corresponding to 6RB (i.e. 1.4MHz) for all applicable system bandwidths. </a:t>
            </a:r>
          </a:p>
          <a:p>
            <a:pPr marL="457200" indent="-457200">
              <a:spcBef>
                <a:spcPts val="900"/>
              </a:spcBef>
              <a:buFont typeface="+mj-lt"/>
              <a:buAutoNum type="arabicPeriod"/>
            </a:pPr>
            <a:r>
              <a:rPr lang="en-US" altLang="ja-JP" sz="2200" dirty="0" smtClean="0"/>
              <a:t>Re-use 2.5dB REFSENS relaxation for FDD and TDD, due to single RX, for rel-13 </a:t>
            </a:r>
            <a:r>
              <a:rPr lang="en-US" altLang="ja-JP" sz="2200" dirty="0" err="1" smtClean="0"/>
              <a:t>eMTC</a:t>
            </a:r>
            <a:r>
              <a:rPr lang="en-US" altLang="ja-JP" sz="2200" dirty="0" smtClean="0"/>
              <a:t> (same as rel-12).</a:t>
            </a:r>
          </a:p>
          <a:p>
            <a:pPr marL="457200" indent="-457200">
              <a:spcBef>
                <a:spcPts val="900"/>
              </a:spcBef>
              <a:buFont typeface="+mj-lt"/>
              <a:buAutoNum type="arabicPeriod"/>
            </a:pPr>
            <a:r>
              <a:rPr lang="en-US" altLang="ja-JP" sz="2200" dirty="0" smtClean="0"/>
              <a:t>REFSENS requirement for normal coverage mode applies to enhanced coverage mode. </a:t>
            </a:r>
          </a:p>
          <a:p>
            <a:pPr marL="457200" indent="-457200">
              <a:spcBef>
                <a:spcPts val="900"/>
              </a:spcBef>
              <a:buFont typeface="+mj-lt"/>
              <a:buAutoNum type="arabicPeriod"/>
            </a:pPr>
            <a:r>
              <a:rPr lang="en-GB" altLang="ja-JP" sz="2200" dirty="0" smtClean="0"/>
              <a:t>REFSENS is based on new power class of 20 </a:t>
            </a:r>
            <a:r>
              <a:rPr lang="en-GB" altLang="ja-JP" sz="2200" dirty="0" err="1" smtClean="0"/>
              <a:t>dBm</a:t>
            </a:r>
            <a:r>
              <a:rPr lang="en-GB" altLang="ja-JP" sz="2200" dirty="0" smtClean="0"/>
              <a:t> only</a:t>
            </a:r>
            <a:r>
              <a:rPr lang="en-US" altLang="ja-JP" sz="2200" dirty="0" smtClean="0"/>
              <a:t>.</a:t>
            </a:r>
          </a:p>
          <a:p>
            <a:pPr marL="457200" indent="-457200">
              <a:spcBef>
                <a:spcPts val="900"/>
              </a:spcBef>
              <a:buFont typeface="+mj-lt"/>
              <a:buAutoNum type="arabicPeriod"/>
            </a:pPr>
            <a:r>
              <a:rPr lang="en-GB" sz="2000" dirty="0" smtClean="0"/>
              <a:t>Other UE power class (</a:t>
            </a:r>
            <a:r>
              <a:rPr lang="en-GB" sz="2000" dirty="0" smtClean="0"/>
              <a:t>23 </a:t>
            </a:r>
            <a:r>
              <a:rPr lang="en-GB" sz="2000" dirty="0" err="1" smtClean="0"/>
              <a:t>dBm</a:t>
            </a:r>
            <a:r>
              <a:rPr lang="en-GB" sz="2000" dirty="0" smtClean="0"/>
              <a:t>) shall be tested according </a:t>
            </a:r>
            <a:r>
              <a:rPr lang="en-GB" sz="2000" smtClean="0"/>
              <a:t>the </a:t>
            </a:r>
            <a:r>
              <a:rPr lang="en-GB" sz="2000" smtClean="0"/>
              <a:t>20 dBm</a:t>
            </a:r>
            <a:r>
              <a:rPr lang="en-GB" sz="2000" dirty="0" smtClean="0"/>
              <a:t> </a:t>
            </a:r>
            <a:r>
              <a:rPr lang="en-GB" sz="2000" dirty="0" smtClean="0"/>
              <a:t>power class for REFSENS test.</a:t>
            </a:r>
            <a:endParaRPr lang="en-US" altLang="ja-JP" sz="2200" dirty="0" smtClean="0"/>
          </a:p>
          <a:p>
            <a:pPr marL="457200" indent="-457200">
              <a:spcBef>
                <a:spcPts val="900"/>
              </a:spcBef>
              <a:buFont typeface="+mj-lt"/>
              <a:buAutoNum type="arabicPeriod"/>
            </a:pPr>
            <a:r>
              <a:rPr lang="en-US" altLang="ja-JP" sz="2200" dirty="0" smtClean="0"/>
              <a:t>The impact of 20dBm power class need to be further investigated.</a:t>
            </a:r>
          </a:p>
          <a:p>
            <a:pPr marL="457200" indent="-457200">
              <a:spcBef>
                <a:spcPts val="900"/>
              </a:spcBef>
              <a:buFont typeface="+mj-lt"/>
              <a:buAutoNum type="arabicPeriod"/>
            </a:pPr>
            <a:r>
              <a:rPr lang="en-US" altLang="ja-JP" sz="2200" dirty="0" smtClean="0"/>
              <a:t>Re-use the 1.7dB relaxation due to single RX for HD-FDD used in rel-12 for bands defined for 1.4MHz BW.</a:t>
            </a:r>
          </a:p>
          <a:p>
            <a:pPr marL="457200" indent="-457200">
              <a:spcBef>
                <a:spcPts val="900"/>
              </a:spcBef>
              <a:buFont typeface="+mj-lt"/>
              <a:buAutoNum type="arabicPeriod"/>
            </a:pPr>
            <a:r>
              <a:rPr lang="en-US" altLang="ja-JP" sz="2200" dirty="0" smtClean="0"/>
              <a:t>For bands not defined for 1.4MHz BW calculate REFSENS from 5MHz value -3.5dB (HD-FDD case).</a:t>
            </a:r>
            <a:r>
              <a:rPr lang="en-GB" altLang="ja-JP" sz="2200" dirty="0" smtClean="0"/>
              <a:t> </a:t>
            </a:r>
          </a:p>
          <a:p>
            <a:pPr marL="457200" indent="-457200">
              <a:spcBef>
                <a:spcPts val="900"/>
              </a:spcBef>
              <a:buFont typeface="+mj-lt"/>
              <a:buAutoNum type="arabicPeriod"/>
            </a:pPr>
            <a:r>
              <a:rPr lang="en-GB" altLang="ja-JP" sz="2200" dirty="0" smtClean="0"/>
              <a:t>The condition where UL resource blocks and DL resource blocks are located as close as possible but confined within the transmission bandwidth configuration for the channel bandwidth for UL and DL, respectively need to be investigated further.</a:t>
            </a:r>
          </a:p>
          <a:p>
            <a:pPr marL="457200" indent="-457200">
              <a:spcBef>
                <a:spcPts val="900"/>
              </a:spcBef>
              <a:buFont typeface="+mj-lt"/>
              <a:buAutoNum type="arabicPeriod"/>
            </a:pPr>
            <a:r>
              <a:rPr lang="en-GB" altLang="ja-JP" sz="2200" dirty="0" smtClean="0"/>
              <a:t>Include B11 in rel-13 </a:t>
            </a:r>
            <a:r>
              <a:rPr lang="en-GB" altLang="ja-JP" sz="2200" dirty="0" err="1" smtClean="0"/>
              <a:t>eMTC</a:t>
            </a:r>
            <a:endParaRPr lang="en-US" altLang="ja-JP" sz="2200" dirty="0" smtClean="0"/>
          </a:p>
          <a:p>
            <a:pPr marL="457200" indent="-457200">
              <a:spcBef>
                <a:spcPts val="900"/>
              </a:spcBef>
              <a:buFont typeface="+mj-lt"/>
              <a:buAutoNum type="arabicPeriod"/>
            </a:pPr>
            <a:endParaRPr lang="en-US" altLang="ja-JP" sz="2200" dirty="0" smtClean="0"/>
          </a:p>
          <a:p>
            <a:pPr marL="457200" indent="-457200">
              <a:spcBef>
                <a:spcPts val="900"/>
              </a:spcBef>
              <a:buNone/>
            </a:pPr>
            <a:endParaRPr lang="en-US" altLang="ja-JP" sz="22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title"/>
          </p:nvPr>
        </p:nvSpPr>
        <p:spPr/>
        <p:txBody>
          <a:bodyPr/>
          <a:lstStyle/>
          <a:p>
            <a:pPr eaLnBrk="1" hangingPunct="1"/>
            <a:r>
              <a:rPr lang="en-US" altLang="ja-JP" smtClean="0"/>
              <a:t>Reference</a:t>
            </a:r>
            <a:endParaRPr lang="ja-JP" altLang="en-US" smtClean="0"/>
          </a:p>
        </p:txBody>
      </p:sp>
      <p:sp>
        <p:nvSpPr>
          <p:cNvPr id="5123" name="コンテンツ プレースホルダ 2"/>
          <p:cNvSpPr>
            <a:spLocks noGrp="1"/>
          </p:cNvSpPr>
          <p:nvPr>
            <p:ph idx="1"/>
          </p:nvPr>
        </p:nvSpPr>
        <p:spPr>
          <a:xfrm>
            <a:off x="457200" y="1600200"/>
            <a:ext cx="8435975" cy="4525963"/>
          </a:xfrm>
        </p:spPr>
        <p:txBody>
          <a:bodyPr/>
          <a:lstStyle/>
          <a:p>
            <a:pPr lvl="0">
              <a:buNone/>
              <a:tabLst>
                <a:tab pos="2063750" algn="l"/>
              </a:tabLst>
            </a:pPr>
            <a:r>
              <a:rPr lang="en-US" altLang="ja-JP" sz="2000" dirty="0" smtClean="0"/>
              <a:t>[1] </a:t>
            </a:r>
            <a:r>
              <a:rPr lang="en-GB" sz="2000" dirty="0" smtClean="0"/>
              <a:t>RP-150492 	“Revised WI: Further LTE Physical Layer Enhancements for 		MTC”</a:t>
            </a:r>
            <a:endParaRPr lang="en-US" sz="2000" dirty="0" smtClean="0"/>
          </a:p>
          <a:p>
            <a:pPr lvl="0">
              <a:buNone/>
              <a:tabLst>
                <a:tab pos="2063750" algn="l"/>
              </a:tabLst>
            </a:pPr>
            <a:r>
              <a:rPr lang="en-US" sz="2000" dirty="0" smtClean="0"/>
              <a:t>[2] R4-154862, 	“Proposal on MTC Bands for Further LTE Physical Layer 	Enhancements”</a:t>
            </a:r>
          </a:p>
          <a:p>
            <a:pPr eaLnBrk="1" hangingPunct="1">
              <a:buNone/>
              <a:tabLst>
                <a:tab pos="2063750" algn="l"/>
              </a:tabLst>
            </a:pPr>
            <a:r>
              <a:rPr lang="en-GB" altLang="ja-JP" sz="2000" dirty="0" smtClean="0"/>
              <a:t>[3] R4-156240</a:t>
            </a:r>
            <a:r>
              <a:rPr lang="en-GB" sz="2000" b="1" dirty="0" smtClean="0"/>
              <a:t>	</a:t>
            </a:r>
            <a:r>
              <a:rPr lang="en-GB" sz="2000" dirty="0" smtClean="0"/>
              <a:t>“UE RF requirements for </a:t>
            </a:r>
            <a:r>
              <a:rPr lang="en-GB" sz="2000" dirty="0" err="1" smtClean="0"/>
              <a:t>Rel</a:t>
            </a:r>
            <a:r>
              <a:rPr lang="en-GB" sz="2000" dirty="0" smtClean="0"/>
              <a:t>-MTC”, </a:t>
            </a:r>
            <a:r>
              <a:rPr lang="en-GB" sz="2000" i="1" dirty="0" smtClean="0"/>
              <a:t>NTT DOCOMO, INC</a:t>
            </a:r>
          </a:p>
          <a:p>
            <a:pPr eaLnBrk="1" hangingPunct="1">
              <a:buNone/>
              <a:tabLst>
                <a:tab pos="2063750" algn="l"/>
              </a:tabLst>
            </a:pPr>
            <a:r>
              <a:rPr lang="en-GB" altLang="ja-JP" sz="2000" dirty="0" smtClean="0"/>
              <a:t>[4] R4-156252	“UE REFSENS for Rel-13 MTC in normal 				coverage mode”, Ericsson</a:t>
            </a:r>
            <a:endParaRPr lang="en-US" altLang="ja-JP" sz="2000" dirty="0" smtClean="0"/>
          </a:p>
          <a:p>
            <a:pPr eaLnBrk="1" hangingPunct="1">
              <a:buNone/>
              <a:tabLst>
                <a:tab pos="2063750" algn="l"/>
              </a:tabLst>
            </a:pPr>
            <a:r>
              <a:rPr lang="en-GB" altLang="ja-JP" sz="2000" dirty="0" smtClean="0"/>
              <a:t>[5] R4-156247</a:t>
            </a:r>
            <a:r>
              <a:rPr lang="en-GB" sz="2000" dirty="0" smtClean="0"/>
              <a:t>	“Way forward for rel-13 </a:t>
            </a:r>
            <a:r>
              <a:rPr lang="en-GB" sz="2000" dirty="0" err="1" smtClean="0"/>
              <a:t>eMTC</a:t>
            </a:r>
            <a:r>
              <a:rPr lang="en-GB" sz="2000" dirty="0" smtClean="0"/>
              <a:t> REFSENS”,	</a:t>
            </a:r>
            <a:r>
              <a:rPr lang="en-GB" sz="2000" i="1" dirty="0" smtClean="0"/>
              <a:t>Sony </a:t>
            </a:r>
          </a:p>
          <a:p>
            <a:pPr eaLnBrk="1" hangingPunct="1">
              <a:buNone/>
              <a:tabLst>
                <a:tab pos="2063750" algn="l"/>
              </a:tabLst>
            </a:pPr>
            <a:r>
              <a:rPr lang="en-GB" altLang="ja-JP" sz="2000" dirty="0" smtClean="0"/>
              <a:t>[6] R4-156253	“UE REFSENS for Rel-13 MTC in enhanced 				coverage mode”, Ericsson</a:t>
            </a:r>
            <a:endParaRPr lang="en-US" altLang="ja-JP" sz="2000" dirty="0" smtClean="0"/>
          </a:p>
          <a:p>
            <a:pPr eaLnBrk="1" hangingPunct="1">
              <a:buNone/>
            </a:pPr>
            <a:endParaRPr lang="ja-JP" altLang="ja-JP" sz="2000" dirty="0" smtClean="0"/>
          </a:p>
          <a:p>
            <a:pPr eaLnBrk="1" hangingPunct="1">
              <a:buNone/>
            </a:pPr>
            <a:endParaRPr lang="ja-JP" altLang="en-US" sz="20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371</TotalTime>
  <Words>351</Words>
  <Application>Microsoft Office PowerPoint</Application>
  <PresentationFormat>On-screen Show (4:3)</PresentationFormat>
  <Paragraphs>28</Paragraphs>
  <Slides>4</Slides>
  <Notes>0</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テーマ</vt:lpstr>
      <vt:lpstr>Way forward for rel-13 eMTC REFSENS</vt:lpstr>
      <vt:lpstr>Background</vt:lpstr>
      <vt:lpstr>Way forward</vt:lpstr>
      <vt:lpstr>Reference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subject/>
  <dc:creator/>
  <dc:description>_x000d_Rev PA1</dc:description>
  <cp:lastModifiedBy>23055265</cp:lastModifiedBy>
  <cp:revision>42</cp:revision>
  <dcterms:created xsi:type="dcterms:W3CDTF">2015-10-04T02:57:00Z</dcterms:created>
  <dcterms:modified xsi:type="dcterms:W3CDTF">2015-10-16T09:29:20Z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
  </property>
  <property fmtid="{D5CDD505-2E9C-101B-9397-08002B2CF9AE}" pid="4" name="Prepared">
    <vt:lpwstr/>
  </property>
  <property fmtid="{D5CDD505-2E9C-101B-9397-08002B2CF9AE}" pid="5" name="Checked">
    <vt:lpwstr/>
  </property>
  <property fmtid="{D5CDD505-2E9C-101B-9397-08002B2CF9AE}" pid="6" name="Date">
    <vt:lpwstr>2015-10-15</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True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ies>
</file>