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8" r:id="rId3"/>
    <p:sldId id="257" r:id="rId4"/>
    <p:sldId id="275" r:id="rId5"/>
    <p:sldId id="269" r:id="rId6"/>
    <p:sldId id="271" r:id="rId7"/>
    <p:sldId id="272" r:id="rId8"/>
    <p:sldId id="263" r:id="rId9"/>
    <p:sldId id="262" r:id="rId10"/>
    <p:sldId id="264" r:id="rId11"/>
    <p:sldId id="273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582" autoAdjust="0"/>
    <p:restoredTop sz="79856" autoAdjust="0"/>
  </p:normalViewPr>
  <p:slideViewPr>
    <p:cSldViewPr snapToGrid="0">
      <p:cViewPr varScale="1">
        <p:scale>
          <a:sx n="93" d="100"/>
          <a:sy n="93" d="100"/>
        </p:scale>
        <p:origin x="201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0A32A-B52E-4B42-9F0D-423B7FA83467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9B790-11F3-453F-BBDE-5CA37D051C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402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6274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6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7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1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2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2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0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44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8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73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2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2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9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89F02-E5DB-4824-A9FA-86B2942BEB5A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4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247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Simulation Assumptions and Methodology for NB-IOT coexistence 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04394"/>
            <a:ext cx="9144000" cy="1655762"/>
          </a:xfrm>
        </p:spPr>
        <p:txBody>
          <a:bodyPr/>
          <a:lstStyle/>
          <a:p>
            <a:r>
              <a:rPr lang="en-US" dirty="0" smtClean="0"/>
              <a:t>Nokia Networks, </a:t>
            </a:r>
            <a:r>
              <a:rPr lang="en-US" altLang="ja-JP" dirty="0"/>
              <a:t>Ericsson, </a:t>
            </a:r>
            <a:r>
              <a:rPr lang="en-US" dirty="0" smtClean="0"/>
              <a:t>ZTE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R4-156755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35026" y="50711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76</a:t>
            </a:r>
            <a:r>
              <a:rPr lang="en-US" altLang="zh-CN" b="1" dirty="0" err="1" smtClean="0">
                <a:ea typeface="宋体" panose="02010600030101010101" pitchFamily="2" charset="-122"/>
              </a:rPr>
              <a:t>bis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altLang="zh-CN" b="1" dirty="0"/>
              <a:t>Sophia 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 </a:t>
            </a:r>
            <a:r>
              <a:rPr lang="en-US" altLang="zh-CN" b="1" dirty="0" smtClean="0"/>
              <a:t>-16 </a:t>
            </a:r>
            <a:r>
              <a:rPr lang="en-US" altLang="zh-CN" b="1" dirty="0"/>
              <a:t>Oct, 2015</a:t>
            </a:r>
            <a:endParaRPr lang="zh-CN" altLang="zh-CN" dirty="0"/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7.50.2.1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Document for information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8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Simulation Assumptions </a:t>
            </a:r>
            <a:r>
              <a:rPr lang="en-US" dirty="0" smtClean="0">
                <a:solidFill>
                  <a:srgbClr val="FF0000"/>
                </a:solidFill>
              </a:rPr>
              <a:t>for standalone operation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NB-IOT system bandwidth: 200KHz</a:t>
            </a:r>
          </a:p>
          <a:p>
            <a:r>
              <a:rPr lang="en-US" dirty="0" smtClean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Power: </a:t>
            </a:r>
          </a:p>
          <a:p>
            <a:pPr lvl="1"/>
            <a:r>
              <a:rPr lang="en-US" dirty="0" smtClean="0"/>
              <a:t>43dBm/200KHz for stand-alone, </a:t>
            </a:r>
          </a:p>
          <a:p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Power: -40dBm to 23dBm</a:t>
            </a:r>
          </a:p>
          <a:p>
            <a:r>
              <a:rPr lang="en-US" dirty="0" smtClean="0"/>
              <a:t>Power Control</a:t>
            </a:r>
          </a:p>
          <a:p>
            <a:pPr lvl="1"/>
            <a:r>
              <a:rPr lang="en-US" dirty="0" smtClean="0"/>
              <a:t>DL: no PC</a:t>
            </a:r>
          </a:p>
          <a:p>
            <a:pPr lvl="1"/>
            <a:r>
              <a:rPr lang="en-US" dirty="0" smtClean="0"/>
              <a:t>UL: based on sub-clause </a:t>
            </a:r>
            <a:r>
              <a:rPr lang="en-US" dirty="0"/>
              <a:t>5.1.1.6 of 3GPP TR </a:t>
            </a:r>
            <a:r>
              <a:rPr lang="en-US" dirty="0" smtClean="0"/>
              <a:t>36.942. 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Gamma: </a:t>
            </a:r>
            <a:r>
              <a:rPr lang="en-US" dirty="0">
                <a:solidFill>
                  <a:srgbClr val="FF0000"/>
                </a:solidFill>
              </a:rPr>
              <a:t>1, full path-loss compensation</a:t>
            </a:r>
          </a:p>
          <a:p>
            <a:pPr lvl="2"/>
            <a:r>
              <a:rPr lang="en-US" dirty="0" smtClean="0"/>
              <a:t>P0 is calculated from </a:t>
            </a:r>
            <a:r>
              <a:rPr lang="en-GB" dirty="0" err="1" smtClean="0"/>
              <a:t>CLx-ile</a:t>
            </a:r>
            <a:r>
              <a:rPr lang="en-GB" dirty="0" smtClean="0"/>
              <a:t>. </a:t>
            </a:r>
          </a:p>
          <a:p>
            <a:pPr lvl="2"/>
            <a:r>
              <a:rPr lang="en-GB" dirty="0" err="1" smtClean="0"/>
              <a:t>CLx-ile</a:t>
            </a:r>
            <a:r>
              <a:rPr lang="en-GB" dirty="0" smtClean="0"/>
              <a:t> should be </a:t>
            </a:r>
            <a:r>
              <a:rPr lang="en-US" dirty="0" smtClean="0"/>
              <a:t> adapted it to path loss formula </a:t>
            </a:r>
          </a:p>
          <a:p>
            <a:r>
              <a:rPr lang="en-US" dirty="0" smtClean="0"/>
              <a:t>UE antenna gain: 0 </a:t>
            </a:r>
            <a:r>
              <a:rPr lang="en-US" dirty="0" err="1" smtClean="0"/>
              <a:t>dBi</a:t>
            </a:r>
            <a:r>
              <a:rPr lang="en-US" dirty="0"/>
              <a:t> </a:t>
            </a:r>
            <a:r>
              <a:rPr lang="en-US" dirty="0" smtClean="0"/>
              <a:t>and -4dBi</a:t>
            </a:r>
          </a:p>
          <a:p>
            <a:pPr lvl="1"/>
            <a:r>
              <a:rPr lang="en-US" dirty="0" smtClean="0"/>
              <a:t>Note that 0 </a:t>
            </a:r>
            <a:r>
              <a:rPr lang="en-US" dirty="0" err="1" smtClean="0"/>
              <a:t>dBi</a:t>
            </a:r>
            <a:r>
              <a:rPr lang="en-US" dirty="0" smtClean="0"/>
              <a:t> comes from 36.942 and -4dBi from GERAN TR.</a:t>
            </a:r>
          </a:p>
          <a:p>
            <a:r>
              <a:rPr lang="en-US" dirty="0" smtClean="0"/>
              <a:t>Building penetration loss  is  taken from Annex D.1 of TR 45.820 (No additional building penetration loss for the NB-IoT as aggressor)</a:t>
            </a:r>
          </a:p>
          <a:p>
            <a:r>
              <a:rPr lang="en-US" dirty="0" smtClean="0"/>
              <a:t>BS ACLR: </a:t>
            </a:r>
            <a:r>
              <a:rPr lang="en-US" dirty="0"/>
              <a:t>[40,45,50,55,60] dB </a:t>
            </a:r>
          </a:p>
          <a:p>
            <a:r>
              <a:rPr lang="en-US" dirty="0" smtClean="0"/>
              <a:t>BS ACS: [40, 45, 50]dB</a:t>
            </a:r>
            <a:endParaRPr lang="sv-SE" dirty="0"/>
          </a:p>
          <a:p>
            <a:r>
              <a:rPr lang="en-US" dirty="0" smtClean="0"/>
              <a:t>UE ACLR: [20, 25, 30, 35, 40, 45, 50]dB </a:t>
            </a:r>
          </a:p>
          <a:p>
            <a:r>
              <a:rPr lang="en-US" dirty="0" smtClean="0"/>
              <a:t>UE ACS: [20, 25, 30</a:t>
            </a:r>
            <a:r>
              <a:rPr lang="en-US" dirty="0"/>
              <a:t>, 35, </a:t>
            </a:r>
            <a:r>
              <a:rPr lang="en-US" dirty="0" smtClean="0"/>
              <a:t>40]dB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07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Simulation Assumptions for in-band/guard-band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LTE system bandwidth: 10 MHz and  NB-IOT system bandwidth: 180KHz inside LTE system bandwidth</a:t>
            </a:r>
          </a:p>
          <a:p>
            <a:r>
              <a:rPr lang="en-US" dirty="0" smtClean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Power: </a:t>
            </a:r>
          </a:p>
          <a:p>
            <a:pPr lvl="1"/>
            <a:r>
              <a:rPr lang="en-US" dirty="0" smtClean="0"/>
              <a:t>46 </a:t>
            </a:r>
            <a:r>
              <a:rPr lang="en-US" dirty="0" err="1" smtClean="0"/>
              <a:t>dBm</a:t>
            </a:r>
            <a:r>
              <a:rPr lang="en-US" dirty="0" smtClean="0"/>
              <a:t>, shared by all LTE PRBs and NB-</a:t>
            </a:r>
            <a:r>
              <a:rPr lang="en-US" dirty="0" err="1" smtClean="0"/>
              <a:t>IoT</a:t>
            </a:r>
            <a:r>
              <a:rPr lang="en-US" dirty="0" smtClean="0"/>
              <a:t> for in-band</a:t>
            </a:r>
          </a:p>
          <a:p>
            <a:pPr lvl="1"/>
            <a:r>
              <a:rPr lang="en-US" dirty="0" smtClean="0"/>
              <a:t>6dB PSD boosting for NB-IOT</a:t>
            </a:r>
          </a:p>
          <a:p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Power: -40dBm to 23dBm</a:t>
            </a:r>
          </a:p>
          <a:p>
            <a:r>
              <a:rPr lang="en-US" dirty="0" smtClean="0"/>
              <a:t>Power Control</a:t>
            </a:r>
          </a:p>
          <a:p>
            <a:pPr lvl="1"/>
            <a:r>
              <a:rPr lang="en-US" dirty="0" smtClean="0"/>
              <a:t>DL: no PC</a:t>
            </a:r>
          </a:p>
          <a:p>
            <a:pPr lvl="1"/>
            <a:r>
              <a:rPr lang="en-US" dirty="0" smtClean="0"/>
              <a:t>UL: based on sub-clause </a:t>
            </a:r>
            <a:r>
              <a:rPr lang="en-US" dirty="0"/>
              <a:t>5.1.1.6 of 3GPP TR </a:t>
            </a:r>
            <a:r>
              <a:rPr lang="en-US" dirty="0" smtClean="0"/>
              <a:t>36.942. </a:t>
            </a:r>
          </a:p>
          <a:p>
            <a:r>
              <a:rPr lang="en-US" dirty="0" smtClean="0"/>
              <a:t>UE antenna gain: 0dBi (3GPP TR 36.942)</a:t>
            </a:r>
          </a:p>
          <a:p>
            <a:r>
              <a:rPr lang="en-US" sz="2900" dirty="0" smtClean="0"/>
              <a:t>Building penetration loss  is  taken from Annex D.1 of TR 45.820 (No additional building penetration </a:t>
            </a:r>
            <a:r>
              <a:rPr lang="en-US" dirty="0" smtClean="0"/>
              <a:t>loss for the NB-</a:t>
            </a:r>
            <a:r>
              <a:rPr lang="en-US" dirty="0" err="1" smtClean="0"/>
              <a:t>IoT</a:t>
            </a:r>
            <a:r>
              <a:rPr lang="en-US" dirty="0" smtClean="0"/>
              <a:t> as aggressor)</a:t>
            </a:r>
          </a:p>
          <a:p>
            <a:r>
              <a:rPr lang="en-US" dirty="0" smtClean="0"/>
              <a:t>Other relevant parameters to follow RAN1 agreements captured in R1- 156284, R1-156264, for in-band/guard-band respectively</a:t>
            </a:r>
          </a:p>
          <a:p>
            <a:pPr lvl="0"/>
            <a:r>
              <a:rPr lang="en-US" dirty="0" smtClean="0"/>
              <a:t>Transmit/receive filter or windowing function for NB-</a:t>
            </a:r>
            <a:r>
              <a:rPr lang="en-US" dirty="0" err="1" smtClean="0"/>
              <a:t>IoT</a:t>
            </a:r>
            <a:r>
              <a:rPr lang="en-US" dirty="0" smtClean="0"/>
              <a:t>: Solution specific, to be declared (if used)</a:t>
            </a:r>
          </a:p>
        </p:txBody>
      </p:sp>
    </p:spTree>
    <p:extLst>
      <p:ext uri="{BB962C8B-B14F-4D97-AF65-F5344CB8AC3E}">
        <p14:creationId xmlns:p14="http://schemas.microsoft.com/office/powerpoint/2010/main" val="272707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8787"/>
            <a:ext cx="10515600" cy="1325563"/>
          </a:xfrm>
        </p:spPr>
        <p:txBody>
          <a:bodyPr/>
          <a:lstStyle/>
          <a:p>
            <a:r>
              <a:rPr lang="en-US" dirty="0" smtClean="0"/>
              <a:t>GSM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43dBm</a:t>
            </a:r>
          </a:p>
          <a:p>
            <a:r>
              <a:rPr lang="en-US" dirty="0"/>
              <a:t>UE 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5dBm to 33dBm</a:t>
            </a:r>
            <a:endParaRPr lang="en-US" dirty="0"/>
          </a:p>
          <a:p>
            <a:r>
              <a:rPr lang="en-US" dirty="0"/>
              <a:t>Power Control</a:t>
            </a:r>
          </a:p>
          <a:p>
            <a:pPr lvl="1"/>
            <a:r>
              <a:rPr lang="en-US" dirty="0"/>
              <a:t>DL: no PC</a:t>
            </a:r>
          </a:p>
          <a:p>
            <a:pPr lvl="1"/>
            <a:r>
              <a:rPr lang="en-US" dirty="0"/>
              <a:t>UL: </a:t>
            </a:r>
            <a:r>
              <a:rPr lang="en-US" dirty="0" smtClean="0"/>
              <a:t>CS power control based </a:t>
            </a:r>
            <a:r>
              <a:rPr lang="en-US" dirty="0"/>
              <a:t>on </a:t>
            </a:r>
            <a:r>
              <a:rPr lang="en-US" dirty="0" smtClean="0"/>
              <a:t>25.816</a:t>
            </a:r>
            <a:endParaRPr lang="en-US" dirty="0"/>
          </a:p>
          <a:p>
            <a:r>
              <a:rPr lang="en-US" dirty="0" smtClean="0"/>
              <a:t>Frequency </a:t>
            </a:r>
            <a:r>
              <a:rPr lang="en-US" dirty="0"/>
              <a:t>reuse: </a:t>
            </a:r>
            <a:r>
              <a:rPr lang="en-US" dirty="0" smtClean="0"/>
              <a:t>4/12</a:t>
            </a:r>
            <a:endParaRPr lang="en-US" dirty="0"/>
          </a:p>
          <a:p>
            <a:r>
              <a:rPr lang="en-US" dirty="0" smtClean="0"/>
              <a:t>ACLR </a:t>
            </a:r>
            <a:r>
              <a:rPr lang="en-US" dirty="0"/>
              <a:t>for BS and UE are derived from 3GPP TS 45.005, with the assumption that ACLR for the base station includes both wideband noise emissions and IM products.</a:t>
            </a:r>
            <a:endParaRPr lang="sv-SE" b="1" dirty="0"/>
          </a:p>
          <a:p>
            <a:r>
              <a:rPr lang="en-US" dirty="0" smtClean="0"/>
              <a:t>ACS </a:t>
            </a:r>
            <a:r>
              <a:rPr lang="en-US" dirty="0"/>
              <a:t>for BS and UE are derived from 3GPP TS 45.005, under the condition that a guard band of 100 kHz or more between </a:t>
            </a:r>
            <a:r>
              <a:rPr lang="en-US" dirty="0" smtClean="0"/>
              <a:t>NB-IoT </a:t>
            </a:r>
            <a:r>
              <a:rPr lang="en-US" dirty="0"/>
              <a:t>and GSM is assumed.</a:t>
            </a:r>
            <a:endParaRPr lang="sv-SE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15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UMTS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Baseline assumptions in TR 25.942</a:t>
            </a:r>
          </a:p>
          <a:p>
            <a:r>
              <a:rPr lang="en-US" dirty="0" smtClean="0"/>
              <a:t>System bandwidth: 5MHz</a:t>
            </a:r>
          </a:p>
          <a:p>
            <a:r>
              <a:rPr lang="en-US" dirty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43dBm</a:t>
            </a:r>
          </a:p>
          <a:p>
            <a:r>
              <a:rPr lang="en-US" dirty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-50dBm </a:t>
            </a:r>
            <a:r>
              <a:rPr lang="en-US" dirty="0"/>
              <a:t>to </a:t>
            </a:r>
            <a:r>
              <a:rPr lang="en-US" dirty="0" smtClean="0"/>
              <a:t>[24] </a:t>
            </a:r>
            <a:r>
              <a:rPr lang="en-US" dirty="0" err="1" smtClean="0"/>
              <a:t>dBm</a:t>
            </a:r>
            <a:endParaRPr lang="en-US" dirty="0"/>
          </a:p>
          <a:p>
            <a:r>
              <a:rPr lang="en-US" dirty="0"/>
              <a:t>Power Control</a:t>
            </a:r>
          </a:p>
          <a:p>
            <a:pPr lvl="1"/>
            <a:r>
              <a:rPr lang="en-US" dirty="0"/>
              <a:t>DL: </a:t>
            </a:r>
            <a:r>
              <a:rPr lang="en-US" dirty="0" smtClean="0"/>
              <a:t>according to 25.942</a:t>
            </a:r>
            <a:endParaRPr lang="en-US" dirty="0"/>
          </a:p>
          <a:p>
            <a:pPr lvl="1"/>
            <a:r>
              <a:rPr lang="en-US" dirty="0"/>
              <a:t>UL: </a:t>
            </a:r>
            <a:r>
              <a:rPr lang="en-US" dirty="0" smtClean="0"/>
              <a:t>according to 25.942</a:t>
            </a:r>
            <a:endParaRPr lang="en-US" dirty="0"/>
          </a:p>
          <a:p>
            <a:r>
              <a:rPr lang="en-US" dirty="0" smtClean="0"/>
              <a:t>BS </a:t>
            </a:r>
            <a:r>
              <a:rPr lang="en-US" dirty="0"/>
              <a:t>ACLR and ACS: </a:t>
            </a:r>
            <a:r>
              <a:rPr lang="en-US" dirty="0" smtClean="0"/>
              <a:t>according to 45.820</a:t>
            </a:r>
            <a:endParaRPr lang="en-US" dirty="0"/>
          </a:p>
          <a:p>
            <a:r>
              <a:rPr lang="en-US" dirty="0"/>
              <a:t>UE ACLR and ACS: </a:t>
            </a:r>
            <a:r>
              <a:rPr lang="en-US" dirty="0" smtClean="0"/>
              <a:t>according to 45.820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40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Baseline assumptions in </a:t>
            </a:r>
            <a:r>
              <a:rPr lang="en-US" dirty="0" smtClean="0"/>
              <a:t>TR 36.942</a:t>
            </a:r>
          </a:p>
          <a:p>
            <a:r>
              <a:rPr lang="en-US" dirty="0" smtClean="0"/>
              <a:t>System bandwidth: 10MHz</a:t>
            </a:r>
          </a:p>
          <a:p>
            <a:r>
              <a:rPr lang="en-US" dirty="0"/>
              <a:t>BS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46dBm</a:t>
            </a:r>
            <a:endParaRPr lang="en-US" dirty="0"/>
          </a:p>
          <a:p>
            <a:r>
              <a:rPr lang="en-US" dirty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Power: </a:t>
            </a:r>
            <a:r>
              <a:rPr lang="en-US" dirty="0" smtClean="0"/>
              <a:t>-40dBm </a:t>
            </a:r>
            <a:r>
              <a:rPr lang="en-US" dirty="0"/>
              <a:t>to </a:t>
            </a:r>
            <a:r>
              <a:rPr lang="en-US" dirty="0" smtClean="0"/>
              <a:t>23dBm</a:t>
            </a:r>
            <a:endParaRPr lang="en-US" dirty="0"/>
          </a:p>
          <a:p>
            <a:r>
              <a:rPr lang="en-US" dirty="0"/>
              <a:t>Power Control</a:t>
            </a:r>
          </a:p>
          <a:p>
            <a:pPr lvl="1"/>
            <a:r>
              <a:rPr lang="en-US" dirty="0"/>
              <a:t>DL: no PC</a:t>
            </a:r>
          </a:p>
          <a:p>
            <a:pPr lvl="1"/>
            <a:r>
              <a:rPr lang="en-US" dirty="0"/>
              <a:t>UL: according to </a:t>
            </a:r>
            <a:r>
              <a:rPr lang="en-US" dirty="0" smtClean="0"/>
              <a:t>36.942</a:t>
            </a:r>
          </a:p>
          <a:p>
            <a:r>
              <a:rPr lang="en-US" dirty="0" smtClean="0"/>
              <a:t>BS </a:t>
            </a:r>
            <a:r>
              <a:rPr lang="en-US" dirty="0"/>
              <a:t>ACLR and ACS: </a:t>
            </a:r>
            <a:r>
              <a:rPr lang="en-US" dirty="0" smtClean="0"/>
              <a:t>45dB and 45dB</a:t>
            </a:r>
            <a:endParaRPr lang="en-US" dirty="0"/>
          </a:p>
          <a:p>
            <a:r>
              <a:rPr lang="en-US" dirty="0"/>
              <a:t>UE ACLR and ACS: </a:t>
            </a:r>
            <a:r>
              <a:rPr lang="en-US" dirty="0" smtClean="0"/>
              <a:t>30dB (for ACLR1) , and 43dB (for ACLR2) and 33dB (for ACS)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0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GERAN TR 45.820</a:t>
            </a:r>
          </a:p>
          <a:p>
            <a:r>
              <a:rPr lang="en-US" dirty="0" smtClean="0"/>
              <a:t>TR 36.942</a:t>
            </a:r>
          </a:p>
          <a:p>
            <a:r>
              <a:rPr lang="en-US" dirty="0" smtClean="0"/>
              <a:t>TR 25.942</a:t>
            </a:r>
          </a:p>
          <a:p>
            <a:r>
              <a:rPr lang="en-US" dirty="0" smtClean="0"/>
              <a:t>Company Contributions:</a:t>
            </a:r>
          </a:p>
          <a:p>
            <a:r>
              <a:rPr lang="en-US" dirty="0"/>
              <a:t>[1]</a:t>
            </a:r>
            <a:r>
              <a:rPr lang="en-US" sz="3600" b="1" dirty="0"/>
              <a:t> </a:t>
            </a:r>
            <a:r>
              <a:rPr lang="en-US" dirty="0"/>
              <a:t>RP-151621, “New Work Item: </a:t>
            </a:r>
            <a:r>
              <a:rPr lang="en-US" dirty="0" err="1"/>
              <a:t>NarrowBand</a:t>
            </a:r>
            <a:r>
              <a:rPr lang="en-US" dirty="0"/>
              <a:t> IOT (NB-IOT)”, Qualcomm</a:t>
            </a:r>
          </a:p>
          <a:p>
            <a:r>
              <a:rPr lang="en-US" dirty="0"/>
              <a:t>[2] R1-156022, “NB LTE - </a:t>
            </a:r>
            <a:r>
              <a:rPr lang="en-US" dirty="0" err="1"/>
              <a:t>Inband</a:t>
            </a:r>
            <a:r>
              <a:rPr lang="en-US" dirty="0"/>
              <a:t> UL coexistence evaluation”, Ericsson</a:t>
            </a:r>
          </a:p>
          <a:p>
            <a:r>
              <a:rPr lang="en-US" dirty="0"/>
              <a:t>[3] R4-155525, “NB-IOT Coexistence study for guard band operation”, Huawei, </a:t>
            </a:r>
            <a:r>
              <a:rPr lang="en-US" dirty="0" err="1"/>
              <a:t>Hisilicon</a:t>
            </a:r>
            <a:endParaRPr lang="en-US" dirty="0"/>
          </a:p>
          <a:p>
            <a:r>
              <a:rPr lang="en-US" dirty="0"/>
              <a:t>[4] R4-155524, “NB-IOT Coexistence study for stand-alone operation”, Huawei, </a:t>
            </a:r>
            <a:r>
              <a:rPr lang="en-US" dirty="0" err="1"/>
              <a:t>Hisilicon</a:t>
            </a:r>
            <a:endParaRPr lang="en-US" dirty="0"/>
          </a:p>
          <a:p>
            <a:r>
              <a:rPr lang="en-US" dirty="0"/>
              <a:t>[5] R4-156256, “Scenarios and simulation assumptions for NB-</a:t>
            </a:r>
            <a:r>
              <a:rPr lang="en-US" dirty="0" err="1"/>
              <a:t>IoT</a:t>
            </a:r>
            <a:r>
              <a:rPr lang="en-US" dirty="0"/>
              <a:t> co-existence study”, Ericsson</a:t>
            </a:r>
          </a:p>
          <a:p>
            <a:r>
              <a:rPr lang="en-US" dirty="0"/>
              <a:t>[6] R4-156321, “Simulation Assumptions NB-</a:t>
            </a:r>
            <a:r>
              <a:rPr lang="en-US" dirty="0" err="1"/>
              <a:t>IoT</a:t>
            </a:r>
            <a:r>
              <a:rPr lang="en-US" dirty="0"/>
              <a:t> Coexistence”, Qualcomm</a:t>
            </a:r>
          </a:p>
          <a:p>
            <a:r>
              <a:rPr lang="en-US" dirty="0"/>
              <a:t>[7] R4- 155949, “Discussion on co-existence study for NB-</a:t>
            </a:r>
            <a:r>
              <a:rPr lang="en-US" dirty="0" err="1"/>
              <a:t>IoT</a:t>
            </a:r>
            <a:r>
              <a:rPr lang="en-US" dirty="0"/>
              <a:t>”, Nokia</a:t>
            </a:r>
          </a:p>
          <a:p>
            <a:r>
              <a:rPr lang="en-US" dirty="0"/>
              <a:t>[8] “Chairman's Notes RAN1_82bis”</a:t>
            </a:r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 should consider the following use cases: </a:t>
            </a:r>
          </a:p>
          <a:p>
            <a:pPr marL="0" indent="0">
              <a:buNone/>
            </a:pPr>
            <a:r>
              <a:rPr lang="en-US" dirty="0" smtClean="0"/>
              <a:t>1. Stand-alone operation</a:t>
            </a:r>
          </a:p>
          <a:p>
            <a:pPr lvl="1"/>
            <a:r>
              <a:rPr lang="en-US" dirty="0"/>
              <a:t>NB-IoT and </a:t>
            </a:r>
            <a:r>
              <a:rPr lang="en-US" dirty="0" smtClean="0"/>
              <a:t>the legacy system are non co-located (NB-IoT is at the cell edge of the legacy system). Network layout is as shown in figure 4.3 in 36.942</a:t>
            </a:r>
          </a:p>
          <a:p>
            <a:pPr marL="0" indent="0">
              <a:buNone/>
            </a:pPr>
            <a:r>
              <a:rPr lang="en-US" dirty="0" smtClean="0"/>
              <a:t>2. Guard </a:t>
            </a:r>
            <a:r>
              <a:rPr lang="en-US" dirty="0"/>
              <a:t>band </a:t>
            </a:r>
            <a:r>
              <a:rPr lang="en-US" dirty="0" smtClean="0"/>
              <a:t>operation</a:t>
            </a:r>
          </a:p>
          <a:p>
            <a:pPr lvl="1"/>
            <a:r>
              <a:rPr lang="en-US" dirty="0"/>
              <a:t>NB-IoT and the </a:t>
            </a:r>
            <a:r>
              <a:rPr lang="en-US" dirty="0" smtClean="0"/>
              <a:t>LTE </a:t>
            </a:r>
            <a:r>
              <a:rPr lang="en-US" dirty="0"/>
              <a:t>are </a:t>
            </a:r>
            <a:r>
              <a:rPr lang="en-US" dirty="0" smtClean="0"/>
              <a:t>Co-located, within the same operator</a:t>
            </a:r>
          </a:p>
          <a:p>
            <a:pPr marL="0" indent="0">
              <a:buNone/>
            </a:pPr>
            <a:r>
              <a:rPr lang="en-US" dirty="0" smtClean="0"/>
              <a:t>3. In-band operation</a:t>
            </a:r>
          </a:p>
          <a:p>
            <a:pPr lvl="1"/>
            <a:r>
              <a:rPr lang="en-US" dirty="0"/>
              <a:t>NB-IoT and the LTE are </a:t>
            </a:r>
            <a:r>
              <a:rPr lang="en-US" dirty="0" smtClean="0"/>
              <a:t>Co-located, within the same operator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38641" cy="1325563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Observations on in-band/guard band NB-IOT coexistence study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GB" sz="6400" dirty="0" smtClean="0"/>
              <a:t>1) DL </a:t>
            </a:r>
            <a:r>
              <a:rPr lang="en-GB" sz="6400" dirty="0" err="1" smtClean="0"/>
              <a:t>inband</a:t>
            </a:r>
            <a:r>
              <a:rPr lang="en-GB" sz="6400" dirty="0" smtClean="0"/>
              <a:t>: 15kHz subcarrier spacing:</a:t>
            </a:r>
            <a:endParaRPr lang="en-US" sz="6400" dirty="0" smtClean="0"/>
          </a:p>
          <a:p>
            <a:pPr lvl="1"/>
            <a:r>
              <a:rPr lang="en-GB" sz="5600" dirty="0" smtClean="0"/>
              <a:t>No interference issue to consider to LTE </a:t>
            </a:r>
            <a:r>
              <a:rPr lang="en-GB" sz="5600" dirty="0" smtClean="0">
                <a:sym typeface="Wingdings" pitchFamily="2" charset="2"/>
              </a:rPr>
              <a:t> No co-existence issue between NB-IOT and LTE</a:t>
            </a:r>
          </a:p>
          <a:p>
            <a:pPr lvl="1"/>
            <a:endParaRPr lang="en-US" sz="5600" dirty="0" smtClean="0"/>
          </a:p>
          <a:p>
            <a:pPr>
              <a:buNone/>
            </a:pPr>
            <a:r>
              <a:rPr lang="en-GB" sz="6400" dirty="0" smtClean="0"/>
              <a:t>2) DL </a:t>
            </a:r>
            <a:r>
              <a:rPr lang="en-GB" sz="6400" dirty="0" err="1" smtClean="0"/>
              <a:t>inband</a:t>
            </a:r>
            <a:r>
              <a:rPr lang="en-GB" sz="6400" dirty="0" smtClean="0"/>
              <a:t>: 3.75kHz subcarrier spacing:</a:t>
            </a:r>
            <a:endParaRPr lang="en-US" sz="6400" dirty="0" smtClean="0"/>
          </a:p>
          <a:p>
            <a:pPr lvl="1"/>
            <a:r>
              <a:rPr lang="en-GB" sz="5600" dirty="0" smtClean="0"/>
              <a:t>Interference issue to consider to LTE </a:t>
            </a:r>
            <a:r>
              <a:rPr lang="en-GB" sz="5600" dirty="0" smtClean="0">
                <a:sym typeface="Wingdings" pitchFamily="2" charset="2"/>
              </a:rPr>
              <a:t> Co-existence studies between NB-IOT and LTE needed</a:t>
            </a:r>
          </a:p>
          <a:p>
            <a:pPr lvl="1"/>
            <a:endParaRPr lang="en-GB" sz="56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GB" sz="6800" dirty="0" smtClean="0"/>
              <a:t>3) DL </a:t>
            </a:r>
            <a:r>
              <a:rPr lang="en-GB" sz="6800" dirty="0" err="1" smtClean="0"/>
              <a:t>guardband</a:t>
            </a:r>
            <a:r>
              <a:rPr lang="en-GB" sz="6800" dirty="0" smtClean="0"/>
              <a:t>: 15kHz subcarrier spacing:</a:t>
            </a:r>
            <a:endParaRPr lang="en-US" sz="6800" dirty="0" smtClean="0"/>
          </a:p>
          <a:p>
            <a:pPr lvl="1"/>
            <a:r>
              <a:rPr lang="en-GB" sz="5600" dirty="0" smtClean="0"/>
              <a:t>No interference issue to consider to LTE co-channel  </a:t>
            </a:r>
            <a:r>
              <a:rPr lang="en-GB" sz="5600" dirty="0" smtClean="0">
                <a:sym typeface="Wingdings" pitchFamily="2" charset="2"/>
              </a:rPr>
              <a:t> No co-existence issue between NB-IOT and LTE with 0 Hz separation.</a:t>
            </a:r>
          </a:p>
          <a:p>
            <a:pPr marL="457200" lvl="1" indent="0">
              <a:buNone/>
            </a:pPr>
            <a:endParaRPr lang="en-US" sz="5600" dirty="0" smtClean="0"/>
          </a:p>
          <a:p>
            <a:pPr>
              <a:buNone/>
            </a:pPr>
            <a:r>
              <a:rPr lang="en-GB" sz="6400" dirty="0" smtClean="0"/>
              <a:t>4) DL </a:t>
            </a:r>
            <a:r>
              <a:rPr lang="en-GB" sz="6400" dirty="0" err="1" smtClean="0"/>
              <a:t>guardband</a:t>
            </a:r>
            <a:r>
              <a:rPr lang="en-GB" sz="6400" dirty="0" smtClean="0"/>
              <a:t>: 3.75kHz subcarrier spacing:</a:t>
            </a:r>
            <a:endParaRPr lang="en-US" sz="6400" dirty="0" smtClean="0"/>
          </a:p>
          <a:p>
            <a:pPr lvl="1"/>
            <a:r>
              <a:rPr lang="en-GB" sz="5600" dirty="0" smtClean="0"/>
              <a:t>Interference issue to consider to LTE co-channel </a:t>
            </a:r>
            <a:r>
              <a:rPr lang="en-GB" sz="5600" dirty="0" smtClean="0">
                <a:sym typeface="Wingdings" pitchFamily="2" charset="2"/>
              </a:rPr>
              <a:t> Co-existence studies between NB-IOT and LTE needed</a:t>
            </a:r>
            <a:endParaRPr lang="en-US" sz="56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GB" sz="6400" dirty="0"/>
              <a:t>5</a:t>
            </a:r>
            <a:r>
              <a:rPr lang="en-GB" sz="6400" dirty="0" smtClean="0"/>
              <a:t>) UL </a:t>
            </a:r>
            <a:r>
              <a:rPr lang="en-GB" sz="6400" dirty="0" err="1" smtClean="0"/>
              <a:t>Inband</a:t>
            </a:r>
            <a:r>
              <a:rPr lang="en-GB" sz="6400" dirty="0" smtClean="0"/>
              <a:t>: SC-FDMA: </a:t>
            </a:r>
            <a:endParaRPr lang="en-US" sz="6400" dirty="0" smtClean="0"/>
          </a:p>
          <a:p>
            <a:pPr lvl="1"/>
            <a:r>
              <a:rPr lang="en-GB" sz="5600" dirty="0" smtClean="0"/>
              <a:t>Interference issue to consider to LTE for other than 15kHz subcarrier spacing</a:t>
            </a:r>
            <a:r>
              <a:rPr lang="en-GB" altLang="ja-JP" sz="5600" dirty="0">
                <a:sym typeface="Wingdings" pitchFamily="2" charset="2"/>
              </a:rPr>
              <a:t> Co-existence studies between NB-IOT and LTE </a:t>
            </a:r>
            <a:r>
              <a:rPr lang="en-GB" altLang="ja-JP" sz="5600" dirty="0" smtClean="0">
                <a:sym typeface="Wingdings" pitchFamily="2" charset="2"/>
              </a:rPr>
              <a:t>needed</a:t>
            </a:r>
            <a:endParaRPr lang="en-US" sz="5600" dirty="0" smtClean="0"/>
          </a:p>
          <a:p>
            <a:pPr lvl="1"/>
            <a:r>
              <a:rPr lang="en-GB" sz="5600" dirty="0" smtClean="0"/>
              <a:t>If 15 kHz subcarrier spacing, no interference issue to consider to LTE </a:t>
            </a:r>
            <a:r>
              <a:rPr lang="en-GB" sz="5600" dirty="0" smtClean="0">
                <a:sym typeface="Wingdings" pitchFamily="2" charset="2"/>
              </a:rPr>
              <a:t> No co-existence issue between NB-IOT and LTE</a:t>
            </a:r>
            <a:endParaRPr lang="en-US" sz="5600" dirty="0" smtClean="0"/>
          </a:p>
          <a:p>
            <a:pPr>
              <a:buNone/>
            </a:pPr>
            <a:r>
              <a:rPr lang="en-GB" sz="6400" dirty="0" smtClean="0"/>
              <a:t>6) UL </a:t>
            </a:r>
            <a:r>
              <a:rPr lang="en-GB" sz="6400" dirty="0" err="1" smtClean="0"/>
              <a:t>Inband</a:t>
            </a:r>
            <a:r>
              <a:rPr lang="en-GB" sz="6400" dirty="0" smtClean="0"/>
              <a:t>: GMSK: </a:t>
            </a:r>
            <a:endParaRPr lang="en-US" sz="6400" dirty="0" smtClean="0"/>
          </a:p>
          <a:p>
            <a:pPr lvl="1"/>
            <a:r>
              <a:rPr lang="en-GB" sz="5600" dirty="0" smtClean="0"/>
              <a:t>Interference issue to consider to LTE </a:t>
            </a:r>
            <a:r>
              <a:rPr lang="en-GB" sz="5600" dirty="0" smtClean="0">
                <a:sym typeface="Wingdings" pitchFamily="2" charset="2"/>
              </a:rPr>
              <a:t> Co-existence studies between NB-IOT and LTE needed</a:t>
            </a:r>
            <a:endParaRPr lang="en-US" sz="5600" dirty="0" smtClean="0"/>
          </a:p>
          <a:p>
            <a:pPr>
              <a:buNone/>
            </a:pPr>
            <a:r>
              <a:rPr lang="en-GB" sz="6400" dirty="0" smtClean="0"/>
              <a:t>7) UL </a:t>
            </a:r>
            <a:r>
              <a:rPr lang="en-GB" sz="6400" dirty="0" err="1" smtClean="0"/>
              <a:t>guardband</a:t>
            </a:r>
            <a:r>
              <a:rPr lang="en-GB" sz="6400" dirty="0" smtClean="0"/>
              <a:t>: SC-FDMA: </a:t>
            </a:r>
            <a:endParaRPr lang="en-US" sz="6400" dirty="0" smtClean="0"/>
          </a:p>
          <a:p>
            <a:pPr lvl="1"/>
            <a:r>
              <a:rPr lang="en-GB" sz="5600" dirty="0" smtClean="0"/>
              <a:t>Interference issue to consider to LTE co-channel for other than 15kHz subcarrier spacing</a:t>
            </a:r>
            <a:r>
              <a:rPr lang="en-GB" altLang="ja-JP" sz="5600" dirty="0">
                <a:sym typeface="Wingdings" pitchFamily="2" charset="2"/>
              </a:rPr>
              <a:t> Co-existence studies between NB-IOT and LTE </a:t>
            </a:r>
            <a:r>
              <a:rPr lang="en-GB" altLang="ja-JP" sz="5600" dirty="0" smtClean="0">
                <a:sym typeface="Wingdings" pitchFamily="2" charset="2"/>
              </a:rPr>
              <a:t>needed</a:t>
            </a:r>
            <a:endParaRPr lang="en-US" sz="5600" dirty="0" smtClean="0"/>
          </a:p>
          <a:p>
            <a:pPr lvl="1"/>
            <a:r>
              <a:rPr lang="en-GB" sz="5600" dirty="0" smtClean="0"/>
              <a:t>If 15 kHz subcarrier spacing, no interference issue to consider to LTE  </a:t>
            </a:r>
            <a:r>
              <a:rPr lang="en-GB" sz="5600" dirty="0" smtClean="0">
                <a:sym typeface="Wingdings" pitchFamily="2" charset="2"/>
              </a:rPr>
              <a:t> No co-existence issue between NB-IOT and LTE</a:t>
            </a:r>
            <a:endParaRPr lang="en-US" sz="5600" dirty="0" smtClean="0"/>
          </a:p>
          <a:p>
            <a:pPr>
              <a:buNone/>
            </a:pPr>
            <a:r>
              <a:rPr lang="en-GB" sz="6400" dirty="0"/>
              <a:t>8</a:t>
            </a:r>
            <a:r>
              <a:rPr lang="en-GB" sz="6400" dirty="0" smtClean="0"/>
              <a:t>) UL </a:t>
            </a:r>
            <a:r>
              <a:rPr lang="en-GB" sz="6400" dirty="0" err="1" smtClean="0"/>
              <a:t>guardband</a:t>
            </a:r>
            <a:r>
              <a:rPr lang="en-GB" sz="6400" dirty="0" smtClean="0"/>
              <a:t>: GMSK: </a:t>
            </a:r>
            <a:endParaRPr lang="en-US" sz="6400" dirty="0" smtClean="0"/>
          </a:p>
          <a:p>
            <a:pPr lvl="1"/>
            <a:r>
              <a:rPr lang="en-GB" sz="5600" dirty="0" smtClean="0"/>
              <a:t>Interference issue to consider to LTE co-channel </a:t>
            </a:r>
            <a:r>
              <a:rPr lang="en-GB" sz="5600" dirty="0" smtClean="0">
                <a:sym typeface="Wingdings" pitchFamily="2" charset="2"/>
              </a:rPr>
              <a:t> Co-existence studies between NB-IOT and LTE needed</a:t>
            </a:r>
            <a:endParaRPr lang="en-US" sz="5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722179" y="1408390"/>
            <a:ext cx="1067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Downlink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29448" y="1424152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Uplink</a:t>
            </a:r>
            <a:endParaRPr 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27964" y="6040200"/>
            <a:ext cx="5413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Note that we assume UL synchronization for SC-FDMA.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Methodology for stand-alone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Static system simulation</a:t>
            </a:r>
          </a:p>
          <a:p>
            <a:r>
              <a:rPr lang="en-US" dirty="0" smtClean="0"/>
              <a:t>Input parameter for all simulations should be ACS and ACLR </a:t>
            </a:r>
            <a:r>
              <a:rPr lang="en-US" dirty="0"/>
              <a:t>o</a:t>
            </a:r>
            <a:r>
              <a:rPr lang="en-US" dirty="0" smtClean="0"/>
              <a:t>f NB-IoT</a:t>
            </a:r>
          </a:p>
          <a:p>
            <a:pPr lvl="1"/>
            <a:r>
              <a:rPr lang="en-US" dirty="0" smtClean="0"/>
              <a:t>ACIR is calculated as shown in 45.820</a:t>
            </a:r>
          </a:p>
          <a:p>
            <a:r>
              <a:rPr lang="en-US" dirty="0" smtClean="0"/>
              <a:t>The results should be presented as a function of ACS (when NB-IoT is victim) and as a function of ACLR (when NB-IoT is aggressor)</a:t>
            </a:r>
          </a:p>
          <a:p>
            <a:r>
              <a:rPr lang="en-US" dirty="0" smtClean="0"/>
              <a:t>Metrics:</a:t>
            </a:r>
          </a:p>
          <a:p>
            <a:pPr lvl="1"/>
            <a:r>
              <a:rPr lang="en-US" dirty="0" smtClean="0"/>
              <a:t>For NB-IoT use SINR</a:t>
            </a:r>
          </a:p>
          <a:p>
            <a:pPr lvl="1"/>
            <a:r>
              <a:rPr lang="en-US" dirty="0" smtClean="0"/>
              <a:t>For GSM use SINR and outage increase</a:t>
            </a:r>
          </a:p>
          <a:p>
            <a:pPr lvl="1"/>
            <a:r>
              <a:rPr lang="en-US" dirty="0" smtClean="0"/>
              <a:t>For UMTS use capacity loss</a:t>
            </a:r>
          </a:p>
          <a:p>
            <a:pPr lvl="1"/>
            <a:r>
              <a:rPr lang="en-US" dirty="0" smtClean="0"/>
              <a:t>For LTE use SINR and throughput loss (based on SINR to throughput mapping in 36.942)</a:t>
            </a:r>
          </a:p>
        </p:txBody>
      </p:sp>
    </p:spTree>
    <p:extLst>
      <p:ext uri="{BB962C8B-B14F-4D97-AF65-F5344CB8AC3E}">
        <p14:creationId xmlns:p14="http://schemas.microsoft.com/office/powerpoint/2010/main" val="249186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methodology for in-band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In-band operation</a:t>
            </a:r>
          </a:p>
          <a:p>
            <a:pPr lvl="1"/>
            <a:r>
              <a:rPr lang="en-US" dirty="0" smtClean="0"/>
              <a:t>NB-IOT is operating inside LTE system bandwidth</a:t>
            </a:r>
          </a:p>
          <a:p>
            <a:pPr lvl="1"/>
            <a:r>
              <a:rPr lang="en-US" dirty="0" smtClean="0"/>
              <a:t>Using 1RB</a:t>
            </a:r>
          </a:p>
          <a:p>
            <a:r>
              <a:rPr lang="en-US" altLang="ja-JP" dirty="0"/>
              <a:t>Static system </a:t>
            </a:r>
            <a:r>
              <a:rPr lang="en-US" altLang="ja-JP" dirty="0" smtClean="0"/>
              <a:t>simulation</a:t>
            </a:r>
            <a:endParaRPr lang="en-US" dirty="0" smtClean="0"/>
          </a:p>
          <a:p>
            <a:r>
              <a:rPr lang="en-US" dirty="0" smtClean="0"/>
              <a:t>In-band Interference modeling shall be declared for</a:t>
            </a:r>
          </a:p>
          <a:p>
            <a:pPr lvl="1"/>
            <a:r>
              <a:rPr lang="en-US" dirty="0" smtClean="0"/>
              <a:t>NB-IOT to LTE interference</a:t>
            </a:r>
          </a:p>
          <a:p>
            <a:pPr lvl="1"/>
            <a:r>
              <a:rPr lang="en-US" dirty="0" smtClean="0"/>
              <a:t>LTE to NB-IOT interference</a:t>
            </a:r>
          </a:p>
          <a:p>
            <a:pPr lvl="0"/>
            <a:r>
              <a:rPr lang="en-US" dirty="0" smtClean="0"/>
              <a:t>Transmit/receive filter or windowing function for NB-</a:t>
            </a:r>
            <a:r>
              <a:rPr lang="en-US" dirty="0" err="1" smtClean="0"/>
              <a:t>IoT</a:t>
            </a:r>
            <a:r>
              <a:rPr lang="en-US" dirty="0" smtClean="0"/>
              <a:t> should be declared (if used) </a:t>
            </a:r>
          </a:p>
          <a:p>
            <a:r>
              <a:rPr lang="en-US" sz="2900" dirty="0" smtClean="0"/>
              <a:t>Other</a:t>
            </a:r>
            <a:r>
              <a:rPr lang="en-US" dirty="0" smtClean="0"/>
              <a:t> relevant parameters to </a:t>
            </a:r>
            <a:r>
              <a:rPr lang="en-US" sz="2900" dirty="0" smtClean="0"/>
              <a:t>follow RAN1 agreements captured in R1- 156284</a:t>
            </a:r>
          </a:p>
          <a:p>
            <a:r>
              <a:rPr lang="en-US" dirty="0" smtClean="0"/>
              <a:t>Metrics:</a:t>
            </a:r>
          </a:p>
          <a:p>
            <a:pPr lvl="1"/>
            <a:r>
              <a:rPr lang="en-US" dirty="0" smtClean="0"/>
              <a:t>For NB-IOT use SINR</a:t>
            </a:r>
          </a:p>
          <a:p>
            <a:pPr lvl="1"/>
            <a:r>
              <a:rPr lang="en-US" dirty="0" smtClean="0"/>
              <a:t>For LTE use SINR and throughput loss (based on SINR to throughput mapping in 36.942)</a:t>
            </a:r>
          </a:p>
        </p:txBody>
      </p:sp>
    </p:spTree>
    <p:extLst>
      <p:ext uri="{BB962C8B-B14F-4D97-AF65-F5344CB8AC3E}">
        <p14:creationId xmlns:p14="http://schemas.microsoft.com/office/powerpoint/2010/main" val="428149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25" y="44500"/>
            <a:ext cx="10515600" cy="1325563"/>
          </a:xfrm>
        </p:spPr>
        <p:txBody>
          <a:bodyPr/>
          <a:lstStyle/>
          <a:p>
            <a:r>
              <a:rPr lang="en-US" dirty="0" smtClean="0"/>
              <a:t>Evaluation methodology for guard band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324" y="1433740"/>
            <a:ext cx="11485075" cy="494330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Guard band operation: NB-IOT is </a:t>
            </a:r>
            <a:r>
              <a:rPr lang="en-US" sz="2500" dirty="0" smtClean="0"/>
              <a:t>operating immediately adjacent to the edge RB of the LTE system and/or 200kHz separation</a:t>
            </a:r>
          </a:p>
          <a:p>
            <a:r>
              <a:rPr lang="en-US" dirty="0" smtClean="0"/>
              <a:t>Static system simulation</a:t>
            </a:r>
          </a:p>
          <a:p>
            <a:r>
              <a:rPr lang="en-US" dirty="0" smtClean="0"/>
              <a:t>Interference modeling shall be declared for</a:t>
            </a:r>
          </a:p>
          <a:p>
            <a:pPr lvl="1"/>
            <a:r>
              <a:rPr lang="en-US" dirty="0" smtClean="0"/>
              <a:t>NB-IOT to LTE </a:t>
            </a:r>
          </a:p>
          <a:p>
            <a:pPr lvl="1"/>
            <a:r>
              <a:rPr lang="en-US" dirty="0" smtClean="0"/>
              <a:t>LTE to NB-IOT</a:t>
            </a:r>
          </a:p>
          <a:p>
            <a:pPr lvl="0"/>
            <a:r>
              <a:rPr lang="en-US" dirty="0" smtClean="0"/>
              <a:t>Transmit/receive filter or windowing function for NB-</a:t>
            </a:r>
            <a:r>
              <a:rPr lang="en-US" dirty="0" err="1" smtClean="0"/>
              <a:t>IoT</a:t>
            </a:r>
            <a:r>
              <a:rPr lang="en-US" dirty="0" smtClean="0"/>
              <a:t> should be declared (if used) </a:t>
            </a:r>
          </a:p>
          <a:p>
            <a:r>
              <a:rPr lang="en-US" dirty="0" smtClean="0"/>
              <a:t>Other relevant parameters to follow RAN1 agreements captured in R1-156264</a:t>
            </a:r>
          </a:p>
          <a:p>
            <a:r>
              <a:rPr lang="en-US" dirty="0" smtClean="0"/>
              <a:t>Metrics:</a:t>
            </a:r>
          </a:p>
          <a:p>
            <a:pPr lvl="1"/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 use SINR</a:t>
            </a:r>
          </a:p>
          <a:p>
            <a:pPr lvl="1"/>
            <a:r>
              <a:rPr lang="en-US" dirty="0" smtClean="0"/>
              <a:t>For LTE use SINR and throughput loss (based on SINR to throughput mapping in 36.942)</a:t>
            </a:r>
          </a:p>
          <a:p>
            <a:pPr lvl="1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11102"/>
          <a:stretch>
            <a:fillRect/>
          </a:stretch>
        </p:blipFill>
        <p:spPr bwMode="auto">
          <a:xfrm>
            <a:off x="7197601" y="1722702"/>
            <a:ext cx="4829299" cy="189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149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Aggressor/Victim configurations for different use cases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0362959"/>
              </p:ext>
            </p:extLst>
          </p:nvPr>
        </p:nvGraphicFramePr>
        <p:xfrm>
          <a:off x="914400" y="1771197"/>
          <a:ext cx="105156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 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Aggressor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Victim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GSM/UMTS/LTE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GSM/LTE/UMTS</a:t>
                      </a:r>
                      <a:r>
                        <a:rPr lang="en-US" baseline="0" dirty="0" smtClean="0"/>
                        <a:t>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GSM/UMTS/LTE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GSM/UMTS/LTE</a:t>
                      </a:r>
                      <a:r>
                        <a:rPr lang="en-US" baseline="0" dirty="0" smtClean="0"/>
                        <a:t>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</a:t>
                      </a:r>
                      <a:r>
                        <a:rPr lang="en-US" baseline="0" dirty="0" smtClean="0"/>
                        <a:t>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</a:t>
                      </a:r>
                      <a:r>
                        <a:rPr lang="en-US" baseline="0" dirty="0" smtClean="0"/>
                        <a:t>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band</a:t>
                      </a:r>
                      <a:r>
                        <a:rPr lang="en-US" baseline="0" dirty="0" smtClean="0"/>
                        <a:t>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LTE DL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DL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band 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 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In band 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LTE</a:t>
                      </a:r>
                      <a:r>
                        <a:rPr lang="en-US" baseline="0" dirty="0" smtClean="0"/>
                        <a:t> 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NB-IOT UL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18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Carrier Frequency = 900MHz and 2GHz.</a:t>
            </a:r>
          </a:p>
          <a:p>
            <a:pPr lvl="1"/>
            <a:r>
              <a:rPr lang="en-US" dirty="0" smtClean="0"/>
              <a:t>It is expected that the result is applicable to the other low and high bands.</a:t>
            </a:r>
          </a:p>
          <a:p>
            <a:r>
              <a:rPr lang="en-US" dirty="0" smtClean="0"/>
              <a:t>Propagation model: as in TR 36.942</a:t>
            </a:r>
          </a:p>
          <a:p>
            <a:r>
              <a:rPr lang="en-US" dirty="0" smtClean="0"/>
              <a:t>Inter-site distance</a:t>
            </a:r>
          </a:p>
          <a:p>
            <a:pPr lvl="1"/>
            <a:r>
              <a:rPr lang="en-US" dirty="0" smtClean="0"/>
              <a:t>1732m for coexistence with GSM</a:t>
            </a:r>
          </a:p>
          <a:p>
            <a:pPr lvl="1"/>
            <a:r>
              <a:rPr lang="en-US" dirty="0" smtClean="0"/>
              <a:t>750m for </a:t>
            </a:r>
            <a:r>
              <a:rPr lang="en-US" dirty="0"/>
              <a:t>c</a:t>
            </a:r>
            <a:r>
              <a:rPr lang="en-US" dirty="0" smtClean="0"/>
              <a:t>oexistence with UMTS and LTE for low bands</a:t>
            </a:r>
          </a:p>
          <a:p>
            <a:pPr lvl="1"/>
            <a:r>
              <a:rPr lang="en-US" dirty="0" smtClean="0"/>
              <a:t>500m for </a:t>
            </a:r>
            <a:r>
              <a:rPr lang="en-US" altLang="ja-JP" dirty="0"/>
              <a:t>coexistence with UMTS and LTE for </a:t>
            </a:r>
            <a:r>
              <a:rPr lang="en-US" altLang="ja-JP" dirty="0" smtClean="0"/>
              <a:t>high bands</a:t>
            </a:r>
            <a:endParaRPr lang="en-US" dirty="0" smtClean="0"/>
          </a:p>
          <a:p>
            <a:r>
              <a:rPr lang="en-US" dirty="0"/>
              <a:t>System loading: full buffer</a:t>
            </a:r>
          </a:p>
          <a:p>
            <a:r>
              <a:rPr lang="en-US" dirty="0"/>
              <a:t>System activity: 100</a:t>
            </a:r>
            <a:r>
              <a:rPr lang="en-US" dirty="0" smtClean="0"/>
              <a:t>% (optional 30%)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16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</TotalTime>
  <Words>1436</Words>
  <Application>Microsoft Office PowerPoint</Application>
  <PresentationFormat>ワイド画面</PresentationFormat>
  <Paragraphs>204</Paragraphs>
  <Slides>14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2" baseType="lpstr">
      <vt:lpstr>MS PGothic</vt:lpstr>
      <vt:lpstr>MS PGothic</vt:lpstr>
      <vt:lpstr>宋体</vt:lpstr>
      <vt:lpstr>Arial</vt:lpstr>
      <vt:lpstr>Calibri</vt:lpstr>
      <vt:lpstr>Calibri Light</vt:lpstr>
      <vt:lpstr>Wingdings</vt:lpstr>
      <vt:lpstr>Office Theme</vt:lpstr>
      <vt:lpstr>Way Forward on Simulation Assumptions and Methodology for NB-IOT coexistence study</vt:lpstr>
      <vt:lpstr>References</vt:lpstr>
      <vt:lpstr>Use Cases</vt:lpstr>
      <vt:lpstr>Observations on in-band/guard band NB-IOT coexistence study</vt:lpstr>
      <vt:lpstr>Evaluation Methodology for stand-alone</vt:lpstr>
      <vt:lpstr>Evaluation methodology for in-band</vt:lpstr>
      <vt:lpstr>Evaluation methodology for guard band</vt:lpstr>
      <vt:lpstr>Aggressor/Victim configurations for different use cases</vt:lpstr>
      <vt:lpstr>General Simulation Assumptions</vt:lpstr>
      <vt:lpstr>NB-IOT Simulation Assumptions for standalone operation</vt:lpstr>
      <vt:lpstr>NB-IOT Simulation Assumptions for in-band/guard-band</vt:lpstr>
      <vt:lpstr>GSM Simulation Assumptions</vt:lpstr>
      <vt:lpstr>UMTS Simulation Assumptions</vt:lpstr>
      <vt:lpstr>LTE Simulation Assumptions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NB-IOT coexistence study</dc:title>
  <dc:creator>Papaleo, Marco</dc:creator>
  <cp:lastModifiedBy>hiromasa</cp:lastModifiedBy>
  <cp:revision>116</cp:revision>
  <dcterms:created xsi:type="dcterms:W3CDTF">2015-10-12T12:13:15Z</dcterms:created>
  <dcterms:modified xsi:type="dcterms:W3CDTF">2015-10-16T06:32:10Z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