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57" r:id="rId4"/>
    <p:sldId id="269" r:id="rId5"/>
    <p:sldId id="270" r:id="rId6"/>
    <p:sldId id="263" r:id="rId7"/>
    <p:sldId id="262" r:id="rId8"/>
    <p:sldId id="264" r:id="rId9"/>
    <p:sldId id="265" r:id="rId10"/>
    <p:sldId id="266" r:id="rId11"/>
    <p:sldId id="267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>
        <p:scale>
          <a:sx n="60" d="100"/>
          <a:sy n="60" d="100"/>
        </p:scale>
        <p:origin x="-1092" y="-3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89F02-E5DB-4824-A9FA-86B2942BEB5A}" type="datetimeFigureOut">
              <a:rPr lang="en-US" smtClean="0"/>
              <a:t>10/14/2015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40A34-E486-4E23-863B-000EF439FA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84771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89F02-E5DB-4824-A9FA-86B2942BEB5A}" type="datetimeFigureOut">
              <a:rPr lang="en-US" smtClean="0"/>
              <a:t>10/14/2015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40A34-E486-4E23-863B-000EF439FA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83123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89F02-E5DB-4824-A9FA-86B2942BEB5A}" type="datetimeFigureOut">
              <a:rPr lang="en-US" smtClean="0"/>
              <a:t>10/14/2015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40A34-E486-4E23-863B-000EF439FA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23200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89F02-E5DB-4824-A9FA-86B2942BEB5A}" type="datetimeFigureOut">
              <a:rPr lang="en-US" smtClean="0"/>
              <a:t>10/14/2015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40A34-E486-4E23-863B-000EF439FA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10200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89F02-E5DB-4824-A9FA-86B2942BEB5A}" type="datetimeFigureOut">
              <a:rPr lang="en-US" smtClean="0"/>
              <a:t>10/14/2015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40A34-E486-4E23-863B-000EF439FA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23036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89F02-E5DB-4824-A9FA-86B2942BEB5A}" type="datetimeFigureOut">
              <a:rPr lang="en-US" smtClean="0"/>
              <a:t>10/14/2015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40A34-E486-4E23-863B-000EF439FA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44466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89F02-E5DB-4824-A9FA-86B2942BEB5A}" type="datetimeFigureOut">
              <a:rPr lang="en-US" smtClean="0"/>
              <a:t>10/14/2015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40A34-E486-4E23-863B-000EF439FA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45833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89F02-E5DB-4824-A9FA-86B2942BEB5A}" type="datetimeFigureOut">
              <a:rPr lang="en-US" smtClean="0"/>
              <a:t>10/14/2015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40A34-E486-4E23-863B-000EF439FA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07315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89F02-E5DB-4824-A9FA-86B2942BEB5A}" type="datetimeFigureOut">
              <a:rPr lang="en-US" smtClean="0"/>
              <a:t>10/14/2015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40A34-E486-4E23-863B-000EF439FA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19200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89F02-E5DB-4824-A9FA-86B2942BEB5A}" type="datetimeFigureOut">
              <a:rPr lang="en-US" smtClean="0"/>
              <a:t>10/14/2015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40A34-E486-4E23-863B-000EF439FA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0290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89F02-E5DB-4824-A9FA-86B2942BEB5A}" type="datetimeFigureOut">
              <a:rPr lang="en-US" smtClean="0"/>
              <a:t>10/14/2015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40A34-E486-4E23-863B-000EF439FA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32905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89F02-E5DB-4824-A9FA-86B2942BEB5A}" type="datetimeFigureOut">
              <a:rPr lang="en-US" smtClean="0"/>
              <a:t>10/14/2015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840A34-E486-4E23-863B-000EF439FA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75493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Way Forward on Simulation Assumptions and Methodology for NB-IOT coexistence study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[Qualcomm, Ericsson, Nokia Networks, Huawei,…]</a:t>
            </a:r>
            <a:endParaRPr lang="en-US" dirty="0"/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9719536" y="284163"/>
            <a:ext cx="16192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ja-JP" b="1" smtClean="0">
                <a:ea typeface="MS PGothic" panose="020B0600070205080204" pitchFamily="34" charset="-128"/>
              </a:rPr>
              <a:t>R4-156750</a:t>
            </a:r>
            <a:endParaRPr lang="en-US" altLang="ja-JP" b="1" dirty="0">
              <a:ea typeface="MS PGothic" panose="020B0600070205080204" pitchFamily="34" charset="-128"/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235026" y="189210"/>
            <a:ext cx="5334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zh-CN" altLang="zh-CN" b="1" dirty="0">
                <a:ea typeface="宋体" panose="02010600030101010101" pitchFamily="2" charset="-122"/>
              </a:rPr>
              <a:t>3GPP TSG-RAN WG4 #</a:t>
            </a:r>
            <a:r>
              <a:rPr lang="zh-CN" altLang="zh-CN" b="1" dirty="0" smtClean="0">
                <a:ea typeface="宋体" panose="02010600030101010101" pitchFamily="2" charset="-122"/>
              </a:rPr>
              <a:t>76</a:t>
            </a:r>
            <a:r>
              <a:rPr lang="en-US" altLang="zh-CN" b="1" dirty="0" err="1" smtClean="0">
                <a:ea typeface="宋体" panose="02010600030101010101" pitchFamily="2" charset="-122"/>
              </a:rPr>
              <a:t>bis</a:t>
            </a:r>
            <a:endParaRPr lang="zh-CN" altLang="zh-CN" b="1" dirty="0">
              <a:ea typeface="宋体" panose="02010600030101010101" pitchFamily="2" charset="-122"/>
            </a:endParaRPr>
          </a:p>
          <a:p>
            <a:r>
              <a:rPr lang="en-US" altLang="zh-CN" b="1" dirty="0"/>
              <a:t>Sophia </a:t>
            </a:r>
            <a:r>
              <a:rPr lang="en-US" altLang="zh-CN" b="1" dirty="0" err="1"/>
              <a:t>Antipolis</a:t>
            </a:r>
            <a:r>
              <a:rPr lang="en-US" altLang="zh-CN" b="1" dirty="0"/>
              <a:t>, France, 12 </a:t>
            </a:r>
            <a:r>
              <a:rPr lang="en-US" altLang="zh-CN" b="1" dirty="0" smtClean="0"/>
              <a:t>-16 </a:t>
            </a:r>
            <a:r>
              <a:rPr lang="en-US" altLang="zh-CN" b="1" dirty="0"/>
              <a:t>Oct, 2015</a:t>
            </a:r>
            <a:endParaRPr lang="zh-CN" altLang="zh-CN" dirty="0"/>
          </a:p>
          <a:p>
            <a:r>
              <a:rPr lang="en-GB" altLang="zh-CN" b="1" dirty="0" smtClean="0">
                <a:ea typeface="宋体" panose="02010600030101010101" pitchFamily="2" charset="-122"/>
              </a:rPr>
              <a:t>Agenda </a:t>
            </a:r>
            <a:r>
              <a:rPr lang="en-GB" altLang="zh-CN" b="1" dirty="0">
                <a:ea typeface="宋体" panose="02010600030101010101" pitchFamily="2" charset="-122"/>
              </a:rPr>
              <a:t>Item: </a:t>
            </a:r>
            <a:r>
              <a:rPr lang="en-GB" altLang="zh-CN" b="1" dirty="0" smtClean="0">
                <a:ea typeface="宋体" panose="02010600030101010101" pitchFamily="2" charset="-122"/>
              </a:rPr>
              <a:t>7.50.2.1</a:t>
            </a:r>
            <a:endParaRPr lang="zh-CN" altLang="zh-CN" b="1" dirty="0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048097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UMTS Simulation Assumptions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Baseline assumptions in TR 25.942</a:t>
            </a:r>
          </a:p>
          <a:p>
            <a:r>
              <a:rPr lang="en-US" dirty="0" smtClean="0"/>
              <a:t>System bandwidth: 5MHz</a:t>
            </a:r>
          </a:p>
          <a:p>
            <a:r>
              <a:rPr lang="en-US" dirty="0"/>
              <a:t>BS </a:t>
            </a:r>
            <a:r>
              <a:rPr lang="en-US" dirty="0" err="1" smtClean="0"/>
              <a:t>Tx</a:t>
            </a:r>
            <a:r>
              <a:rPr lang="en-US" dirty="0" smtClean="0"/>
              <a:t> </a:t>
            </a:r>
            <a:r>
              <a:rPr lang="en-US" dirty="0"/>
              <a:t>Power: 43dBm</a:t>
            </a:r>
          </a:p>
          <a:p>
            <a:r>
              <a:rPr lang="en-US" dirty="0"/>
              <a:t>UE </a:t>
            </a:r>
            <a:r>
              <a:rPr lang="en-US" dirty="0" err="1" smtClean="0"/>
              <a:t>Tx</a:t>
            </a:r>
            <a:r>
              <a:rPr lang="en-US" dirty="0" smtClean="0"/>
              <a:t> </a:t>
            </a:r>
            <a:r>
              <a:rPr lang="en-US" dirty="0"/>
              <a:t>Power: </a:t>
            </a:r>
            <a:r>
              <a:rPr lang="en-US" dirty="0" smtClean="0"/>
              <a:t>-50dBm </a:t>
            </a:r>
            <a:r>
              <a:rPr lang="en-US" dirty="0"/>
              <a:t>to </a:t>
            </a:r>
            <a:r>
              <a:rPr lang="en-US" dirty="0" smtClean="0"/>
              <a:t>21dBm</a:t>
            </a:r>
            <a:endParaRPr lang="en-US" dirty="0"/>
          </a:p>
          <a:p>
            <a:r>
              <a:rPr lang="en-US" dirty="0"/>
              <a:t>Power Control</a:t>
            </a:r>
          </a:p>
          <a:p>
            <a:pPr lvl="1"/>
            <a:r>
              <a:rPr lang="en-US" dirty="0"/>
              <a:t>DL: </a:t>
            </a:r>
            <a:r>
              <a:rPr lang="en-US" dirty="0" smtClean="0"/>
              <a:t>according to 25.942</a:t>
            </a:r>
            <a:endParaRPr lang="en-US" dirty="0"/>
          </a:p>
          <a:p>
            <a:pPr lvl="1"/>
            <a:r>
              <a:rPr lang="en-US" dirty="0"/>
              <a:t>UL: </a:t>
            </a:r>
            <a:r>
              <a:rPr lang="en-US" dirty="0" smtClean="0"/>
              <a:t>according to 25.942</a:t>
            </a:r>
            <a:endParaRPr lang="en-US" dirty="0"/>
          </a:p>
          <a:p>
            <a:r>
              <a:rPr lang="en-US" dirty="0" smtClean="0"/>
              <a:t>BS </a:t>
            </a:r>
            <a:r>
              <a:rPr lang="en-US" dirty="0"/>
              <a:t>ACLR and ACS: </a:t>
            </a:r>
            <a:r>
              <a:rPr lang="en-US" dirty="0" smtClean="0"/>
              <a:t>according to 45.820</a:t>
            </a:r>
            <a:endParaRPr lang="en-US" dirty="0"/>
          </a:p>
          <a:p>
            <a:r>
              <a:rPr lang="en-US" dirty="0"/>
              <a:t>UE ACLR and ACS: </a:t>
            </a:r>
            <a:r>
              <a:rPr lang="en-US" dirty="0" smtClean="0"/>
              <a:t>according to 45.820</a:t>
            </a:r>
            <a:endParaRPr lang="en-US" dirty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44031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LTE Simulation Assumptions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Baseline assumptions in </a:t>
            </a:r>
            <a:r>
              <a:rPr lang="en-US" dirty="0" smtClean="0"/>
              <a:t>TR 36.942</a:t>
            </a:r>
          </a:p>
          <a:p>
            <a:r>
              <a:rPr lang="en-US" dirty="0" smtClean="0"/>
              <a:t>System bandwidth: 10MHz</a:t>
            </a:r>
          </a:p>
          <a:p>
            <a:r>
              <a:rPr lang="en-US" dirty="0"/>
              <a:t>BS </a:t>
            </a:r>
            <a:r>
              <a:rPr lang="en-US" dirty="0" err="1" smtClean="0"/>
              <a:t>Tx</a:t>
            </a:r>
            <a:r>
              <a:rPr lang="en-US" dirty="0" smtClean="0"/>
              <a:t> </a:t>
            </a:r>
            <a:r>
              <a:rPr lang="en-US" dirty="0"/>
              <a:t>Power: </a:t>
            </a:r>
            <a:r>
              <a:rPr lang="en-US" dirty="0" smtClean="0"/>
              <a:t>46dBm</a:t>
            </a:r>
            <a:endParaRPr lang="en-US" dirty="0"/>
          </a:p>
          <a:p>
            <a:r>
              <a:rPr lang="en-US" dirty="0"/>
              <a:t>UE </a:t>
            </a:r>
            <a:r>
              <a:rPr lang="en-US" dirty="0" err="1" smtClean="0"/>
              <a:t>Tx</a:t>
            </a:r>
            <a:r>
              <a:rPr lang="en-US" dirty="0" smtClean="0"/>
              <a:t> </a:t>
            </a:r>
            <a:r>
              <a:rPr lang="en-US" dirty="0"/>
              <a:t>Power: </a:t>
            </a:r>
            <a:r>
              <a:rPr lang="en-US" dirty="0" smtClean="0"/>
              <a:t>-40dBm </a:t>
            </a:r>
            <a:r>
              <a:rPr lang="en-US" dirty="0"/>
              <a:t>to </a:t>
            </a:r>
            <a:r>
              <a:rPr lang="en-US" dirty="0" smtClean="0"/>
              <a:t>23dBm</a:t>
            </a:r>
            <a:endParaRPr lang="en-US" dirty="0"/>
          </a:p>
          <a:p>
            <a:r>
              <a:rPr lang="en-US" dirty="0"/>
              <a:t>Power Control</a:t>
            </a:r>
          </a:p>
          <a:p>
            <a:pPr lvl="1"/>
            <a:r>
              <a:rPr lang="en-US" dirty="0"/>
              <a:t>DL: no PC</a:t>
            </a:r>
          </a:p>
          <a:p>
            <a:pPr lvl="1"/>
            <a:r>
              <a:rPr lang="en-US" dirty="0"/>
              <a:t>UL: according to </a:t>
            </a:r>
            <a:r>
              <a:rPr lang="en-US" dirty="0" smtClean="0"/>
              <a:t>36.942</a:t>
            </a:r>
          </a:p>
          <a:p>
            <a:r>
              <a:rPr lang="en-US" dirty="0" smtClean="0"/>
              <a:t>BS </a:t>
            </a:r>
            <a:r>
              <a:rPr lang="en-US" dirty="0"/>
              <a:t>ACLR and ACS: </a:t>
            </a:r>
            <a:r>
              <a:rPr lang="en-US" dirty="0" smtClean="0"/>
              <a:t>45dB and 45dB</a:t>
            </a:r>
            <a:endParaRPr lang="en-US" dirty="0"/>
          </a:p>
          <a:p>
            <a:r>
              <a:rPr lang="en-US" dirty="0"/>
              <a:t>UE ACLR and ACS: </a:t>
            </a:r>
            <a:r>
              <a:rPr lang="en-US" dirty="0" smtClean="0"/>
              <a:t>30dB (for ACLR1) , and 43dB (for ACLR2) and 33dB (for ACS)</a:t>
            </a:r>
            <a:endParaRPr lang="en-US" dirty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8001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GERAN TR 45.820</a:t>
            </a:r>
          </a:p>
          <a:p>
            <a:r>
              <a:rPr lang="en-US" dirty="0" smtClean="0"/>
              <a:t>TR 36.942</a:t>
            </a:r>
          </a:p>
          <a:p>
            <a:r>
              <a:rPr lang="en-US" dirty="0" smtClean="0"/>
              <a:t>TR 25.942</a:t>
            </a:r>
          </a:p>
          <a:p>
            <a:r>
              <a:rPr lang="en-US" dirty="0" smtClean="0"/>
              <a:t>Company Contributions:</a:t>
            </a:r>
          </a:p>
          <a:p>
            <a:r>
              <a:rPr lang="en-US" dirty="0"/>
              <a:t>[1]</a:t>
            </a:r>
            <a:r>
              <a:rPr lang="en-US" sz="3600" b="1" dirty="0"/>
              <a:t> </a:t>
            </a:r>
            <a:r>
              <a:rPr lang="en-US" dirty="0"/>
              <a:t>RP-151621, “New Work Item: </a:t>
            </a:r>
            <a:r>
              <a:rPr lang="en-US" dirty="0" err="1"/>
              <a:t>NarrowBand</a:t>
            </a:r>
            <a:r>
              <a:rPr lang="en-US" dirty="0"/>
              <a:t> IOT (NB-IOT)”, Qualcomm</a:t>
            </a:r>
          </a:p>
          <a:p>
            <a:r>
              <a:rPr lang="en-US" dirty="0"/>
              <a:t>[2] R1-156022, “NB LTE - </a:t>
            </a:r>
            <a:r>
              <a:rPr lang="en-US" dirty="0" err="1"/>
              <a:t>Inband</a:t>
            </a:r>
            <a:r>
              <a:rPr lang="en-US" dirty="0"/>
              <a:t> UL coexistence evaluation”, Ericsson</a:t>
            </a:r>
          </a:p>
          <a:p>
            <a:r>
              <a:rPr lang="en-US" dirty="0"/>
              <a:t>[3] R4-155525, “NB-IOT Coexistence study for guard band operation”, Huawei, </a:t>
            </a:r>
            <a:r>
              <a:rPr lang="en-US" dirty="0" err="1"/>
              <a:t>Hisilicon</a:t>
            </a:r>
            <a:endParaRPr lang="en-US" dirty="0"/>
          </a:p>
          <a:p>
            <a:r>
              <a:rPr lang="en-US" dirty="0"/>
              <a:t>[4] R4-155524, “NB-IOT Coexistence study for stand-alone operation”, Huawei, </a:t>
            </a:r>
            <a:r>
              <a:rPr lang="en-US" dirty="0" err="1"/>
              <a:t>Hisilicon</a:t>
            </a:r>
            <a:endParaRPr lang="en-US" dirty="0"/>
          </a:p>
          <a:p>
            <a:r>
              <a:rPr lang="en-US" dirty="0"/>
              <a:t>[5] R4-156256, “Scenarios and simulation assumptions for NB-</a:t>
            </a:r>
            <a:r>
              <a:rPr lang="en-US" dirty="0" err="1"/>
              <a:t>IoT</a:t>
            </a:r>
            <a:r>
              <a:rPr lang="en-US" dirty="0"/>
              <a:t> co-existence study”, Ericsson</a:t>
            </a:r>
          </a:p>
          <a:p>
            <a:r>
              <a:rPr lang="en-US" dirty="0"/>
              <a:t>[6] R4-156321, “Simulation Assumptions NB-</a:t>
            </a:r>
            <a:r>
              <a:rPr lang="en-US" dirty="0" err="1"/>
              <a:t>IoT</a:t>
            </a:r>
            <a:r>
              <a:rPr lang="en-US" dirty="0"/>
              <a:t> Coexistence”, Qualcomm</a:t>
            </a:r>
          </a:p>
          <a:p>
            <a:r>
              <a:rPr lang="en-US" dirty="0"/>
              <a:t>[7] R4- 155949, “Discussion on co-existence study for NB-</a:t>
            </a:r>
            <a:r>
              <a:rPr lang="en-US" dirty="0" err="1"/>
              <a:t>IoT</a:t>
            </a:r>
            <a:r>
              <a:rPr lang="en-US" dirty="0"/>
              <a:t>”, Nokia</a:t>
            </a:r>
          </a:p>
          <a:p>
            <a:r>
              <a:rPr lang="en-US" dirty="0"/>
              <a:t>[8] “Chairman's Notes RAN1_82bis”</a:t>
            </a:r>
          </a:p>
        </p:txBody>
      </p:sp>
    </p:spTree>
    <p:extLst>
      <p:ext uri="{BB962C8B-B14F-4D97-AF65-F5344CB8AC3E}">
        <p14:creationId xmlns:p14="http://schemas.microsoft.com/office/powerpoint/2010/main" val="17478895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 Cases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RAN4 should consider the following use cases: </a:t>
            </a:r>
          </a:p>
          <a:p>
            <a:pPr marL="0" indent="0">
              <a:buNone/>
            </a:pPr>
            <a:r>
              <a:rPr lang="en-US" dirty="0" smtClean="0"/>
              <a:t>1. Stand-alone operation</a:t>
            </a:r>
          </a:p>
          <a:p>
            <a:pPr lvl="1"/>
            <a:r>
              <a:rPr lang="en-US" dirty="0"/>
              <a:t>NB-IoT and </a:t>
            </a:r>
            <a:r>
              <a:rPr lang="en-US" dirty="0" smtClean="0"/>
              <a:t>the legacy system are non co-located (NB-IoT is at the cell edge of the legacy system). Network layout is as shown in figure 4.3 in 36.942</a:t>
            </a:r>
          </a:p>
          <a:p>
            <a:pPr marL="0" indent="0">
              <a:buNone/>
            </a:pPr>
            <a:r>
              <a:rPr lang="en-US" dirty="0" smtClean="0"/>
              <a:t>2. Guard </a:t>
            </a:r>
            <a:r>
              <a:rPr lang="en-US" dirty="0"/>
              <a:t>band </a:t>
            </a:r>
            <a:r>
              <a:rPr lang="en-US" dirty="0" smtClean="0"/>
              <a:t>operation</a:t>
            </a:r>
          </a:p>
          <a:p>
            <a:pPr lvl="1"/>
            <a:r>
              <a:rPr lang="en-US" dirty="0"/>
              <a:t>NB-IoT and the </a:t>
            </a:r>
            <a:r>
              <a:rPr lang="en-US" dirty="0" smtClean="0"/>
              <a:t>LTE </a:t>
            </a:r>
            <a:r>
              <a:rPr lang="en-US" dirty="0"/>
              <a:t>are </a:t>
            </a:r>
            <a:r>
              <a:rPr lang="en-US" dirty="0" smtClean="0"/>
              <a:t>Co-located</a:t>
            </a:r>
          </a:p>
          <a:p>
            <a:pPr marL="0" indent="0">
              <a:buNone/>
            </a:pPr>
            <a:r>
              <a:rPr lang="en-US" dirty="0" smtClean="0"/>
              <a:t>3. In-band operation</a:t>
            </a:r>
          </a:p>
          <a:p>
            <a:pPr lvl="1"/>
            <a:r>
              <a:rPr lang="en-US" dirty="0"/>
              <a:t>NB-IoT and the LTE are </a:t>
            </a:r>
            <a:r>
              <a:rPr lang="en-US" dirty="0" smtClean="0"/>
              <a:t>Co-located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12528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Evaluation Methodology for stand-alone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Static system simulation</a:t>
            </a:r>
          </a:p>
          <a:p>
            <a:r>
              <a:rPr lang="en-US" dirty="0" smtClean="0"/>
              <a:t>Input parameter for all simulations should be ACS and ACLR </a:t>
            </a:r>
            <a:r>
              <a:rPr lang="en-US" dirty="0"/>
              <a:t>o</a:t>
            </a:r>
            <a:r>
              <a:rPr lang="en-US" dirty="0" smtClean="0"/>
              <a:t>f NB-IoT</a:t>
            </a:r>
          </a:p>
          <a:p>
            <a:pPr lvl="1"/>
            <a:r>
              <a:rPr lang="en-US" dirty="0" smtClean="0"/>
              <a:t>ACIR is calculated as shown in 45.820</a:t>
            </a:r>
          </a:p>
          <a:p>
            <a:r>
              <a:rPr lang="en-US" dirty="0" smtClean="0"/>
              <a:t>The results should be presented as a function of ACS (when NB-IoT is victim) and as a function of ACLR (when NB-IoT is aggressor)</a:t>
            </a:r>
          </a:p>
          <a:p>
            <a:r>
              <a:rPr lang="en-US" dirty="0" smtClean="0"/>
              <a:t>Metrics:</a:t>
            </a:r>
          </a:p>
          <a:p>
            <a:pPr lvl="1"/>
            <a:r>
              <a:rPr lang="en-US" dirty="0" smtClean="0"/>
              <a:t>For NB-IoT use SINR</a:t>
            </a:r>
          </a:p>
          <a:p>
            <a:pPr lvl="1"/>
            <a:r>
              <a:rPr lang="en-US" dirty="0" smtClean="0"/>
              <a:t>For GSM use SINR and outage increase</a:t>
            </a:r>
          </a:p>
          <a:p>
            <a:pPr lvl="1"/>
            <a:r>
              <a:rPr lang="en-US" dirty="0" smtClean="0"/>
              <a:t>For UMTS use capacity loss</a:t>
            </a:r>
          </a:p>
          <a:p>
            <a:pPr lvl="1"/>
            <a:r>
              <a:rPr lang="en-US" dirty="0" smtClean="0"/>
              <a:t>For LTE use SINR and throughput loss (based on SINR to throughput mapping in 36.942)</a:t>
            </a:r>
          </a:p>
        </p:txBody>
      </p:sp>
    </p:spTree>
    <p:extLst>
      <p:ext uri="{BB962C8B-B14F-4D97-AF65-F5344CB8AC3E}">
        <p14:creationId xmlns:p14="http://schemas.microsoft.com/office/powerpoint/2010/main" val="24918649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Evaluation methodology for In-band and guard band operation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There is no agreement on the evaluation methodology for in-band and guard band operation</a:t>
            </a:r>
          </a:p>
          <a:p>
            <a:r>
              <a:rPr lang="en-US" dirty="0" smtClean="0"/>
              <a:t>Companies are encouraged to provide simulation results based on preferred methodology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14957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Aggressor/Victim configurations for different use cases (to be completed)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30362959"/>
              </p:ext>
            </p:extLst>
          </p:nvPr>
        </p:nvGraphicFramePr>
        <p:xfrm>
          <a:off x="914400" y="1771197"/>
          <a:ext cx="10515600" cy="4820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05200"/>
                <a:gridCol w="3505200"/>
                <a:gridCol w="35052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Use Case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Aggressor</a:t>
                      </a:r>
                      <a:r>
                        <a:rPr lang="en-US" baseline="0" dirty="0" smtClean="0"/>
                        <a:t>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Victim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Stand-alone operation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NB-IOT DL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GSM/UMTS/LTE DL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Stand-alone</a:t>
                      </a:r>
                      <a:r>
                        <a:rPr lang="en-US" baseline="0" dirty="0" smtClean="0"/>
                        <a:t> operation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GSM/LTE/UMTS</a:t>
                      </a:r>
                      <a:r>
                        <a:rPr lang="en-US" baseline="0" dirty="0" smtClean="0"/>
                        <a:t> DL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NB-IOT DL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Stand-alone operation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NB-IOT UL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GSM/UMTS/LTE UL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Stand-alone</a:t>
                      </a:r>
                      <a:r>
                        <a:rPr lang="en-US" baseline="0" dirty="0" smtClean="0"/>
                        <a:t> operation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GSM/UMTS/LTE</a:t>
                      </a:r>
                      <a:r>
                        <a:rPr lang="en-US" baseline="0" dirty="0" smtClean="0"/>
                        <a:t> UL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NB-IOT UL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Guard band  operation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NB-IOT DL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LTE DL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Guard band</a:t>
                      </a:r>
                      <a:r>
                        <a:rPr lang="en-US" baseline="0" dirty="0" smtClean="0"/>
                        <a:t> operation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LTE</a:t>
                      </a:r>
                      <a:r>
                        <a:rPr lang="en-US" baseline="0" dirty="0" smtClean="0"/>
                        <a:t> DL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NB-IOT DL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Guard band  operation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NB-IOT UL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LTE UL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Guard band</a:t>
                      </a:r>
                      <a:r>
                        <a:rPr lang="en-US" baseline="0" dirty="0" smtClean="0"/>
                        <a:t> operation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LTE</a:t>
                      </a:r>
                      <a:r>
                        <a:rPr lang="en-US" baseline="0" dirty="0" smtClean="0"/>
                        <a:t> UL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NB-IOT UL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In band  operation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NB-IOT DL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LTE DL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In band</a:t>
                      </a:r>
                      <a:r>
                        <a:rPr lang="en-US" baseline="0" dirty="0" smtClean="0"/>
                        <a:t> operation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aseline="0" dirty="0" smtClean="0"/>
                        <a:t>LTE DL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NB-IOT DL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In band  operation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NB-IOT UL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LTE UL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In band  operation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LTE</a:t>
                      </a:r>
                      <a:r>
                        <a:rPr lang="en-US" baseline="0" dirty="0" smtClean="0"/>
                        <a:t> UL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NB-IOT UL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621847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General Simulation Assumptions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Carrier Frequency = 900MHz</a:t>
            </a:r>
          </a:p>
          <a:p>
            <a:r>
              <a:rPr lang="en-US" dirty="0" smtClean="0"/>
              <a:t>Propagation model: as in TR 36.942</a:t>
            </a:r>
          </a:p>
          <a:p>
            <a:r>
              <a:rPr lang="en-US" dirty="0" smtClean="0"/>
              <a:t>Inter-site distance</a:t>
            </a:r>
          </a:p>
          <a:p>
            <a:pPr lvl="1"/>
            <a:r>
              <a:rPr lang="en-US" dirty="0" smtClean="0"/>
              <a:t>1732m for coexistence with GSM</a:t>
            </a:r>
          </a:p>
          <a:p>
            <a:pPr lvl="1"/>
            <a:r>
              <a:rPr lang="en-US" dirty="0" smtClean="0"/>
              <a:t>750m for </a:t>
            </a:r>
            <a:r>
              <a:rPr lang="en-US" dirty="0"/>
              <a:t>c</a:t>
            </a:r>
            <a:r>
              <a:rPr lang="en-US" dirty="0" smtClean="0"/>
              <a:t>oexistence with UMTS and LTE</a:t>
            </a:r>
          </a:p>
          <a:p>
            <a:r>
              <a:rPr lang="en-US" dirty="0"/>
              <a:t>System loading: full buffer</a:t>
            </a:r>
          </a:p>
          <a:p>
            <a:r>
              <a:rPr lang="en-US" dirty="0"/>
              <a:t>System activity: 100</a:t>
            </a:r>
            <a:r>
              <a:rPr lang="en-US" dirty="0" smtClean="0"/>
              <a:t>% (optional 30%)</a:t>
            </a:r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11690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NB-IOT Simulation Assumptions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 smtClean="0"/>
              <a:t>NB-IOT system bandwidth: 200KHz</a:t>
            </a:r>
          </a:p>
          <a:p>
            <a:r>
              <a:rPr lang="en-US" dirty="0" smtClean="0"/>
              <a:t>BS </a:t>
            </a:r>
            <a:r>
              <a:rPr lang="en-US" dirty="0" err="1" smtClean="0"/>
              <a:t>Tx</a:t>
            </a:r>
            <a:r>
              <a:rPr lang="en-US" dirty="0" smtClean="0"/>
              <a:t> Power: </a:t>
            </a:r>
          </a:p>
          <a:p>
            <a:pPr lvl="1"/>
            <a:r>
              <a:rPr lang="en-US" dirty="0" smtClean="0"/>
              <a:t>43dBm/200KHz for stand-alone, </a:t>
            </a:r>
          </a:p>
          <a:p>
            <a:r>
              <a:rPr lang="en-US" dirty="0" smtClean="0"/>
              <a:t>UE </a:t>
            </a:r>
            <a:r>
              <a:rPr lang="en-US" dirty="0" err="1" smtClean="0"/>
              <a:t>Tx</a:t>
            </a:r>
            <a:r>
              <a:rPr lang="en-US" dirty="0" smtClean="0"/>
              <a:t> Power: -40dBm to 23dBm</a:t>
            </a:r>
          </a:p>
          <a:p>
            <a:r>
              <a:rPr lang="en-US" dirty="0" smtClean="0"/>
              <a:t>Power Control</a:t>
            </a:r>
          </a:p>
          <a:p>
            <a:pPr lvl="1"/>
            <a:r>
              <a:rPr lang="en-US" dirty="0" smtClean="0"/>
              <a:t>DL: no PC</a:t>
            </a:r>
          </a:p>
          <a:p>
            <a:pPr lvl="1"/>
            <a:r>
              <a:rPr lang="en-US" dirty="0" smtClean="0"/>
              <a:t>UL: based on sub-clause </a:t>
            </a:r>
            <a:r>
              <a:rPr lang="en-US" dirty="0"/>
              <a:t>5.1.1.6 of 3GPP TR </a:t>
            </a:r>
            <a:r>
              <a:rPr lang="en-US" dirty="0" smtClean="0"/>
              <a:t>36.942. </a:t>
            </a:r>
          </a:p>
          <a:p>
            <a:pPr lvl="2"/>
            <a:r>
              <a:rPr lang="en-US" dirty="0">
                <a:solidFill>
                  <a:srgbClr val="FF0000"/>
                </a:solidFill>
              </a:rPr>
              <a:t>Alpha: 1, full path-loss compensation</a:t>
            </a:r>
          </a:p>
          <a:p>
            <a:pPr lvl="2"/>
            <a:r>
              <a:rPr lang="en-US" dirty="0" smtClean="0">
                <a:solidFill>
                  <a:srgbClr val="FF0000"/>
                </a:solidFill>
              </a:rPr>
              <a:t>P0 is calculated from </a:t>
            </a:r>
            <a:r>
              <a:rPr lang="en-GB" dirty="0" err="1" smtClean="0">
                <a:solidFill>
                  <a:srgbClr val="FF0000"/>
                </a:solidFill>
              </a:rPr>
              <a:t>CLx-ile</a:t>
            </a:r>
            <a:r>
              <a:rPr lang="en-GB" dirty="0" smtClean="0">
                <a:solidFill>
                  <a:srgbClr val="FF0000"/>
                </a:solidFill>
              </a:rPr>
              <a:t>. </a:t>
            </a:r>
          </a:p>
          <a:p>
            <a:pPr lvl="2"/>
            <a:r>
              <a:rPr lang="en-GB" dirty="0" err="1" smtClean="0">
                <a:solidFill>
                  <a:srgbClr val="FF0000"/>
                </a:solidFill>
              </a:rPr>
              <a:t>CLx-ile</a:t>
            </a:r>
            <a:r>
              <a:rPr lang="en-GB" dirty="0" smtClean="0">
                <a:solidFill>
                  <a:srgbClr val="FF0000"/>
                </a:solidFill>
              </a:rPr>
              <a:t> should be </a:t>
            </a:r>
            <a:r>
              <a:rPr lang="en-US" dirty="0" smtClean="0">
                <a:solidFill>
                  <a:srgbClr val="FF0000"/>
                </a:solidFill>
              </a:rPr>
              <a:t> adapted it to path loss formula </a:t>
            </a:r>
          </a:p>
          <a:p>
            <a:r>
              <a:rPr lang="en-US" dirty="0" smtClean="0"/>
              <a:t>UE antenna gain: -4dBi</a:t>
            </a:r>
          </a:p>
          <a:p>
            <a:r>
              <a:rPr lang="en-US" dirty="0" smtClean="0"/>
              <a:t>Building penetration loss  is  taken from Annex D.1 of TR 45.820 (No additional building penetration loss for the NB-IoT as aggressor)</a:t>
            </a:r>
          </a:p>
          <a:p>
            <a:r>
              <a:rPr lang="en-US" dirty="0" smtClean="0"/>
              <a:t>BS ACLR: </a:t>
            </a:r>
            <a:r>
              <a:rPr lang="en-US" dirty="0"/>
              <a:t>[40,45,50,55,60] dB </a:t>
            </a:r>
          </a:p>
          <a:p>
            <a:r>
              <a:rPr lang="en-US" dirty="0" smtClean="0"/>
              <a:t>BS ACS: [40, 45, 50]dB</a:t>
            </a:r>
            <a:endParaRPr lang="sv-SE" dirty="0"/>
          </a:p>
          <a:p>
            <a:r>
              <a:rPr lang="en-US" dirty="0" smtClean="0"/>
              <a:t>UE ACLR: [30, 35, 40, 45, 50]dB </a:t>
            </a:r>
          </a:p>
          <a:p>
            <a:r>
              <a:rPr lang="en-US" dirty="0" smtClean="0"/>
              <a:t>UE ACS: </a:t>
            </a:r>
            <a:r>
              <a:rPr lang="en-US" dirty="0"/>
              <a:t>[30, 35, </a:t>
            </a:r>
            <a:r>
              <a:rPr lang="en-US" dirty="0" smtClean="0"/>
              <a:t>40]dB</a:t>
            </a:r>
            <a:endParaRPr lang="en-US" dirty="0"/>
          </a:p>
          <a:p>
            <a:pPr lvl="1"/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70732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458787"/>
            <a:ext cx="10515600" cy="1325563"/>
          </a:xfrm>
        </p:spPr>
        <p:txBody>
          <a:bodyPr/>
          <a:lstStyle/>
          <a:p>
            <a:r>
              <a:rPr lang="en-US" dirty="0" smtClean="0"/>
              <a:t>GSM Simulation Assumptions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BS </a:t>
            </a:r>
            <a:r>
              <a:rPr lang="en-US" dirty="0" err="1" smtClean="0"/>
              <a:t>Tx</a:t>
            </a:r>
            <a:r>
              <a:rPr lang="en-US" dirty="0" smtClean="0"/>
              <a:t> </a:t>
            </a:r>
            <a:r>
              <a:rPr lang="en-US" dirty="0"/>
              <a:t>Power: 43dBm</a:t>
            </a:r>
          </a:p>
          <a:p>
            <a:r>
              <a:rPr lang="en-US" dirty="0"/>
              <a:t>UE  </a:t>
            </a:r>
            <a:r>
              <a:rPr lang="en-US" dirty="0" err="1" smtClean="0"/>
              <a:t>Tx</a:t>
            </a:r>
            <a:r>
              <a:rPr lang="en-US" dirty="0" smtClean="0"/>
              <a:t> </a:t>
            </a:r>
            <a:r>
              <a:rPr lang="en-US" dirty="0"/>
              <a:t>Power: </a:t>
            </a:r>
            <a:r>
              <a:rPr lang="en-US" dirty="0" smtClean="0"/>
              <a:t>5dBm to 33dBm</a:t>
            </a:r>
            <a:endParaRPr lang="en-US" dirty="0"/>
          </a:p>
          <a:p>
            <a:r>
              <a:rPr lang="en-US" dirty="0"/>
              <a:t>Power Control</a:t>
            </a:r>
          </a:p>
          <a:p>
            <a:pPr lvl="1"/>
            <a:r>
              <a:rPr lang="en-US" dirty="0"/>
              <a:t>DL: no PC</a:t>
            </a:r>
          </a:p>
          <a:p>
            <a:pPr lvl="1"/>
            <a:r>
              <a:rPr lang="en-US" dirty="0"/>
              <a:t>UL: </a:t>
            </a:r>
            <a:r>
              <a:rPr lang="en-US" dirty="0" smtClean="0"/>
              <a:t>CS power control based </a:t>
            </a:r>
            <a:r>
              <a:rPr lang="en-US" dirty="0"/>
              <a:t>on </a:t>
            </a:r>
            <a:r>
              <a:rPr lang="en-US" dirty="0" smtClean="0"/>
              <a:t>25.816</a:t>
            </a:r>
            <a:endParaRPr lang="en-US" dirty="0"/>
          </a:p>
          <a:p>
            <a:r>
              <a:rPr lang="en-US" dirty="0" smtClean="0"/>
              <a:t>Frequency </a:t>
            </a:r>
            <a:r>
              <a:rPr lang="en-US" dirty="0"/>
              <a:t>reuse: </a:t>
            </a:r>
            <a:r>
              <a:rPr lang="en-US" dirty="0" smtClean="0"/>
              <a:t>4/12</a:t>
            </a:r>
            <a:endParaRPr lang="en-US" dirty="0"/>
          </a:p>
          <a:p>
            <a:r>
              <a:rPr lang="en-US" dirty="0" smtClean="0"/>
              <a:t>ACLR </a:t>
            </a:r>
            <a:r>
              <a:rPr lang="en-US" dirty="0"/>
              <a:t>for BS and UE are derived from 3GPP TS 45.005, with the assumption that ACLR for the base station includes both wideband noise emissions and IM products.</a:t>
            </a:r>
            <a:endParaRPr lang="sv-SE" b="1" dirty="0"/>
          </a:p>
          <a:p>
            <a:r>
              <a:rPr lang="en-US" dirty="0" smtClean="0"/>
              <a:t>ACS </a:t>
            </a:r>
            <a:r>
              <a:rPr lang="en-US" dirty="0"/>
              <a:t>for BS and UE are derived from 3GPP TS 45.005, under the condition that a guard band of 100 kHz or more between </a:t>
            </a:r>
            <a:r>
              <a:rPr lang="en-US" dirty="0" smtClean="0"/>
              <a:t>NB-IoT </a:t>
            </a:r>
            <a:r>
              <a:rPr lang="en-US" dirty="0"/>
              <a:t>and GSM is assumed.</a:t>
            </a:r>
            <a:endParaRPr lang="sv-SE" dirty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51551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1509</TotalTime>
  <Words>837</Words>
  <Application>Microsoft Office PowerPoint</Application>
  <PresentationFormat>Custom</PresentationFormat>
  <Paragraphs>139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Way Forward on Simulation Assumptions and Methodology for NB-IOT coexistence study</vt:lpstr>
      <vt:lpstr>References</vt:lpstr>
      <vt:lpstr>Use Cases</vt:lpstr>
      <vt:lpstr>Evaluation Methodology for stand-alone</vt:lpstr>
      <vt:lpstr>Evaluation methodology for In-band and guard band operation</vt:lpstr>
      <vt:lpstr>Aggressor/Victim configurations for different use cases (to be completed)</vt:lpstr>
      <vt:lpstr>General Simulation Assumptions</vt:lpstr>
      <vt:lpstr>NB-IOT Simulation Assumptions</vt:lpstr>
      <vt:lpstr>GSM Simulation Assumptions</vt:lpstr>
      <vt:lpstr>UMTS Simulation Assumptions</vt:lpstr>
      <vt:lpstr>LTE Simulation Assumptions</vt:lpstr>
    </vt:vector>
  </TitlesOfParts>
  <Company>Qualcomm Incorporated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Simulation Assumptions and Methodology for NB-IOT coexistence study</dc:title>
  <dc:creator>Papaleo, Marco</dc:creator>
  <cp:lastModifiedBy>Ali Behravan</cp:lastModifiedBy>
  <cp:revision>76</cp:revision>
  <dcterms:created xsi:type="dcterms:W3CDTF">2015-10-12T12:13:15Z</dcterms:created>
  <dcterms:modified xsi:type="dcterms:W3CDTF">2015-10-14T06:41:04Z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-168975891</vt:i4>
  </property>
  <property fmtid="{D5CDD505-2E9C-101B-9397-08002B2CF9AE}" pid="3" name="_NewReviewCycle">
    <vt:lpwstr/>
  </property>
  <property fmtid="{D5CDD505-2E9C-101B-9397-08002B2CF9AE}" pid="4" name="_EmailSubject">
    <vt:lpwstr>On NB-IOT next week</vt:lpwstr>
  </property>
  <property fmtid="{D5CDD505-2E9C-101B-9397-08002B2CF9AE}" pid="5" name="_AuthorEmail">
    <vt:lpwstr>mpapaleo@qti.qualcomm.com</vt:lpwstr>
  </property>
  <property fmtid="{D5CDD505-2E9C-101B-9397-08002B2CF9AE}" pid="6" name="_AuthorEmailDisplayName">
    <vt:lpwstr>Papaleo, Marco</vt:lpwstr>
  </property>
</Properties>
</file>