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  <p:sldId id="264" r:id="rId5"/>
    <p:sldId id="265" r:id="rId6"/>
    <p:sldId id="26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b="1" dirty="0" smtClean="0"/>
              <a:t>Way forward on </a:t>
            </a:r>
            <a:br>
              <a:rPr lang="en-GB" altLang="zh-CN" b="1" dirty="0" smtClean="0"/>
            </a:br>
            <a:r>
              <a:rPr lang="en-GB" altLang="zh-CN" b="1" dirty="0" smtClean="0"/>
              <a:t>LAA coexistence tests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</a:t>
            </a:r>
            <a:r>
              <a:rPr lang="en-US" altLang="zh-CN" smtClean="0"/>
              <a:t>, Qualcomm, […]</a:t>
            </a:r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3GPP TSG-RAN WG4 Meeting #76bis</a:t>
            </a:r>
            <a:r>
              <a:rPr kumimoji="0" lang="en-GB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	                                                                 </a:t>
            </a:r>
            <a:r>
              <a:rPr lang="en-GB" altLang="zh-CN" sz="1600" b="1" i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i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R4-156284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Sophia</a:t>
            </a:r>
            <a:r>
              <a:rPr kumimoji="0" lang="en-GB" altLang="zh-CN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Antipolis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France,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12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–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16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October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2015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96544"/>
          </a:xfrm>
        </p:spPr>
        <p:txBody>
          <a:bodyPr>
            <a:normAutofit/>
          </a:bodyPr>
          <a:lstStyle/>
          <a:p>
            <a:r>
              <a:rPr lang="sv-SE" dirty="0" smtClean="0"/>
              <a:t>This way forward contains the following:</a:t>
            </a:r>
          </a:p>
          <a:p>
            <a:pPr lvl="1"/>
            <a:r>
              <a:rPr lang="sv-SE" dirty="0" smtClean="0"/>
              <a:t>Requirements related to LBT</a:t>
            </a:r>
          </a:p>
          <a:p>
            <a:pPr lvl="1"/>
            <a:r>
              <a:rPr lang="sv-SE" dirty="0" smtClean="0"/>
              <a:t>LBT tests</a:t>
            </a:r>
          </a:p>
          <a:p>
            <a:pPr lvl="1"/>
            <a:r>
              <a:rPr lang="sv-SE" dirty="0" smtClean="0"/>
              <a:t>Multi-node tests</a:t>
            </a:r>
          </a:p>
          <a:p>
            <a:pPr lvl="1"/>
            <a:r>
              <a:rPr lang="sv-SE" dirty="0" smtClean="0"/>
              <a:t>Time plan</a:t>
            </a:r>
          </a:p>
          <a:p>
            <a:endParaRPr lang="sv-SE" dirty="0" smtClean="0"/>
          </a:p>
          <a:p>
            <a:endParaRPr lang="sv-SE" dirty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47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LBT requirements for LAA operations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5184576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Specify the following requirements in 36.104</a:t>
            </a:r>
          </a:p>
          <a:p>
            <a:pPr lvl="1"/>
            <a:r>
              <a:rPr lang="en-US" i="1" dirty="0"/>
              <a:t>LBT </a:t>
            </a:r>
            <a:r>
              <a:rPr lang="en-US" i="1" dirty="0" smtClean="0"/>
              <a:t>BW</a:t>
            </a:r>
            <a:r>
              <a:rPr lang="en-US" dirty="0" smtClean="0"/>
              <a:t>: The LBT bandwidth will be 20MHz, as it is agreed so far.</a:t>
            </a:r>
            <a:endParaRPr lang="sv-SE" dirty="0" smtClean="0"/>
          </a:p>
          <a:p>
            <a:pPr lvl="1"/>
            <a:r>
              <a:rPr lang="en-US" i="1" dirty="0" smtClean="0"/>
              <a:t>Energy detection </a:t>
            </a:r>
            <a:r>
              <a:rPr lang="en-US" i="1" dirty="0" smtClean="0"/>
              <a:t>thresholds</a:t>
            </a:r>
            <a:r>
              <a:rPr lang="en-US" dirty="0" smtClean="0"/>
              <a:t>: </a:t>
            </a:r>
            <a:r>
              <a:rPr lang="en-US" dirty="0" smtClean="0"/>
              <a:t>depends on RAN1</a:t>
            </a:r>
            <a:endParaRPr lang="sv-SE" dirty="0" smtClean="0"/>
          </a:p>
          <a:p>
            <a:pPr lvl="1"/>
            <a:r>
              <a:rPr lang="en-US" i="1" dirty="0" smtClean="0"/>
              <a:t>Random </a:t>
            </a:r>
            <a:r>
              <a:rPr lang="en-US" i="1" dirty="0" smtClean="0"/>
              <a:t>back-off values</a:t>
            </a:r>
            <a:r>
              <a:rPr lang="en-US" dirty="0" smtClean="0"/>
              <a:t>:  </a:t>
            </a:r>
            <a:r>
              <a:rPr lang="en-US" dirty="0"/>
              <a:t>depends on RAN1</a:t>
            </a:r>
            <a:endParaRPr lang="sv-SE" dirty="0"/>
          </a:p>
          <a:p>
            <a:pPr lvl="1"/>
            <a:r>
              <a:rPr lang="en-US" i="1" dirty="0"/>
              <a:t>Maximum channel occupancy </a:t>
            </a:r>
            <a:r>
              <a:rPr lang="en-US" i="1" dirty="0" smtClean="0"/>
              <a:t>time</a:t>
            </a:r>
            <a:r>
              <a:rPr lang="en-US" dirty="0" smtClean="0"/>
              <a:t>: </a:t>
            </a:r>
            <a:r>
              <a:rPr lang="en-US" dirty="0"/>
              <a:t>depends on RAN1</a:t>
            </a:r>
            <a:r>
              <a:rPr lang="en-US" dirty="0" smtClean="0"/>
              <a:t> </a:t>
            </a:r>
            <a:endParaRPr lang="sv-SE" dirty="0"/>
          </a:p>
          <a:p>
            <a:pPr lvl="1"/>
            <a:r>
              <a:rPr lang="en-US" i="1" dirty="0"/>
              <a:t>LBT measurement accuracy requirement</a:t>
            </a:r>
            <a:r>
              <a:rPr lang="en-US" dirty="0"/>
              <a:t>: Base Station should be able to assess whether the medium is busy or idle within X </a:t>
            </a:r>
            <a:r>
              <a:rPr lang="en-US" dirty="0" err="1"/>
              <a:t>usec</a:t>
            </a:r>
            <a:r>
              <a:rPr lang="en-US" dirty="0"/>
              <a:t> with Y% probability. 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LBT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Capability to perform Energy detection</a:t>
            </a:r>
            <a:endParaRPr lang="sv-SE" dirty="0">
              <a:latin typeface="Times New Roman"/>
              <a:ea typeface="Times New Roman"/>
            </a:endParaRPr>
          </a:p>
          <a:p>
            <a:pPr lvl="1"/>
            <a:r>
              <a:rPr lang="en-US" dirty="0" smtClean="0"/>
              <a:t>Includes </a:t>
            </a:r>
            <a:r>
              <a:rPr lang="en-US" dirty="0"/>
              <a:t>performance of energy detection threshold, LBT measurement accuracy tests, etc</a:t>
            </a:r>
            <a:r>
              <a:rPr lang="en-US" dirty="0" smtClean="0"/>
              <a:t>.</a:t>
            </a:r>
          </a:p>
          <a:p>
            <a:r>
              <a:rPr lang="en-US" dirty="0" smtClean="0"/>
              <a:t>Channel </a:t>
            </a:r>
            <a:r>
              <a:rPr lang="en-US" dirty="0"/>
              <a:t>access mechanism </a:t>
            </a:r>
            <a:r>
              <a:rPr lang="en-US" dirty="0" smtClean="0"/>
              <a:t>tests</a:t>
            </a:r>
          </a:p>
          <a:p>
            <a:pPr lvl="1"/>
            <a:r>
              <a:rPr lang="en-US" dirty="0"/>
              <a:t>Depends on LBT parameters, e.g. random back-off time, maximum channel occupancy time, </a:t>
            </a:r>
            <a:r>
              <a:rPr lang="en-US" dirty="0" err="1" smtClean="0"/>
              <a:t>etc</a:t>
            </a:r>
            <a:endParaRPr lang="en-US" dirty="0">
              <a:latin typeface="Times New Roman"/>
              <a:ea typeface="Times New Roman"/>
            </a:endParaRPr>
          </a:p>
          <a:p>
            <a:r>
              <a:rPr lang="en-US" dirty="0"/>
              <a:t>The above two tests will cover the requirements in </a:t>
            </a:r>
            <a:r>
              <a:rPr lang="en-US" dirty="0" smtClean="0"/>
              <a:t>previous slide</a:t>
            </a:r>
          </a:p>
          <a:p>
            <a:r>
              <a:rPr lang="en-US" dirty="0" smtClean="0"/>
              <a:t>LBT tests will ensure that LAA coexistence targets are met and hence fair coexistence with Wi-Fi</a:t>
            </a:r>
            <a:endParaRPr lang="sv-SE" dirty="0">
              <a:latin typeface="Times New Roman"/>
              <a:ea typeface="Times New Roman"/>
            </a:endParaRPr>
          </a:p>
          <a:p>
            <a:endParaRPr lang="sv-SE" dirty="0">
              <a:latin typeface="Times New Roman"/>
              <a:ea typeface="Times New Roman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4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Multi-node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Multi-node test should test coexistence </a:t>
            </a:r>
            <a:r>
              <a:rPr lang="en-US" dirty="0"/>
              <a:t>with </a:t>
            </a:r>
            <a:endParaRPr lang="en-US" dirty="0" smtClean="0"/>
          </a:p>
          <a:p>
            <a:pPr lvl="1"/>
            <a:r>
              <a:rPr lang="en-US" dirty="0" smtClean="0"/>
              <a:t>other wireless systems using the spectrum, e.g. Wi-Fi, and </a:t>
            </a:r>
          </a:p>
          <a:p>
            <a:pPr lvl="1"/>
            <a:r>
              <a:rPr lang="en-US" dirty="0" smtClean="0"/>
              <a:t>other </a:t>
            </a:r>
            <a:r>
              <a:rPr lang="en-US" dirty="0"/>
              <a:t>LAA operators operating in the spectrum</a:t>
            </a:r>
            <a:endParaRPr lang="sv-SE" dirty="0">
              <a:latin typeface="Times New Roman"/>
              <a:ea typeface="Times New Roman"/>
            </a:endParaRPr>
          </a:p>
          <a:p>
            <a:endParaRPr lang="en-US" dirty="0" smtClean="0"/>
          </a:p>
          <a:p>
            <a:r>
              <a:rPr lang="en-US" dirty="0" smtClean="0"/>
              <a:t>Can be initiated in performance part of the WI</a:t>
            </a:r>
          </a:p>
          <a:p>
            <a:r>
              <a:rPr lang="en-US" dirty="0" smtClean="0"/>
              <a:t>Multi-node tests represent additional test compared to the essential LBT related tests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44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plan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Following time plan can be followed: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224208"/>
              </p:ext>
            </p:extLst>
          </p:nvPr>
        </p:nvGraphicFramePr>
        <p:xfrm>
          <a:off x="395536" y="2420888"/>
          <a:ext cx="8208912" cy="39171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00706"/>
                <a:gridCol w="2862885"/>
                <a:gridCol w="3245321"/>
              </a:tblGrid>
              <a:tr h="50885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Tests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Core part of WI (until December 2015)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Performance part of WI (until June 2016)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17713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Capability to perform Energy detection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>
                          <a:effectLst/>
                        </a:rPr>
                        <a:t>Minimum requirements are documented in 36.104</a:t>
                      </a:r>
                      <a:endParaRPr lang="sv-SE" sz="20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Details of actual test procedures to be defined and documented in 36.141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17713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solidFill>
                            <a:schemeClr val="bg1"/>
                          </a:solidFill>
                          <a:effectLst/>
                        </a:rPr>
                        <a:t>Channel access mechanism tests</a:t>
                      </a:r>
                      <a:endParaRPr lang="sv-SE" sz="20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Minimum requirements are documented in 36.104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Details of actual test procedures to be defined and documented in 36.141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272141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 smtClean="0">
                          <a:solidFill>
                            <a:schemeClr val="bg1"/>
                          </a:solidFill>
                          <a:effectLst/>
                        </a:rPr>
                        <a:t>Multi-node</a:t>
                      </a:r>
                      <a:r>
                        <a:rPr lang="en-US" sz="2000" b="0" dirty="0" smtClean="0">
                          <a:effectLst/>
                        </a:rPr>
                        <a:t> </a:t>
                      </a:r>
                      <a:r>
                        <a:rPr lang="en-US" sz="2000" b="0" dirty="0">
                          <a:effectLst/>
                        </a:rPr>
                        <a:t>tests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 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Study of type of test and test procedure. Details of possible test procedures to be defined and documented in 36.141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449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1494</TotalTime>
  <Words>322</Words>
  <Application>Microsoft Office PowerPoint</Application>
  <PresentationFormat>On-screen Show (4:3)</PresentationFormat>
  <Paragraphs>47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主题</vt:lpstr>
      <vt:lpstr>Way forward on  LAA coexistence tests</vt:lpstr>
      <vt:lpstr>Content</vt:lpstr>
      <vt:lpstr>LBT requirements for LAA operations</vt:lpstr>
      <vt:lpstr>LBT tests</vt:lpstr>
      <vt:lpstr>Multi-node tests</vt:lpstr>
      <vt:lpstr>Time plan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Liubo (Bo)</dc:creator>
  <cp:lastModifiedBy>Imadur Rahman</cp:lastModifiedBy>
  <cp:revision>77</cp:revision>
  <dcterms:created xsi:type="dcterms:W3CDTF">2015-04-22T12:48:09Z</dcterms:created>
  <dcterms:modified xsi:type="dcterms:W3CDTF">2015-10-16T10:40:01Z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(3)GniobbBNRjZ0VK6WQo/j9+sIM1ORhom1BFaDt2RMKfo+D2URJ4upXEFx36fT4j+dif9JNsM0
JOPlYgI4mNsvPgVzAM3L9O/gcdxon2vDCUJJipeDapwpCyQVmuH9tOMX2J9Wf8/IYqvZtcLs
zYwx0AlvTXnP4kgQHw7jk9RzKwkep+dlt5AdOBeIyfSvVpcvjThwgJ7AVm9eCKYd7ZjBgQfl
ni+aI8W3x3w+1WDVvW</vt:lpwstr>
  </property>
  <property fmtid="{D5CDD505-2E9C-101B-9397-08002B2CF9AE}" pid="3" name="_new_ms_pID_725431">
    <vt:lpwstr>sRkoKR2Msp/7mlsK8RaGXhDu83mw+J5tLzyf8RVatNj/n/LJ4wUkLs
OjAFv+9U65pC+sYhfLeGHJj/KOWApCp0j2qzM2mnukEzvo2O9mW1KM0peOpjw8CsvCkIXBYN
yLz/9mOGrGh/EjH9VETJ5KTxHti6SZvQMS0RanDlcgh8afN+FvOgOnLLFEY57DXBB37CkvLg
el4H2g5OFRnO1JgQdCdoC7rXe5eATqIYWyxb</vt:lpwstr>
  </property>
  <property fmtid="{D5CDD505-2E9C-101B-9397-08002B2CF9AE}" pid="4" name="_new_ms_pID_725432">
    <vt:lpwstr>2Hpn+3n83aq05QX5zUwrqh3NjYqCwtLjpFjE
S9bROTOhADfyYceBfJ6lWVyfxMSIg6bgH/+kd1aHfGJpTpluOOXc5SFAPtE+2wPS1PzOTHQ6
t1n1rVfZO3TxLjwSQ+1RARTf73SOq8B60r7IVDeTzic=</vt:lpwstr>
  </property>
  <property fmtid="{D5CDD505-2E9C-101B-9397-08002B2CF9AE}" pid="5" name="sflag">
    <vt:lpwstr>1429801037</vt:lpwstr>
  </property>
  <property fmtid="{D5CDD505-2E9C-101B-9397-08002B2CF9AE}" pid="6" name="_AdHocReviewCycleID">
    <vt:i4>518275511</vt:i4>
  </property>
  <property fmtid="{D5CDD505-2E9C-101B-9397-08002B2CF9AE}" pid="7" name="_NewReviewCycle">
    <vt:lpwstr/>
  </property>
  <property fmtid="{D5CDD505-2E9C-101B-9397-08002B2CF9AE}" pid="8" name="_EmailSubject">
    <vt:lpwstr>LBT test WF v2</vt:lpwstr>
  </property>
  <property fmtid="{D5CDD505-2E9C-101B-9397-08002B2CF9AE}" pid="9" name="_AuthorEmail">
    <vt:lpwstr>mpapaleo@qti.qualcomm.com</vt:lpwstr>
  </property>
  <property fmtid="{D5CDD505-2E9C-101B-9397-08002B2CF9AE}" pid="10" name="_AuthorEmailDisplayName">
    <vt:lpwstr>Papaleo, Marco</vt:lpwstr>
  </property>
</Properties>
</file>