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 id="260" r:id="rId5"/>
    <p:sldId id="262" r:id="rId6"/>
    <p:sldId id="261" r:id="rId7"/>
    <p:sldId id="259"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505" autoAdjust="0"/>
  </p:normalViewPr>
  <p:slideViewPr>
    <p:cSldViewPr snapToGrid="0">
      <p:cViewPr>
        <p:scale>
          <a:sx n="66" d="100"/>
          <a:sy n="66" d="100"/>
        </p:scale>
        <p:origin x="-588" y="-2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2989858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2513873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2783501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4187761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4248434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3658074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3520718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809296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4007537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614970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2D16EBA-A09A-4CC8-B2F0-10FFA57193CD}" type="datetimeFigureOut">
              <a:rPr kumimoji="1" lang="ja-JP" altLang="en-US" smtClean="0"/>
              <a:t>2015/8/17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4168702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D16EBA-A09A-4CC8-B2F0-10FFA57193CD}" type="datetimeFigureOut">
              <a:rPr kumimoji="1" lang="ja-JP" altLang="en-US" smtClean="0"/>
              <a:t>2015/8/17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5B859E-94F9-4DB6-93B3-1A70DCB35833}" type="slidenum">
              <a:rPr kumimoji="1" lang="ja-JP" altLang="en-US" smtClean="0"/>
              <a:t>‹#›</a:t>
            </a:fld>
            <a:endParaRPr kumimoji="1" lang="ja-JP" altLang="en-US"/>
          </a:p>
        </p:txBody>
      </p:sp>
    </p:spTree>
    <p:extLst>
      <p:ext uri="{BB962C8B-B14F-4D97-AF65-F5344CB8AC3E}">
        <p14:creationId xmlns:p14="http://schemas.microsoft.com/office/powerpoint/2010/main" val="3222123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23528" y="2130425"/>
            <a:ext cx="8424936" cy="1470025"/>
          </a:xfrm>
        </p:spPr>
        <p:txBody>
          <a:bodyPr/>
          <a:lstStyle/>
          <a:p>
            <a:r>
              <a:rPr lang="en-US" altLang="ja-JP" dirty="0"/>
              <a:t>MU discussion for harmonization campaign </a:t>
            </a:r>
            <a:endParaRPr kumimoji="1" lang="ja-JP" altLang="en-US" dirty="0"/>
          </a:p>
        </p:txBody>
      </p:sp>
      <p:sp>
        <p:nvSpPr>
          <p:cNvPr id="3" name="サブタイトル 2"/>
          <p:cNvSpPr>
            <a:spLocks noGrp="1"/>
          </p:cNvSpPr>
          <p:nvPr>
            <p:ph type="subTitle" idx="1"/>
          </p:nvPr>
        </p:nvSpPr>
        <p:spPr/>
        <p:txBody>
          <a:bodyPr>
            <a:normAutofit/>
          </a:bodyPr>
          <a:lstStyle/>
          <a:p>
            <a:pPr algn="l"/>
            <a:r>
              <a:rPr lang="en-US" altLang="ja-JP" sz="2400" b="1" dirty="0">
                <a:solidFill>
                  <a:schemeClr val="bg1">
                    <a:lumMod val="50000"/>
                  </a:schemeClr>
                </a:solidFill>
              </a:rPr>
              <a:t>Source</a:t>
            </a:r>
            <a:r>
              <a:rPr lang="ja-JP" altLang="en-US" sz="2400" b="1" dirty="0">
                <a:solidFill>
                  <a:schemeClr val="bg1">
                    <a:lumMod val="50000"/>
                  </a:schemeClr>
                </a:solidFill>
              </a:rPr>
              <a:t>：　　</a:t>
            </a:r>
            <a:r>
              <a:rPr lang="en-US" altLang="ja-JP" sz="2400" b="1" dirty="0">
                <a:solidFill>
                  <a:schemeClr val="bg1">
                    <a:lumMod val="50000"/>
                  </a:schemeClr>
                </a:solidFill>
              </a:rPr>
              <a:t>NTT </a:t>
            </a:r>
            <a:r>
              <a:rPr lang="en-US" altLang="ja-JP" sz="2400" b="1" dirty="0" smtClean="0">
                <a:solidFill>
                  <a:schemeClr val="bg1">
                    <a:lumMod val="50000"/>
                  </a:schemeClr>
                </a:solidFill>
              </a:rPr>
              <a:t>DOCOMO</a:t>
            </a:r>
            <a:endParaRPr lang="en-US" altLang="ja-JP" sz="2400" b="1" dirty="0">
              <a:solidFill>
                <a:schemeClr val="bg1">
                  <a:lumMod val="50000"/>
                </a:schemeClr>
              </a:solidFill>
            </a:endParaRPr>
          </a:p>
          <a:p>
            <a:pPr algn="l"/>
            <a:r>
              <a:rPr lang="en-US" altLang="ja-JP" sz="2400" b="1" dirty="0">
                <a:solidFill>
                  <a:schemeClr val="bg1">
                    <a:lumMod val="50000"/>
                  </a:schemeClr>
                </a:solidFill>
              </a:rPr>
              <a:t>Agenda Item:	</a:t>
            </a:r>
            <a:r>
              <a:rPr lang="en-US" altLang="ja-JP" sz="2400" b="1" dirty="0" smtClean="0">
                <a:solidFill>
                  <a:schemeClr val="bg1">
                    <a:lumMod val="50000"/>
                  </a:schemeClr>
                </a:solidFill>
              </a:rPr>
              <a:t>7.3.3</a:t>
            </a:r>
            <a:endParaRPr lang="ja-JP" altLang="ja-JP" sz="2400" b="1" dirty="0">
              <a:solidFill>
                <a:schemeClr val="bg1">
                  <a:lumMod val="50000"/>
                </a:schemeClr>
              </a:solidFill>
            </a:endParaRPr>
          </a:p>
          <a:p>
            <a:pPr algn="l"/>
            <a:r>
              <a:rPr lang="en-US" altLang="ja-JP" sz="2400" b="1" dirty="0">
                <a:solidFill>
                  <a:schemeClr val="bg1">
                    <a:lumMod val="50000"/>
                  </a:schemeClr>
                </a:solidFill>
              </a:rPr>
              <a:t>Document for: </a:t>
            </a:r>
            <a:r>
              <a:rPr lang="en-US" altLang="ja-JP" sz="2400" b="1" dirty="0" smtClean="0">
                <a:solidFill>
                  <a:schemeClr val="bg1">
                    <a:lumMod val="50000"/>
                  </a:schemeClr>
                </a:solidFill>
              </a:rPr>
              <a:t>Discussion</a:t>
            </a:r>
            <a:endParaRPr lang="ja-JP" altLang="ja-JP" sz="2400" b="1" dirty="0">
              <a:solidFill>
                <a:schemeClr val="bg1">
                  <a:lumMod val="50000"/>
                </a:schemeClr>
              </a:solidFill>
            </a:endParaRPr>
          </a:p>
        </p:txBody>
      </p:sp>
      <p:sp>
        <p:nvSpPr>
          <p:cNvPr id="4" name="正方形/長方形 3"/>
          <p:cNvSpPr/>
          <p:nvPr/>
        </p:nvSpPr>
        <p:spPr>
          <a:xfrm>
            <a:off x="7833" y="260648"/>
            <a:ext cx="9136167" cy="646331"/>
          </a:xfrm>
          <a:prstGeom prst="rect">
            <a:avLst/>
          </a:prstGeom>
        </p:spPr>
        <p:txBody>
          <a:bodyPr wrap="square">
            <a:spAutoFit/>
          </a:bodyPr>
          <a:lstStyle/>
          <a:p>
            <a:r>
              <a:rPr lang="ja-JP" altLang="ja-JP" b="1" dirty="0"/>
              <a:t>3GPP TSG-RAN WG4 #76                                     			                  R4-154433</a:t>
            </a:r>
            <a:endParaRPr lang="ja-JP" altLang="ja-JP" dirty="0"/>
          </a:p>
          <a:p>
            <a:r>
              <a:rPr lang="en-GB" altLang="ja-JP" b="1" dirty="0"/>
              <a:t>Beijing, China, 24-28</a:t>
            </a:r>
            <a:r>
              <a:rPr lang="en-GB" altLang="ja-JP" b="1" baseline="30000" dirty="0"/>
              <a:t>st</a:t>
            </a:r>
            <a:r>
              <a:rPr lang="en-GB" altLang="ja-JP" b="1" dirty="0"/>
              <a:t> , August, 2015</a:t>
            </a:r>
            <a:endParaRPr lang="ja-JP" altLang="ja-JP" dirty="0"/>
          </a:p>
        </p:txBody>
      </p:sp>
    </p:spTree>
    <p:extLst>
      <p:ext uri="{BB962C8B-B14F-4D97-AF65-F5344CB8AC3E}">
        <p14:creationId xmlns:p14="http://schemas.microsoft.com/office/powerpoint/2010/main" val="3887155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hangingPunct="0"/>
            <a:r>
              <a:rPr lang="en-GB" altLang="ja-JP" b="1" dirty="0"/>
              <a:t>Introduction</a:t>
            </a:r>
            <a:endParaRPr lang="ja-JP" altLang="ja-JP" b="1" dirty="0"/>
          </a:p>
        </p:txBody>
      </p:sp>
      <p:sp>
        <p:nvSpPr>
          <p:cNvPr id="3" name="コンテンツ プレースホルダー 2"/>
          <p:cNvSpPr>
            <a:spLocks noGrp="1"/>
          </p:cNvSpPr>
          <p:nvPr>
            <p:ph idx="1"/>
          </p:nvPr>
        </p:nvSpPr>
        <p:spPr>
          <a:xfrm>
            <a:off x="457200" y="1600200"/>
            <a:ext cx="8382000" cy="4525963"/>
          </a:xfrm>
        </p:spPr>
        <p:txBody>
          <a:bodyPr>
            <a:normAutofit fontScale="70000" lnSpcReduction="20000"/>
          </a:bodyPr>
          <a:lstStyle/>
          <a:p>
            <a:r>
              <a:rPr lang="en-GB" altLang="ja-JP" dirty="0" smtClean="0"/>
              <a:t>Applying hybrid </a:t>
            </a:r>
            <a:r>
              <a:rPr lang="en-GB" altLang="ja-JP" dirty="0"/>
              <a:t>MU is agreed in RAN4 #75 </a:t>
            </a:r>
            <a:r>
              <a:rPr lang="en-GB" altLang="ja-JP" dirty="0" smtClean="0"/>
              <a:t>[1].</a:t>
            </a:r>
          </a:p>
          <a:p>
            <a:r>
              <a:rPr kumimoji="1" lang="en-GB" altLang="ja-JP" dirty="0" smtClean="0"/>
              <a:t>It is not concluded that some additional factor for MU bound is need or not. (How do we handle proposal 3 as shown below ?)</a:t>
            </a:r>
          </a:p>
          <a:p>
            <a:pPr lvl="1"/>
            <a:r>
              <a:rPr lang="en-GB" altLang="ja-JP" b="1" dirty="0"/>
              <a:t>Proposal 3</a:t>
            </a:r>
            <a:r>
              <a:rPr lang="en-GB" altLang="ja-JP" dirty="0"/>
              <a:t>: The group agrees to apply the hybrid MU bound defined in R4-153766 directly to the harmonization analysis without additional factors</a:t>
            </a:r>
            <a:endParaRPr lang="ja-JP" altLang="ja-JP" dirty="0"/>
          </a:p>
          <a:p>
            <a:pPr lvl="1"/>
            <a:endParaRPr kumimoji="1" lang="en-GB" altLang="ja-JP" dirty="0" smtClean="0"/>
          </a:p>
          <a:p>
            <a:r>
              <a:rPr lang="en-GB" altLang="ja-JP" dirty="0" smtClean="0"/>
              <a:t>It is proposed that best fit approach to selecting the harmonization offset in con. call #4 with regard to the fixed offset among methodologies.</a:t>
            </a:r>
          </a:p>
          <a:p>
            <a:endParaRPr kumimoji="1" lang="en-GB" altLang="ja-JP" dirty="0"/>
          </a:p>
          <a:p>
            <a:r>
              <a:rPr lang="en-GB" altLang="ja-JP" dirty="0" smtClean="0"/>
              <a:t>This contribution is to promote the MIMO OTA discussion with regard to harmonization campaign.</a:t>
            </a:r>
          </a:p>
          <a:p>
            <a:pPr lvl="1"/>
            <a:r>
              <a:rPr kumimoji="1" lang="en-GB" altLang="ja-JP" dirty="0" smtClean="0"/>
              <a:t>Potential solution of MU bound and how to define fixed offset</a:t>
            </a:r>
            <a:endParaRPr kumimoji="1" lang="ja-JP" altLang="en-US" dirty="0"/>
          </a:p>
        </p:txBody>
      </p:sp>
    </p:spTree>
    <p:extLst>
      <p:ext uri="{BB962C8B-B14F-4D97-AF65-F5344CB8AC3E}">
        <p14:creationId xmlns:p14="http://schemas.microsoft.com/office/powerpoint/2010/main" val="206418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方形/長方形 18"/>
          <p:cNvSpPr/>
          <p:nvPr/>
        </p:nvSpPr>
        <p:spPr>
          <a:xfrm>
            <a:off x="3098867" y="2881992"/>
            <a:ext cx="2370201" cy="369332"/>
          </a:xfrm>
          <a:prstGeom prst="rect">
            <a:avLst/>
          </a:prstGeom>
        </p:spPr>
        <p:txBody>
          <a:bodyPr wrap="none">
            <a:spAutoFit/>
          </a:bodyPr>
          <a:lstStyle/>
          <a:p>
            <a:r>
              <a:rPr lang="en-US" altLang="ja-JP" dirty="0"/>
              <a:t>ADTF </a:t>
            </a:r>
            <a:r>
              <a:rPr lang="en-US" altLang="ja-JP" dirty="0" smtClean="0"/>
              <a:t>radiated testing </a:t>
            </a:r>
            <a:r>
              <a:rPr lang="en-US" altLang="ja-JP" dirty="0" smtClean="0"/>
              <a:t>1</a:t>
            </a:r>
            <a:endParaRPr lang="ja-JP" altLang="en-US" dirty="0"/>
          </a:p>
        </p:txBody>
      </p:sp>
      <p:cxnSp>
        <p:nvCxnSpPr>
          <p:cNvPr id="20" name="直線矢印コネクタ 19"/>
          <p:cNvCxnSpPr/>
          <p:nvPr/>
        </p:nvCxnSpPr>
        <p:spPr>
          <a:xfrm>
            <a:off x="1187624" y="4081636"/>
            <a:ext cx="6768752"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p:nvPr/>
        </p:nvCxnSpPr>
        <p:spPr>
          <a:xfrm>
            <a:off x="1187624" y="5136356"/>
            <a:ext cx="6768752"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5" name="正方形/長方形 34"/>
          <p:cNvSpPr/>
          <p:nvPr/>
        </p:nvSpPr>
        <p:spPr>
          <a:xfrm>
            <a:off x="3114897" y="5483696"/>
            <a:ext cx="2370201" cy="369332"/>
          </a:xfrm>
          <a:prstGeom prst="rect">
            <a:avLst/>
          </a:prstGeom>
        </p:spPr>
        <p:txBody>
          <a:bodyPr wrap="none">
            <a:spAutoFit/>
          </a:bodyPr>
          <a:lstStyle/>
          <a:p>
            <a:r>
              <a:rPr lang="en-US" altLang="ja-JP" dirty="0"/>
              <a:t>ADTF </a:t>
            </a:r>
            <a:r>
              <a:rPr lang="en-US" altLang="ja-JP" dirty="0" smtClean="0"/>
              <a:t>radiated testing </a:t>
            </a:r>
            <a:r>
              <a:rPr lang="en-US" altLang="ja-JP" dirty="0" smtClean="0"/>
              <a:t>2</a:t>
            </a:r>
            <a:endParaRPr lang="ja-JP" altLang="en-US" dirty="0"/>
          </a:p>
        </p:txBody>
      </p:sp>
      <p:sp>
        <p:nvSpPr>
          <p:cNvPr id="39" name="テキスト ボックス 38"/>
          <p:cNvSpPr txBox="1"/>
          <p:nvPr/>
        </p:nvSpPr>
        <p:spPr>
          <a:xfrm>
            <a:off x="3468896" y="3247473"/>
            <a:ext cx="423514" cy="369332"/>
          </a:xfrm>
          <a:prstGeom prst="rect">
            <a:avLst/>
          </a:prstGeom>
          <a:noFill/>
        </p:spPr>
        <p:txBody>
          <a:bodyPr wrap="none" rtlCol="0">
            <a:spAutoFit/>
          </a:bodyPr>
          <a:lstStyle/>
          <a:p>
            <a:r>
              <a:rPr kumimoji="1" lang="en-US" altLang="ja-JP" dirty="0" smtClean="0">
                <a:solidFill>
                  <a:srgbClr val="FF0000"/>
                </a:solidFill>
              </a:rPr>
              <a:t>b1</a:t>
            </a:r>
            <a:endParaRPr kumimoji="1" lang="ja-JP" altLang="en-US" dirty="0">
              <a:solidFill>
                <a:srgbClr val="FF0000"/>
              </a:solidFill>
            </a:endParaRPr>
          </a:p>
        </p:txBody>
      </p:sp>
      <p:sp>
        <p:nvSpPr>
          <p:cNvPr id="50" name="正方形/長方形 49"/>
          <p:cNvSpPr/>
          <p:nvPr/>
        </p:nvSpPr>
        <p:spPr>
          <a:xfrm>
            <a:off x="5242823" y="4081636"/>
            <a:ext cx="3060581" cy="369332"/>
          </a:xfrm>
          <a:prstGeom prst="rect">
            <a:avLst/>
          </a:prstGeom>
        </p:spPr>
        <p:txBody>
          <a:bodyPr wrap="none">
            <a:spAutoFit/>
          </a:bodyPr>
          <a:lstStyle/>
          <a:p>
            <a:r>
              <a:rPr lang="en-US" altLang="ja-JP" dirty="0" smtClean="0">
                <a:solidFill>
                  <a:srgbClr val="00B050"/>
                </a:solidFill>
              </a:rPr>
              <a:t>Potential </a:t>
            </a:r>
            <a:r>
              <a:rPr lang="en-US" altLang="ja-JP" dirty="0" smtClean="0">
                <a:solidFill>
                  <a:srgbClr val="00B050"/>
                </a:solidFill>
              </a:rPr>
              <a:t>expanded MU </a:t>
            </a:r>
            <a:r>
              <a:rPr lang="en-US" altLang="ja-JP" dirty="0" smtClean="0">
                <a:solidFill>
                  <a:srgbClr val="00B050"/>
                </a:solidFill>
              </a:rPr>
              <a:t>bound</a:t>
            </a:r>
            <a:endParaRPr lang="ja-JP" altLang="en-US" dirty="0">
              <a:solidFill>
                <a:srgbClr val="00B050"/>
              </a:solidFill>
            </a:endParaRPr>
          </a:p>
        </p:txBody>
      </p:sp>
      <p:sp>
        <p:nvSpPr>
          <p:cNvPr id="61" name="正方形/長方形 60"/>
          <p:cNvSpPr/>
          <p:nvPr/>
        </p:nvSpPr>
        <p:spPr>
          <a:xfrm>
            <a:off x="5031073" y="3145532"/>
            <a:ext cx="3208635" cy="646331"/>
          </a:xfrm>
          <a:prstGeom prst="rect">
            <a:avLst/>
          </a:prstGeom>
        </p:spPr>
        <p:txBody>
          <a:bodyPr wrap="none">
            <a:spAutoFit/>
          </a:bodyPr>
          <a:lstStyle/>
          <a:p>
            <a:r>
              <a:rPr lang="en-US" altLang="ja-JP" dirty="0" smtClean="0"/>
              <a:t>Composite MU </a:t>
            </a:r>
            <a:r>
              <a:rPr lang="en-US" altLang="ja-JP" dirty="0" smtClean="0"/>
              <a:t>bound (+/-(</a:t>
            </a:r>
            <a:r>
              <a:rPr lang="en-US" altLang="ja-JP" dirty="0" err="1"/>
              <a:t>a+b</a:t>
            </a:r>
            <a:r>
              <a:rPr lang="en-US" altLang="ja-JP" dirty="0"/>
              <a:t>))</a:t>
            </a:r>
            <a:endParaRPr lang="ja-JP" altLang="en-US" dirty="0"/>
          </a:p>
          <a:p>
            <a:r>
              <a:rPr lang="en-US" altLang="ja-JP" dirty="0" smtClean="0"/>
              <a:t> defined in R4-153766 [1]</a:t>
            </a:r>
            <a:endParaRPr lang="en-US" altLang="ja-JP" dirty="0" smtClean="0"/>
          </a:p>
        </p:txBody>
      </p:sp>
      <p:sp>
        <p:nvSpPr>
          <p:cNvPr id="40" name="テキスト ボックス 39"/>
          <p:cNvSpPr txBox="1"/>
          <p:nvPr/>
        </p:nvSpPr>
        <p:spPr>
          <a:xfrm>
            <a:off x="4067944" y="4416276"/>
            <a:ext cx="423514" cy="349030"/>
          </a:xfrm>
          <a:prstGeom prst="rect">
            <a:avLst/>
          </a:prstGeom>
          <a:noFill/>
        </p:spPr>
        <p:txBody>
          <a:bodyPr wrap="none" rtlCol="0">
            <a:spAutoFit/>
          </a:bodyPr>
          <a:lstStyle/>
          <a:p>
            <a:r>
              <a:rPr kumimoji="1" lang="en-US" altLang="ja-JP" dirty="0" smtClean="0">
                <a:solidFill>
                  <a:srgbClr val="FF0000"/>
                </a:solidFill>
              </a:rPr>
              <a:t>b2</a:t>
            </a:r>
            <a:endParaRPr kumimoji="1" lang="ja-JP" altLang="en-US" dirty="0">
              <a:solidFill>
                <a:srgbClr val="FF0000"/>
              </a:solidFill>
            </a:endParaRPr>
          </a:p>
        </p:txBody>
      </p:sp>
      <p:cxnSp>
        <p:nvCxnSpPr>
          <p:cNvPr id="46" name="直線矢印コネクタ 45"/>
          <p:cNvCxnSpPr/>
          <p:nvPr/>
        </p:nvCxnSpPr>
        <p:spPr>
          <a:xfrm>
            <a:off x="3203848" y="4424199"/>
            <a:ext cx="1584176" cy="1"/>
          </a:xfrm>
          <a:prstGeom prst="straightConnector1">
            <a:avLst/>
          </a:prstGeom>
          <a:ln>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3203848" y="3937620"/>
            <a:ext cx="0" cy="88464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4788024" y="4301368"/>
            <a:ext cx="0" cy="88464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V="1">
            <a:off x="4279701" y="4253602"/>
            <a:ext cx="963122" cy="149974"/>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3851920" y="3492872"/>
            <a:ext cx="0" cy="786353"/>
          </a:xfrm>
          <a:prstGeom prst="line">
            <a:avLst/>
          </a:prstGeom>
        </p:spPr>
        <p:style>
          <a:lnRef idx="1">
            <a:schemeClr val="accent1"/>
          </a:lnRef>
          <a:fillRef idx="0">
            <a:schemeClr val="accent1"/>
          </a:fillRef>
          <a:effectRef idx="0">
            <a:schemeClr val="accent1"/>
          </a:effectRef>
          <a:fontRef idx="minor">
            <a:schemeClr val="tx1"/>
          </a:fontRef>
        </p:style>
      </p:cxnSp>
      <p:grpSp>
        <p:nvGrpSpPr>
          <p:cNvPr id="42" name="グループ化 41"/>
          <p:cNvGrpSpPr/>
          <p:nvPr/>
        </p:nvGrpSpPr>
        <p:grpSpPr>
          <a:xfrm>
            <a:off x="3419872" y="3492872"/>
            <a:ext cx="576064" cy="786353"/>
            <a:chOff x="3419872" y="3933056"/>
            <a:chExt cx="576064" cy="936104"/>
          </a:xfrm>
        </p:grpSpPr>
        <p:cxnSp>
          <p:nvCxnSpPr>
            <p:cNvPr id="23" name="直線コネクタ 22"/>
            <p:cNvCxnSpPr/>
            <p:nvPr/>
          </p:nvCxnSpPr>
          <p:spPr>
            <a:xfrm>
              <a:off x="3419872" y="3933056"/>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3716288" y="3933056"/>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3563888" y="3933056"/>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3995936" y="3933056"/>
              <a:ext cx="0" cy="93610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1" name="グループ化 40"/>
          <p:cNvGrpSpPr/>
          <p:nvPr/>
        </p:nvGrpSpPr>
        <p:grpSpPr>
          <a:xfrm>
            <a:off x="3995936" y="4585850"/>
            <a:ext cx="576064" cy="786353"/>
            <a:chOff x="3995936" y="5436840"/>
            <a:chExt cx="576064" cy="936104"/>
          </a:xfrm>
        </p:grpSpPr>
        <p:cxnSp>
          <p:nvCxnSpPr>
            <p:cNvPr id="29" name="直線コネクタ 28"/>
            <p:cNvCxnSpPr/>
            <p:nvPr/>
          </p:nvCxnSpPr>
          <p:spPr>
            <a:xfrm>
              <a:off x="3995936"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4292352"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427984"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4139952"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4572000" y="5436840"/>
              <a:ext cx="0" cy="936104"/>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7" name="直線矢印コネクタ 36"/>
          <p:cNvCxnSpPr/>
          <p:nvPr/>
        </p:nvCxnSpPr>
        <p:spPr>
          <a:xfrm>
            <a:off x="3419872" y="3674338"/>
            <a:ext cx="576064"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8" name="直線矢印コネクタ 37"/>
          <p:cNvCxnSpPr/>
          <p:nvPr/>
        </p:nvCxnSpPr>
        <p:spPr>
          <a:xfrm>
            <a:off x="3995936" y="4766798"/>
            <a:ext cx="576064"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203848" y="3492872"/>
            <a:ext cx="0" cy="8189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p:nvCxnSpPr>
        <p:spPr>
          <a:xfrm>
            <a:off x="4211960" y="3492872"/>
            <a:ext cx="0" cy="8189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線矢印コネクタ 55"/>
          <p:cNvCxnSpPr/>
          <p:nvPr/>
        </p:nvCxnSpPr>
        <p:spPr>
          <a:xfrm>
            <a:off x="3203848" y="3802358"/>
            <a:ext cx="1008112"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3779912" y="4560292"/>
            <a:ext cx="0" cy="818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a:off x="4788024" y="4560292"/>
            <a:ext cx="0" cy="818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矢印コネクタ 59"/>
          <p:cNvCxnSpPr/>
          <p:nvPr/>
        </p:nvCxnSpPr>
        <p:spPr>
          <a:xfrm>
            <a:off x="3779912" y="4869779"/>
            <a:ext cx="1008112"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V="1">
            <a:off x="3892410" y="3455998"/>
            <a:ext cx="1138663" cy="34636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88" name="グループ化 87"/>
          <p:cNvGrpSpPr/>
          <p:nvPr/>
        </p:nvGrpSpPr>
        <p:grpSpPr>
          <a:xfrm>
            <a:off x="364866" y="1749349"/>
            <a:ext cx="8804534" cy="1192778"/>
            <a:chOff x="339466" y="476672"/>
            <a:chExt cx="8804534" cy="1377444"/>
          </a:xfrm>
        </p:grpSpPr>
        <p:cxnSp>
          <p:nvCxnSpPr>
            <p:cNvPr id="5" name="直線矢印コネクタ 4"/>
            <p:cNvCxnSpPr/>
            <p:nvPr/>
          </p:nvCxnSpPr>
          <p:spPr>
            <a:xfrm flipV="1">
              <a:off x="611560" y="1355993"/>
              <a:ext cx="7112854" cy="16134"/>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7812360" y="1141480"/>
              <a:ext cx="1331640" cy="369332"/>
            </a:xfrm>
            <a:prstGeom prst="rect">
              <a:avLst/>
            </a:prstGeom>
            <a:noFill/>
          </p:spPr>
          <p:txBody>
            <a:bodyPr wrap="square" rtlCol="0">
              <a:spAutoFit/>
            </a:bodyPr>
            <a:lstStyle/>
            <a:p>
              <a:r>
                <a:rPr kumimoji="1" lang="en-US" altLang="ja-JP" dirty="0" smtClean="0"/>
                <a:t>Time period</a:t>
              </a:r>
              <a:endParaRPr kumimoji="1" lang="ja-JP" altLang="en-US" dirty="0"/>
            </a:p>
          </p:txBody>
        </p:sp>
        <p:cxnSp>
          <p:nvCxnSpPr>
            <p:cNvPr id="8" name="直線コネクタ 7"/>
            <p:cNvCxnSpPr/>
            <p:nvPr/>
          </p:nvCxnSpPr>
          <p:spPr>
            <a:xfrm>
              <a:off x="1115616" y="1156102"/>
              <a:ext cx="0" cy="400690"/>
            </a:xfrm>
            <a:prstGeom prst="line">
              <a:avLst/>
            </a:prstGeom>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339466" y="1484784"/>
              <a:ext cx="1536383" cy="369332"/>
            </a:xfrm>
            <a:prstGeom prst="rect">
              <a:avLst/>
            </a:prstGeom>
            <a:noFill/>
          </p:spPr>
          <p:txBody>
            <a:bodyPr wrap="none" rtlCol="0">
              <a:spAutoFit/>
            </a:bodyPr>
            <a:lstStyle/>
            <a:p>
              <a:r>
                <a:rPr kumimoji="1" lang="en-US" altLang="ja-JP" dirty="0" smtClean="0"/>
                <a:t>ADTF testing 1</a:t>
              </a:r>
              <a:endParaRPr kumimoji="1" lang="ja-JP" altLang="en-US" dirty="0"/>
            </a:p>
          </p:txBody>
        </p:sp>
        <p:sp>
          <p:nvSpPr>
            <p:cNvPr id="10" name="正方形/長方形 9"/>
            <p:cNvSpPr/>
            <p:nvPr/>
          </p:nvSpPr>
          <p:spPr>
            <a:xfrm>
              <a:off x="1403648" y="1052607"/>
              <a:ext cx="936104" cy="30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2682004" y="1052607"/>
              <a:ext cx="936104" cy="30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3959932" y="1052607"/>
              <a:ext cx="936104" cy="30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5804520" y="1052607"/>
              <a:ext cx="936104" cy="30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1475028" y="980728"/>
              <a:ext cx="756938" cy="369332"/>
            </a:xfrm>
            <a:prstGeom prst="rect">
              <a:avLst/>
            </a:prstGeom>
            <a:noFill/>
          </p:spPr>
          <p:txBody>
            <a:bodyPr wrap="none" rtlCol="0">
              <a:spAutoFit/>
            </a:bodyPr>
            <a:lstStyle/>
            <a:p>
              <a:r>
                <a:rPr kumimoji="1" lang="en-US" altLang="ja-JP" dirty="0" smtClean="0"/>
                <a:t>DUT 1</a:t>
              </a:r>
              <a:endParaRPr kumimoji="1" lang="ja-JP" altLang="en-US" dirty="0"/>
            </a:p>
          </p:txBody>
        </p:sp>
        <p:sp>
          <p:nvSpPr>
            <p:cNvPr id="15" name="テキスト ボックス 14"/>
            <p:cNvSpPr txBox="1"/>
            <p:nvPr/>
          </p:nvSpPr>
          <p:spPr>
            <a:xfrm>
              <a:off x="2771587" y="980728"/>
              <a:ext cx="756938" cy="369332"/>
            </a:xfrm>
            <a:prstGeom prst="rect">
              <a:avLst/>
            </a:prstGeom>
            <a:noFill/>
          </p:spPr>
          <p:txBody>
            <a:bodyPr wrap="none" rtlCol="0">
              <a:spAutoFit/>
            </a:bodyPr>
            <a:lstStyle/>
            <a:p>
              <a:r>
                <a:rPr kumimoji="1" lang="en-US" altLang="ja-JP" dirty="0" smtClean="0"/>
                <a:t>DUT 2</a:t>
              </a:r>
              <a:endParaRPr kumimoji="1" lang="ja-JP" altLang="en-US" dirty="0"/>
            </a:p>
          </p:txBody>
        </p:sp>
        <p:sp>
          <p:nvSpPr>
            <p:cNvPr id="16" name="テキスト ボックス 15"/>
            <p:cNvSpPr txBox="1"/>
            <p:nvPr/>
          </p:nvSpPr>
          <p:spPr>
            <a:xfrm>
              <a:off x="4049515" y="980728"/>
              <a:ext cx="756938" cy="369332"/>
            </a:xfrm>
            <a:prstGeom prst="rect">
              <a:avLst/>
            </a:prstGeom>
            <a:noFill/>
          </p:spPr>
          <p:txBody>
            <a:bodyPr wrap="none" rtlCol="0">
              <a:spAutoFit/>
            </a:bodyPr>
            <a:lstStyle/>
            <a:p>
              <a:r>
                <a:rPr kumimoji="1" lang="en-US" altLang="ja-JP" dirty="0" smtClean="0"/>
                <a:t>DUT 3</a:t>
              </a:r>
              <a:endParaRPr kumimoji="1" lang="ja-JP" altLang="en-US" dirty="0"/>
            </a:p>
          </p:txBody>
        </p:sp>
        <p:sp>
          <p:nvSpPr>
            <p:cNvPr id="17" name="テキスト ボックス 16"/>
            <p:cNvSpPr txBox="1"/>
            <p:nvPr/>
          </p:nvSpPr>
          <p:spPr>
            <a:xfrm>
              <a:off x="5894103" y="980728"/>
              <a:ext cx="756938" cy="369332"/>
            </a:xfrm>
            <a:prstGeom prst="rect">
              <a:avLst/>
            </a:prstGeom>
            <a:noFill/>
          </p:spPr>
          <p:txBody>
            <a:bodyPr wrap="none" rtlCol="0">
              <a:spAutoFit/>
            </a:bodyPr>
            <a:lstStyle/>
            <a:p>
              <a:r>
                <a:rPr kumimoji="1" lang="en-US" altLang="ja-JP" dirty="0" smtClean="0"/>
                <a:t>DUT 4</a:t>
              </a:r>
              <a:endParaRPr kumimoji="1" lang="ja-JP" altLang="en-US" dirty="0"/>
            </a:p>
          </p:txBody>
        </p:sp>
        <p:cxnSp>
          <p:nvCxnSpPr>
            <p:cNvPr id="43" name="直線コネクタ 42"/>
            <p:cNvCxnSpPr/>
            <p:nvPr/>
          </p:nvCxnSpPr>
          <p:spPr>
            <a:xfrm>
              <a:off x="6980119" y="1187460"/>
              <a:ext cx="0" cy="400690"/>
            </a:xfrm>
            <a:prstGeom prst="line">
              <a:avLst/>
            </a:prstGeom>
          </p:spPr>
          <p:style>
            <a:lnRef idx="1">
              <a:schemeClr val="accent1"/>
            </a:lnRef>
            <a:fillRef idx="0">
              <a:schemeClr val="accent1"/>
            </a:fillRef>
            <a:effectRef idx="0">
              <a:schemeClr val="accent1"/>
            </a:effectRef>
            <a:fontRef idx="minor">
              <a:schemeClr val="tx1"/>
            </a:fontRef>
          </p:style>
        </p:cxnSp>
        <p:sp>
          <p:nvSpPr>
            <p:cNvPr id="44" name="テキスト ボックス 43"/>
            <p:cNvSpPr txBox="1"/>
            <p:nvPr/>
          </p:nvSpPr>
          <p:spPr>
            <a:xfrm>
              <a:off x="6203969" y="1484784"/>
              <a:ext cx="1536383" cy="369332"/>
            </a:xfrm>
            <a:prstGeom prst="rect">
              <a:avLst/>
            </a:prstGeom>
            <a:noFill/>
          </p:spPr>
          <p:txBody>
            <a:bodyPr wrap="none" rtlCol="0">
              <a:spAutoFit/>
            </a:bodyPr>
            <a:lstStyle/>
            <a:p>
              <a:r>
                <a:rPr kumimoji="1" lang="en-US" altLang="ja-JP" dirty="0" smtClean="0"/>
                <a:t>ADTF testing 2</a:t>
              </a:r>
              <a:endParaRPr kumimoji="1" lang="ja-JP" altLang="en-US" dirty="0"/>
            </a:p>
          </p:txBody>
        </p:sp>
        <p:cxnSp>
          <p:nvCxnSpPr>
            <p:cNvPr id="4" name="直線コネクタ 3"/>
            <p:cNvCxnSpPr/>
            <p:nvPr/>
          </p:nvCxnSpPr>
          <p:spPr>
            <a:xfrm flipV="1">
              <a:off x="611560" y="548680"/>
              <a:ext cx="0" cy="9057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p:nvPr/>
          </p:nvCxnSpPr>
          <p:spPr>
            <a:xfrm>
              <a:off x="611560" y="855779"/>
              <a:ext cx="655272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11560" y="476672"/>
              <a:ext cx="2610458" cy="369332"/>
            </a:xfrm>
            <a:prstGeom prst="rect">
              <a:avLst/>
            </a:prstGeom>
            <a:noFill/>
          </p:spPr>
          <p:txBody>
            <a:bodyPr wrap="none" rtlCol="0">
              <a:spAutoFit/>
            </a:bodyPr>
            <a:lstStyle/>
            <a:p>
              <a:r>
                <a:rPr kumimoji="1" lang="en-US" altLang="ja-JP" dirty="0" smtClean="0"/>
                <a:t>Harmonization Campaign </a:t>
              </a:r>
              <a:endParaRPr kumimoji="1" lang="ja-JP" altLang="en-US" dirty="0"/>
            </a:p>
          </p:txBody>
        </p:sp>
        <p:grpSp>
          <p:nvGrpSpPr>
            <p:cNvPr id="66" name="グループ化 65"/>
            <p:cNvGrpSpPr/>
            <p:nvPr/>
          </p:nvGrpSpPr>
          <p:grpSpPr>
            <a:xfrm>
              <a:off x="5193168" y="1187460"/>
              <a:ext cx="354456" cy="49656"/>
              <a:chOff x="5242824" y="2966241"/>
              <a:chExt cx="354456" cy="49656"/>
            </a:xfrm>
          </p:grpSpPr>
          <p:sp>
            <p:nvSpPr>
              <p:cNvPr id="63" name="円/楕円 62"/>
              <p:cNvSpPr/>
              <p:nvPr/>
            </p:nvSpPr>
            <p:spPr>
              <a:xfrm>
                <a:off x="5242824" y="2966241"/>
                <a:ext cx="49656" cy="496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p:nvSpPr>
            <p:spPr>
              <a:xfrm>
                <a:off x="5395224" y="2966241"/>
                <a:ext cx="49656" cy="496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楕円 64"/>
              <p:cNvSpPr/>
              <p:nvPr/>
            </p:nvSpPr>
            <p:spPr>
              <a:xfrm>
                <a:off x="5547624" y="2966241"/>
                <a:ext cx="49656" cy="496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69" name="左中かっこ 68"/>
          <p:cNvSpPr/>
          <p:nvPr/>
        </p:nvSpPr>
        <p:spPr>
          <a:xfrm rot="5400000">
            <a:off x="3586506" y="3008969"/>
            <a:ext cx="239082" cy="57977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0" name="左中かっこ 69"/>
          <p:cNvSpPr/>
          <p:nvPr/>
        </p:nvSpPr>
        <p:spPr>
          <a:xfrm rot="16200000" flipV="1">
            <a:off x="4162570" y="5158974"/>
            <a:ext cx="239082" cy="57977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1" name="テキスト ボックス 70"/>
          <p:cNvSpPr txBox="1"/>
          <p:nvPr/>
        </p:nvSpPr>
        <p:spPr>
          <a:xfrm>
            <a:off x="368082" y="556767"/>
            <a:ext cx="8653203" cy="1077218"/>
          </a:xfrm>
          <a:prstGeom prst="rect">
            <a:avLst/>
          </a:prstGeom>
          <a:noFill/>
        </p:spPr>
        <p:txBody>
          <a:bodyPr wrap="none" rtlCol="0">
            <a:spAutoFit/>
          </a:bodyPr>
          <a:lstStyle/>
          <a:p>
            <a:pPr algn="dist"/>
            <a:r>
              <a:rPr lang="en-US" altLang="ja-JP" sz="1600" b="1" dirty="0" smtClean="0"/>
              <a:t>When</a:t>
            </a:r>
            <a:r>
              <a:rPr kumimoji="1" lang="en-US" altLang="ja-JP" sz="1600" b="1" dirty="0" smtClean="0"/>
              <a:t> testing interval is very large, ADTF radiated testing results may fluctuate larger than original </a:t>
            </a:r>
          </a:p>
          <a:p>
            <a:pPr algn="dist"/>
            <a:r>
              <a:rPr kumimoji="1" lang="en-US" altLang="ja-JP" sz="1600" b="1" dirty="0" smtClean="0"/>
              <a:t>composite MU bound (agreed in [1]) as shown below. Because the non-linear equipment </a:t>
            </a:r>
          </a:p>
          <a:p>
            <a:pPr algn="dist"/>
            <a:r>
              <a:rPr kumimoji="1" lang="en-US" altLang="ja-JP" sz="1600" b="1" dirty="0" smtClean="0"/>
              <a:t>(e.g. </a:t>
            </a:r>
            <a:r>
              <a:rPr lang="en-US" altLang="ja-JP" sz="1600" b="1" dirty="0"/>
              <a:t>channel emulator or PA</a:t>
            </a:r>
            <a:r>
              <a:rPr kumimoji="1" lang="en-US" altLang="ja-JP" sz="1600" b="1" dirty="0" smtClean="0"/>
              <a:t>) change their characteristics by temperature or other conditions. </a:t>
            </a:r>
          </a:p>
          <a:p>
            <a:pPr algn="dist"/>
            <a:r>
              <a:rPr kumimoji="1" lang="en-US" altLang="ja-JP" sz="1600" b="1" dirty="0" smtClean="0"/>
              <a:t>Considering that harmonize campaign is done in long term, this effect should be taken into account.</a:t>
            </a:r>
            <a:endParaRPr kumimoji="1" lang="ja-JP" altLang="en-US" sz="1600" b="1" dirty="0"/>
          </a:p>
        </p:txBody>
      </p:sp>
      <p:sp>
        <p:nvSpPr>
          <p:cNvPr id="74" name="テキスト ボックス 73"/>
          <p:cNvSpPr txBox="1"/>
          <p:nvPr/>
        </p:nvSpPr>
        <p:spPr>
          <a:xfrm>
            <a:off x="212296" y="81886"/>
            <a:ext cx="3544432" cy="369332"/>
          </a:xfrm>
          <a:prstGeom prst="rect">
            <a:avLst/>
          </a:prstGeom>
          <a:noFill/>
        </p:spPr>
        <p:txBody>
          <a:bodyPr wrap="none" rtlCol="0">
            <a:spAutoFit/>
          </a:bodyPr>
          <a:lstStyle/>
          <a:p>
            <a:r>
              <a:rPr lang="en-US" altLang="ja-JP" b="1" u="sng" dirty="0"/>
              <a:t>Concerned </a:t>
            </a:r>
            <a:r>
              <a:rPr lang="en-US" altLang="ja-JP" b="1" u="sng" dirty="0" smtClean="0"/>
              <a:t>situation </a:t>
            </a:r>
            <a:r>
              <a:rPr kumimoji="1" lang="en-US" altLang="ja-JP" b="1" u="sng" dirty="0" smtClean="0"/>
              <a:t>for MU bound</a:t>
            </a:r>
            <a:endParaRPr kumimoji="1" lang="ja-JP" altLang="en-US" b="1" u="sng" dirty="0"/>
          </a:p>
        </p:txBody>
      </p:sp>
      <p:sp>
        <p:nvSpPr>
          <p:cNvPr id="79" name="テキスト ボックス 78"/>
          <p:cNvSpPr txBox="1"/>
          <p:nvPr/>
        </p:nvSpPr>
        <p:spPr>
          <a:xfrm>
            <a:off x="212296" y="5797644"/>
            <a:ext cx="8752192" cy="1077218"/>
          </a:xfrm>
          <a:prstGeom prst="rect">
            <a:avLst/>
          </a:prstGeom>
          <a:noFill/>
        </p:spPr>
        <p:txBody>
          <a:bodyPr wrap="square" rtlCol="0">
            <a:spAutoFit/>
          </a:bodyPr>
          <a:lstStyle/>
          <a:p>
            <a:r>
              <a:rPr lang="en-US" altLang="ja-JP" sz="1600" dirty="0"/>
              <a:t>If CATR measure ADTF testing on different day (e.g. every two or three weeks) in each methodology, it is no concern to apply hybrid MU bound directly without any additional factor. But, if not,</a:t>
            </a:r>
            <a:endParaRPr lang="ja-JP" altLang="en-US" sz="1600" dirty="0"/>
          </a:p>
          <a:p>
            <a:r>
              <a:rPr kumimoji="1" lang="en-US" altLang="ja-JP" sz="1600" b="1" u="sng" dirty="0" smtClean="0">
                <a:solidFill>
                  <a:srgbClr val="FF0000"/>
                </a:solidFill>
              </a:rPr>
              <a:t>our preference is to do ADTF radiated testing several times (at least twice with a few weeks period)</a:t>
            </a:r>
          </a:p>
          <a:p>
            <a:r>
              <a:rPr lang="en-US" altLang="ja-JP" sz="1600" b="1" u="sng" dirty="0" smtClean="0">
                <a:solidFill>
                  <a:srgbClr val="FF0000"/>
                </a:solidFill>
              </a:rPr>
              <a:t>If it could not, some additional MU should be included (e.g. +/- ((</a:t>
            </a:r>
            <a:r>
              <a:rPr lang="en-US" altLang="ja-JP" sz="1600" b="1" u="sng" dirty="0" err="1" smtClean="0">
                <a:solidFill>
                  <a:srgbClr val="FF0000"/>
                </a:solidFill>
              </a:rPr>
              <a:t>a+b</a:t>
            </a:r>
            <a:r>
              <a:rPr lang="en-US" altLang="ja-JP" sz="1600" b="1" u="sng" dirty="0" smtClean="0">
                <a:solidFill>
                  <a:srgbClr val="FF0000"/>
                </a:solidFill>
              </a:rPr>
              <a:t>) +0.5) dB).</a:t>
            </a:r>
          </a:p>
        </p:txBody>
      </p:sp>
      <p:sp>
        <p:nvSpPr>
          <p:cNvPr id="89" name="テキスト ボックス 88"/>
          <p:cNvSpPr txBox="1"/>
          <p:nvPr/>
        </p:nvSpPr>
        <p:spPr>
          <a:xfrm>
            <a:off x="7956376" y="3833914"/>
            <a:ext cx="880562" cy="369332"/>
          </a:xfrm>
          <a:prstGeom prst="rect">
            <a:avLst/>
          </a:prstGeom>
          <a:noFill/>
        </p:spPr>
        <p:txBody>
          <a:bodyPr wrap="none" rtlCol="0">
            <a:spAutoFit/>
          </a:bodyPr>
          <a:lstStyle/>
          <a:p>
            <a:r>
              <a:rPr kumimoji="1" lang="en-US" altLang="ja-JP" dirty="0" smtClean="0"/>
              <a:t>RSEPER</a:t>
            </a:r>
            <a:endParaRPr kumimoji="1" lang="ja-JP" altLang="en-US" dirty="0"/>
          </a:p>
        </p:txBody>
      </p:sp>
      <p:sp>
        <p:nvSpPr>
          <p:cNvPr id="90" name="テキスト ボックス 89"/>
          <p:cNvSpPr txBox="1"/>
          <p:nvPr/>
        </p:nvSpPr>
        <p:spPr>
          <a:xfrm>
            <a:off x="7956376" y="4869779"/>
            <a:ext cx="880562" cy="369332"/>
          </a:xfrm>
          <a:prstGeom prst="rect">
            <a:avLst/>
          </a:prstGeom>
          <a:noFill/>
        </p:spPr>
        <p:txBody>
          <a:bodyPr wrap="none" rtlCol="0">
            <a:spAutoFit/>
          </a:bodyPr>
          <a:lstStyle/>
          <a:p>
            <a:r>
              <a:rPr kumimoji="1" lang="en-US" altLang="ja-JP" dirty="0" smtClean="0"/>
              <a:t>RSEPER</a:t>
            </a:r>
            <a:endParaRPr kumimoji="1" lang="ja-JP" altLang="en-US" dirty="0"/>
          </a:p>
        </p:txBody>
      </p:sp>
    </p:spTree>
    <p:extLst>
      <p:ext uri="{BB962C8B-B14F-4D97-AF65-F5344CB8AC3E}">
        <p14:creationId xmlns:p14="http://schemas.microsoft.com/office/powerpoint/2010/main" val="30015616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12296" y="81886"/>
            <a:ext cx="1292598" cy="369332"/>
          </a:xfrm>
          <a:prstGeom prst="rect">
            <a:avLst/>
          </a:prstGeom>
          <a:noFill/>
        </p:spPr>
        <p:txBody>
          <a:bodyPr wrap="none" rtlCol="0">
            <a:spAutoFit/>
          </a:bodyPr>
          <a:lstStyle/>
          <a:p>
            <a:r>
              <a:rPr kumimoji="1" lang="en-US" altLang="ja-JP" b="1" u="sng" dirty="0" smtClean="0"/>
              <a:t>Fixed offset</a:t>
            </a:r>
            <a:endParaRPr kumimoji="1" lang="ja-JP" altLang="en-US" b="1" u="sng" dirty="0"/>
          </a:p>
        </p:txBody>
      </p:sp>
      <p:sp>
        <p:nvSpPr>
          <p:cNvPr id="5" name="正方形/長方形 4"/>
          <p:cNvSpPr/>
          <p:nvPr/>
        </p:nvSpPr>
        <p:spPr>
          <a:xfrm>
            <a:off x="3098867" y="2115631"/>
            <a:ext cx="3213765" cy="369332"/>
          </a:xfrm>
          <a:prstGeom prst="rect">
            <a:avLst/>
          </a:prstGeom>
        </p:spPr>
        <p:txBody>
          <a:bodyPr wrap="none">
            <a:spAutoFit/>
          </a:bodyPr>
          <a:lstStyle/>
          <a:p>
            <a:r>
              <a:rPr lang="en-US" altLang="ja-JP" dirty="0"/>
              <a:t>ADTF </a:t>
            </a:r>
            <a:r>
              <a:rPr lang="en-US" altLang="ja-JP" dirty="0"/>
              <a:t>radiated testing in meth. </a:t>
            </a:r>
            <a:r>
              <a:rPr lang="en-US" altLang="ja-JP" dirty="0" smtClean="0"/>
              <a:t>A</a:t>
            </a:r>
            <a:endParaRPr lang="ja-JP" altLang="en-US" dirty="0"/>
          </a:p>
        </p:txBody>
      </p:sp>
      <p:cxnSp>
        <p:nvCxnSpPr>
          <p:cNvPr id="6" name="直線矢印コネクタ 5"/>
          <p:cNvCxnSpPr/>
          <p:nvPr/>
        </p:nvCxnSpPr>
        <p:spPr>
          <a:xfrm>
            <a:off x="1187624" y="3340675"/>
            <a:ext cx="6768752"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a:off x="1187624" y="4420795"/>
            <a:ext cx="6768752"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3929991" y="4793535"/>
            <a:ext cx="3205749" cy="369332"/>
          </a:xfrm>
          <a:prstGeom prst="rect">
            <a:avLst/>
          </a:prstGeom>
        </p:spPr>
        <p:txBody>
          <a:bodyPr wrap="none">
            <a:spAutoFit/>
          </a:bodyPr>
          <a:lstStyle/>
          <a:p>
            <a:r>
              <a:rPr lang="en-US" altLang="ja-JP" dirty="0"/>
              <a:t>ADTF </a:t>
            </a:r>
            <a:r>
              <a:rPr lang="en-US" altLang="ja-JP" dirty="0" smtClean="0"/>
              <a:t>radiated testing in meth. B</a:t>
            </a:r>
            <a:endParaRPr lang="ja-JP" altLang="en-US" dirty="0"/>
          </a:p>
        </p:txBody>
      </p:sp>
      <p:sp>
        <p:nvSpPr>
          <p:cNvPr id="9" name="テキスト ボックス 8"/>
          <p:cNvSpPr txBox="1"/>
          <p:nvPr/>
        </p:nvSpPr>
        <p:spPr>
          <a:xfrm>
            <a:off x="3468896" y="2506512"/>
            <a:ext cx="423514" cy="369332"/>
          </a:xfrm>
          <a:prstGeom prst="rect">
            <a:avLst/>
          </a:prstGeom>
          <a:noFill/>
        </p:spPr>
        <p:txBody>
          <a:bodyPr wrap="none" rtlCol="0">
            <a:spAutoFit/>
          </a:bodyPr>
          <a:lstStyle/>
          <a:p>
            <a:r>
              <a:rPr kumimoji="1" lang="en-US" altLang="ja-JP" dirty="0" smtClean="0">
                <a:solidFill>
                  <a:srgbClr val="FF0000"/>
                </a:solidFill>
              </a:rPr>
              <a:t>b1</a:t>
            </a:r>
            <a:endParaRPr kumimoji="1" lang="ja-JP" altLang="en-US" dirty="0">
              <a:solidFill>
                <a:srgbClr val="FF0000"/>
              </a:solidFill>
            </a:endParaRPr>
          </a:p>
        </p:txBody>
      </p:sp>
      <p:sp>
        <p:nvSpPr>
          <p:cNvPr id="10" name="正方形/長方形 9"/>
          <p:cNvSpPr/>
          <p:nvPr/>
        </p:nvSpPr>
        <p:spPr>
          <a:xfrm>
            <a:off x="5888372" y="3339767"/>
            <a:ext cx="1995996" cy="369332"/>
          </a:xfrm>
          <a:prstGeom prst="rect">
            <a:avLst/>
          </a:prstGeom>
        </p:spPr>
        <p:txBody>
          <a:bodyPr wrap="none">
            <a:spAutoFit/>
          </a:bodyPr>
          <a:lstStyle/>
          <a:p>
            <a:r>
              <a:rPr lang="en-US" altLang="ja-JP" dirty="0" smtClean="0"/>
              <a:t>Present fixed offset</a:t>
            </a:r>
            <a:endParaRPr lang="ja-JP" altLang="en-US" dirty="0"/>
          </a:p>
        </p:txBody>
      </p:sp>
      <p:sp>
        <p:nvSpPr>
          <p:cNvPr id="11" name="正方形/長方形 10"/>
          <p:cNvSpPr/>
          <p:nvPr/>
        </p:nvSpPr>
        <p:spPr>
          <a:xfrm>
            <a:off x="5031073" y="2493471"/>
            <a:ext cx="3208635" cy="646331"/>
          </a:xfrm>
          <a:prstGeom prst="rect">
            <a:avLst/>
          </a:prstGeom>
        </p:spPr>
        <p:txBody>
          <a:bodyPr wrap="none">
            <a:spAutoFit/>
          </a:bodyPr>
          <a:lstStyle/>
          <a:p>
            <a:r>
              <a:rPr lang="en-US" altLang="ja-JP" dirty="0" smtClean="0"/>
              <a:t>Composite MU </a:t>
            </a:r>
            <a:r>
              <a:rPr lang="en-US" altLang="ja-JP" dirty="0" smtClean="0"/>
              <a:t>bound (+/-(</a:t>
            </a:r>
            <a:r>
              <a:rPr lang="en-US" altLang="ja-JP" dirty="0" err="1"/>
              <a:t>a+b</a:t>
            </a:r>
            <a:r>
              <a:rPr lang="en-US" altLang="ja-JP" dirty="0"/>
              <a:t>))</a:t>
            </a:r>
            <a:endParaRPr lang="ja-JP" altLang="en-US" dirty="0"/>
          </a:p>
          <a:p>
            <a:r>
              <a:rPr lang="en-US" altLang="ja-JP" dirty="0" smtClean="0"/>
              <a:t> defined in R4-153766 [1]</a:t>
            </a:r>
            <a:endParaRPr lang="en-US" altLang="ja-JP" dirty="0" smtClean="0"/>
          </a:p>
        </p:txBody>
      </p:sp>
      <p:sp>
        <p:nvSpPr>
          <p:cNvPr id="12" name="テキスト ボックス 11"/>
          <p:cNvSpPr txBox="1"/>
          <p:nvPr/>
        </p:nvSpPr>
        <p:spPr>
          <a:xfrm>
            <a:off x="5148064" y="3700715"/>
            <a:ext cx="423514" cy="349030"/>
          </a:xfrm>
          <a:prstGeom prst="rect">
            <a:avLst/>
          </a:prstGeom>
          <a:noFill/>
        </p:spPr>
        <p:txBody>
          <a:bodyPr wrap="none" rtlCol="0">
            <a:spAutoFit/>
          </a:bodyPr>
          <a:lstStyle/>
          <a:p>
            <a:r>
              <a:rPr kumimoji="1" lang="en-US" altLang="ja-JP" dirty="0" smtClean="0">
                <a:solidFill>
                  <a:srgbClr val="FF0000"/>
                </a:solidFill>
              </a:rPr>
              <a:t>b2</a:t>
            </a:r>
            <a:endParaRPr kumimoji="1" lang="ja-JP" altLang="en-US" dirty="0">
              <a:solidFill>
                <a:srgbClr val="FF0000"/>
              </a:solidFill>
            </a:endParaRPr>
          </a:p>
        </p:txBody>
      </p:sp>
      <p:cxnSp>
        <p:nvCxnSpPr>
          <p:cNvPr id="13" name="直線矢印コネクタ 12"/>
          <p:cNvCxnSpPr/>
          <p:nvPr/>
        </p:nvCxnSpPr>
        <p:spPr>
          <a:xfrm>
            <a:off x="3707904" y="3771815"/>
            <a:ext cx="1512168" cy="0"/>
          </a:xfrm>
          <a:prstGeom prst="straightConnector1">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3707904" y="3196659"/>
            <a:ext cx="0" cy="88464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5220072" y="3560407"/>
            <a:ext cx="0" cy="88464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a:endCxn id="10" idx="1"/>
          </p:cNvCxnSpPr>
          <p:nvPr/>
        </p:nvCxnSpPr>
        <p:spPr>
          <a:xfrm flipV="1">
            <a:off x="4427984" y="3524433"/>
            <a:ext cx="1460388" cy="24738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3851920" y="2764611"/>
            <a:ext cx="0" cy="786353"/>
          </a:xfrm>
          <a:prstGeom prst="line">
            <a:avLst/>
          </a:prstGeom>
        </p:spPr>
        <p:style>
          <a:lnRef idx="1">
            <a:schemeClr val="accent1"/>
          </a:lnRef>
          <a:fillRef idx="0">
            <a:schemeClr val="accent1"/>
          </a:fillRef>
          <a:effectRef idx="0">
            <a:schemeClr val="accent1"/>
          </a:effectRef>
          <a:fontRef idx="minor">
            <a:schemeClr val="tx1"/>
          </a:fontRef>
        </p:style>
      </p:cxnSp>
      <p:grpSp>
        <p:nvGrpSpPr>
          <p:cNvPr id="18" name="グループ化 17"/>
          <p:cNvGrpSpPr/>
          <p:nvPr/>
        </p:nvGrpSpPr>
        <p:grpSpPr>
          <a:xfrm>
            <a:off x="3419872" y="2840811"/>
            <a:ext cx="576064" cy="786353"/>
            <a:chOff x="3419872" y="3933056"/>
            <a:chExt cx="576064" cy="936104"/>
          </a:xfrm>
        </p:grpSpPr>
        <p:cxnSp>
          <p:nvCxnSpPr>
            <p:cNvPr id="19" name="直線コネクタ 18"/>
            <p:cNvCxnSpPr/>
            <p:nvPr/>
          </p:nvCxnSpPr>
          <p:spPr>
            <a:xfrm>
              <a:off x="3419872" y="3933056"/>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3716288" y="3933056"/>
              <a:ext cx="0" cy="9361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3563888" y="3933056"/>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3995936" y="3933056"/>
              <a:ext cx="0" cy="93610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 name="グループ化 22"/>
          <p:cNvGrpSpPr/>
          <p:nvPr/>
        </p:nvGrpSpPr>
        <p:grpSpPr>
          <a:xfrm>
            <a:off x="4925330" y="3832189"/>
            <a:ext cx="576064" cy="786353"/>
            <a:chOff x="3995936" y="5436840"/>
            <a:chExt cx="576064" cy="936104"/>
          </a:xfrm>
        </p:grpSpPr>
        <p:cxnSp>
          <p:nvCxnSpPr>
            <p:cNvPr id="24" name="直線コネクタ 23"/>
            <p:cNvCxnSpPr/>
            <p:nvPr/>
          </p:nvCxnSpPr>
          <p:spPr>
            <a:xfrm>
              <a:off x="3995936"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4292352" y="5436840"/>
              <a:ext cx="0" cy="9361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4427984"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4139952" y="5436840"/>
              <a:ext cx="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4572000" y="5436840"/>
              <a:ext cx="0" cy="936104"/>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9" name="直線矢印コネクタ 28"/>
          <p:cNvCxnSpPr/>
          <p:nvPr/>
        </p:nvCxnSpPr>
        <p:spPr>
          <a:xfrm>
            <a:off x="3419872" y="3034977"/>
            <a:ext cx="576064"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p:nvPr/>
        </p:nvCxnSpPr>
        <p:spPr>
          <a:xfrm>
            <a:off x="4912630" y="4051237"/>
            <a:ext cx="576064"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a:endCxn id="11" idx="1"/>
          </p:cNvCxnSpPr>
          <p:nvPr/>
        </p:nvCxnSpPr>
        <p:spPr>
          <a:xfrm flipV="1">
            <a:off x="3716288" y="2816637"/>
            <a:ext cx="1314785" cy="2183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左中かっこ 37"/>
          <p:cNvSpPr/>
          <p:nvPr/>
        </p:nvSpPr>
        <p:spPr>
          <a:xfrm rot="5400000">
            <a:off x="3586506" y="2242608"/>
            <a:ext cx="239082" cy="57977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9" name="左中かっこ 38"/>
          <p:cNvSpPr/>
          <p:nvPr/>
        </p:nvSpPr>
        <p:spPr>
          <a:xfrm rot="16200000" flipV="1">
            <a:off x="5091964" y="4468813"/>
            <a:ext cx="239082" cy="57977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0" name="テキスト ボックス 39"/>
          <p:cNvSpPr txBox="1"/>
          <p:nvPr/>
        </p:nvSpPr>
        <p:spPr>
          <a:xfrm>
            <a:off x="395536" y="2809602"/>
            <a:ext cx="1634165" cy="369332"/>
          </a:xfrm>
          <a:prstGeom prst="rect">
            <a:avLst/>
          </a:prstGeom>
          <a:noFill/>
        </p:spPr>
        <p:txBody>
          <a:bodyPr wrap="none" rtlCol="0">
            <a:spAutoFit/>
          </a:bodyPr>
          <a:lstStyle/>
          <a:p>
            <a:r>
              <a:rPr kumimoji="1" lang="en-US" altLang="ja-JP" dirty="0" smtClean="0"/>
              <a:t>Methodology A</a:t>
            </a:r>
            <a:endParaRPr kumimoji="1" lang="ja-JP" altLang="en-US" dirty="0"/>
          </a:p>
        </p:txBody>
      </p:sp>
      <p:sp>
        <p:nvSpPr>
          <p:cNvPr id="41" name="テキスト ボックス 40"/>
          <p:cNvSpPr txBox="1"/>
          <p:nvPr/>
        </p:nvSpPr>
        <p:spPr>
          <a:xfrm>
            <a:off x="395536" y="3886363"/>
            <a:ext cx="1634165" cy="369332"/>
          </a:xfrm>
          <a:prstGeom prst="rect">
            <a:avLst/>
          </a:prstGeom>
          <a:noFill/>
        </p:spPr>
        <p:txBody>
          <a:bodyPr wrap="none" rtlCol="0">
            <a:spAutoFit/>
          </a:bodyPr>
          <a:lstStyle/>
          <a:p>
            <a:r>
              <a:rPr kumimoji="1" lang="en-US" altLang="ja-JP" dirty="0" smtClean="0"/>
              <a:t>Methodology B</a:t>
            </a:r>
            <a:endParaRPr kumimoji="1" lang="ja-JP" altLang="en-US" dirty="0"/>
          </a:p>
        </p:txBody>
      </p:sp>
      <p:cxnSp>
        <p:nvCxnSpPr>
          <p:cNvPr id="47" name="直線コネクタ 46"/>
          <p:cNvCxnSpPr/>
          <p:nvPr/>
        </p:nvCxnSpPr>
        <p:spPr>
          <a:xfrm>
            <a:off x="3419872" y="3460288"/>
            <a:ext cx="0" cy="884647"/>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4925692" y="3460288"/>
            <a:ext cx="0" cy="884647"/>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4004072" y="3460288"/>
            <a:ext cx="0" cy="884647"/>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a:off x="5497192" y="3460288"/>
            <a:ext cx="0" cy="884647"/>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a:off x="3995936" y="4143312"/>
            <a:ext cx="912980" cy="0"/>
          </a:xfrm>
          <a:prstGeom prst="straightConnector1">
            <a:avLst/>
          </a:prstGeom>
          <a:ln w="127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p:nvPr/>
        </p:nvCxnSpPr>
        <p:spPr>
          <a:xfrm>
            <a:off x="3435920" y="4213947"/>
            <a:ext cx="2048572" cy="0"/>
          </a:xfrm>
          <a:prstGeom prst="straightConnector1">
            <a:avLst/>
          </a:prstGeom>
          <a:ln w="127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5" name="正方形/長方形 54"/>
          <p:cNvSpPr/>
          <p:nvPr/>
        </p:nvSpPr>
        <p:spPr>
          <a:xfrm>
            <a:off x="791339" y="4665141"/>
            <a:ext cx="3060581" cy="369332"/>
          </a:xfrm>
          <a:prstGeom prst="rect">
            <a:avLst/>
          </a:prstGeom>
          <a:ln>
            <a:solidFill>
              <a:srgbClr val="00B050"/>
            </a:solidFill>
          </a:ln>
        </p:spPr>
        <p:txBody>
          <a:bodyPr wrap="none">
            <a:spAutoFit/>
          </a:bodyPr>
          <a:lstStyle/>
          <a:p>
            <a:r>
              <a:rPr lang="en-US" altLang="ja-JP" dirty="0" smtClean="0"/>
              <a:t>Range of potential fixed offset</a:t>
            </a:r>
            <a:endParaRPr lang="ja-JP" altLang="en-US" dirty="0"/>
          </a:p>
        </p:txBody>
      </p:sp>
      <p:cxnSp>
        <p:nvCxnSpPr>
          <p:cNvPr id="57" name="直線コネクタ 56"/>
          <p:cNvCxnSpPr/>
          <p:nvPr/>
        </p:nvCxnSpPr>
        <p:spPr>
          <a:xfrm flipV="1">
            <a:off x="3454400" y="4143313"/>
            <a:ext cx="973584" cy="50862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flipV="1">
            <a:off x="3468896" y="4213949"/>
            <a:ext cx="1111488" cy="42579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64" name="テキスト ボックス 63"/>
          <p:cNvSpPr txBox="1"/>
          <p:nvPr/>
        </p:nvSpPr>
        <p:spPr>
          <a:xfrm>
            <a:off x="439248" y="1436132"/>
            <a:ext cx="8786764" cy="923330"/>
          </a:xfrm>
          <a:prstGeom prst="rect">
            <a:avLst/>
          </a:prstGeom>
          <a:noFill/>
        </p:spPr>
        <p:txBody>
          <a:bodyPr wrap="none" rtlCol="0">
            <a:spAutoFit/>
          </a:bodyPr>
          <a:lstStyle/>
          <a:p>
            <a:r>
              <a:rPr kumimoji="1" lang="en-US" altLang="ja-JP" dirty="0" smtClean="0"/>
              <a:t>Fixed offset value among methodologies is derived from ADTF results in our understanding. </a:t>
            </a:r>
          </a:p>
          <a:p>
            <a:r>
              <a:rPr lang="en-US" altLang="ja-JP" dirty="0" smtClean="0"/>
              <a:t>Considerable </a:t>
            </a:r>
            <a:r>
              <a:rPr lang="en-US" altLang="ja-JP" dirty="0"/>
              <a:t>way </a:t>
            </a:r>
            <a:r>
              <a:rPr lang="en-US" altLang="ja-JP" dirty="0" smtClean="0"/>
              <a:t>of best-fit approach is as follows.</a:t>
            </a:r>
            <a:endParaRPr lang="en-US" altLang="ja-JP" dirty="0"/>
          </a:p>
          <a:p>
            <a:r>
              <a:rPr kumimoji="1" lang="en-US" altLang="ja-JP" dirty="0" smtClean="0"/>
              <a:t> </a:t>
            </a:r>
          </a:p>
        </p:txBody>
      </p:sp>
      <p:sp>
        <p:nvSpPr>
          <p:cNvPr id="65" name="テキスト ボックス 64"/>
          <p:cNvSpPr txBox="1"/>
          <p:nvPr/>
        </p:nvSpPr>
        <p:spPr>
          <a:xfrm>
            <a:off x="432056" y="546100"/>
            <a:ext cx="8687506" cy="923330"/>
          </a:xfrm>
          <a:prstGeom prst="rect">
            <a:avLst/>
          </a:prstGeom>
          <a:noFill/>
        </p:spPr>
        <p:txBody>
          <a:bodyPr wrap="none" rtlCol="0">
            <a:spAutoFit/>
          </a:bodyPr>
          <a:lstStyle/>
          <a:p>
            <a:r>
              <a:rPr lang="en-GB" altLang="ja-JP" dirty="0" smtClean="0"/>
              <a:t>DOCOMO agrees </a:t>
            </a:r>
            <a:r>
              <a:rPr lang="en-GB" altLang="ja-JP" dirty="0"/>
              <a:t>to apply a best-fit approach to selecting the harmonization offset for this </a:t>
            </a:r>
            <a:endParaRPr lang="en-GB" altLang="ja-JP" dirty="0" smtClean="0"/>
          </a:p>
          <a:p>
            <a:r>
              <a:rPr lang="en-GB" altLang="ja-JP" dirty="0" smtClean="0"/>
              <a:t>harmonization campaign proposed in Con. Call #4. This slide shows the clarification for best</a:t>
            </a:r>
          </a:p>
          <a:p>
            <a:r>
              <a:rPr lang="en-GB" altLang="ja-JP" dirty="0" smtClean="0"/>
              <a:t>fit approach. </a:t>
            </a:r>
          </a:p>
        </p:txBody>
      </p:sp>
      <p:sp>
        <p:nvSpPr>
          <p:cNvPr id="66" name="テキスト ボックス 65"/>
          <p:cNvSpPr txBox="1"/>
          <p:nvPr/>
        </p:nvSpPr>
        <p:spPr>
          <a:xfrm>
            <a:off x="4274221" y="3761691"/>
            <a:ext cx="431528" cy="369332"/>
          </a:xfrm>
          <a:prstGeom prst="rect">
            <a:avLst/>
          </a:prstGeom>
          <a:noFill/>
        </p:spPr>
        <p:txBody>
          <a:bodyPr wrap="none" rtlCol="0">
            <a:spAutoFit/>
          </a:bodyPr>
          <a:lstStyle/>
          <a:p>
            <a:r>
              <a:rPr lang="en-US" altLang="ja-JP" dirty="0" smtClean="0"/>
              <a:t>Δ1</a:t>
            </a:r>
            <a:endParaRPr kumimoji="1" lang="ja-JP" altLang="en-US" dirty="0"/>
          </a:p>
        </p:txBody>
      </p:sp>
      <p:sp>
        <p:nvSpPr>
          <p:cNvPr id="67" name="テキスト ボックス 66"/>
          <p:cNvSpPr txBox="1"/>
          <p:nvPr/>
        </p:nvSpPr>
        <p:spPr>
          <a:xfrm>
            <a:off x="4452021" y="4129991"/>
            <a:ext cx="431528" cy="369332"/>
          </a:xfrm>
          <a:prstGeom prst="rect">
            <a:avLst/>
          </a:prstGeom>
          <a:noFill/>
        </p:spPr>
        <p:txBody>
          <a:bodyPr wrap="none" rtlCol="0">
            <a:spAutoFit/>
          </a:bodyPr>
          <a:lstStyle/>
          <a:p>
            <a:r>
              <a:rPr lang="en-US" altLang="ja-JP" dirty="0" smtClean="0"/>
              <a:t>Δ2</a:t>
            </a:r>
            <a:endParaRPr kumimoji="1" lang="ja-JP" altLang="en-US" dirty="0"/>
          </a:p>
        </p:txBody>
      </p:sp>
      <p:sp>
        <p:nvSpPr>
          <p:cNvPr id="70" name="テキスト ボックス 69"/>
          <p:cNvSpPr txBox="1"/>
          <p:nvPr/>
        </p:nvSpPr>
        <p:spPr>
          <a:xfrm>
            <a:off x="7956376" y="3278792"/>
            <a:ext cx="880562" cy="369332"/>
          </a:xfrm>
          <a:prstGeom prst="rect">
            <a:avLst/>
          </a:prstGeom>
          <a:noFill/>
        </p:spPr>
        <p:txBody>
          <a:bodyPr wrap="none" rtlCol="0">
            <a:spAutoFit/>
          </a:bodyPr>
          <a:lstStyle/>
          <a:p>
            <a:r>
              <a:rPr kumimoji="1" lang="en-US" altLang="ja-JP" dirty="0" smtClean="0"/>
              <a:t>RSEPER</a:t>
            </a:r>
            <a:endParaRPr kumimoji="1" lang="ja-JP" altLang="en-US" dirty="0"/>
          </a:p>
        </p:txBody>
      </p:sp>
      <p:sp>
        <p:nvSpPr>
          <p:cNvPr id="71" name="テキスト ボックス 70"/>
          <p:cNvSpPr txBox="1"/>
          <p:nvPr/>
        </p:nvSpPr>
        <p:spPr>
          <a:xfrm>
            <a:off x="7956376" y="4314657"/>
            <a:ext cx="880562" cy="369332"/>
          </a:xfrm>
          <a:prstGeom prst="rect">
            <a:avLst/>
          </a:prstGeom>
          <a:noFill/>
        </p:spPr>
        <p:txBody>
          <a:bodyPr wrap="none" rtlCol="0">
            <a:spAutoFit/>
          </a:bodyPr>
          <a:lstStyle/>
          <a:p>
            <a:r>
              <a:rPr kumimoji="1" lang="en-US" altLang="ja-JP" dirty="0" smtClean="0"/>
              <a:t>RSEPER</a:t>
            </a:r>
            <a:endParaRPr kumimoji="1" lang="ja-JP" altLang="en-US" dirty="0"/>
          </a:p>
        </p:txBody>
      </p:sp>
      <p:sp>
        <p:nvSpPr>
          <p:cNvPr id="73" name="テキスト ボックス 72"/>
          <p:cNvSpPr txBox="1"/>
          <p:nvPr/>
        </p:nvSpPr>
        <p:spPr>
          <a:xfrm>
            <a:off x="439248" y="5291881"/>
            <a:ext cx="7433445" cy="369332"/>
          </a:xfrm>
          <a:prstGeom prst="rect">
            <a:avLst/>
          </a:prstGeom>
          <a:noFill/>
        </p:spPr>
        <p:txBody>
          <a:bodyPr wrap="none" rtlCol="0">
            <a:spAutoFit/>
          </a:bodyPr>
          <a:lstStyle/>
          <a:p>
            <a:r>
              <a:rPr kumimoji="1" lang="en-US" altLang="ja-JP" dirty="0" smtClean="0"/>
              <a:t>Fluctuation of </a:t>
            </a:r>
            <a:r>
              <a:rPr lang="en-US" altLang="ja-JP" dirty="0"/>
              <a:t>ADTF </a:t>
            </a:r>
            <a:r>
              <a:rPr lang="en-US" altLang="ja-JP" dirty="0" smtClean="0"/>
              <a:t>results </a:t>
            </a:r>
            <a:r>
              <a:rPr kumimoji="1" lang="en-US" altLang="ja-JP" dirty="0" smtClean="0"/>
              <a:t>should be considered when fixed offset is defined.</a:t>
            </a:r>
            <a:endParaRPr kumimoji="1" lang="ja-JP" altLang="en-US" dirty="0"/>
          </a:p>
        </p:txBody>
      </p:sp>
      <p:sp>
        <p:nvSpPr>
          <p:cNvPr id="74" name="テキスト ボックス 73"/>
          <p:cNvSpPr txBox="1"/>
          <p:nvPr/>
        </p:nvSpPr>
        <p:spPr>
          <a:xfrm>
            <a:off x="425445" y="5832716"/>
            <a:ext cx="8005077" cy="369332"/>
          </a:xfrm>
          <a:prstGeom prst="rect">
            <a:avLst/>
          </a:prstGeom>
          <a:noFill/>
        </p:spPr>
        <p:txBody>
          <a:bodyPr wrap="none" rtlCol="0">
            <a:spAutoFit/>
          </a:bodyPr>
          <a:lstStyle/>
          <a:p>
            <a:r>
              <a:rPr kumimoji="1" lang="en-US" altLang="ja-JP" dirty="0" smtClean="0"/>
              <a:t>Fixed offset is defined to harmonize measurement results in the range of </a:t>
            </a:r>
            <a:r>
              <a:rPr lang="en-US" altLang="ja-JP" dirty="0" smtClean="0"/>
              <a:t>Δ1 to Δ2. </a:t>
            </a:r>
            <a:endParaRPr lang="ja-JP" altLang="en-US" dirty="0"/>
          </a:p>
        </p:txBody>
      </p:sp>
    </p:spTree>
    <p:extLst>
      <p:ext uri="{BB962C8B-B14F-4D97-AF65-F5344CB8AC3E}">
        <p14:creationId xmlns:p14="http://schemas.microsoft.com/office/powerpoint/2010/main" val="509329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12296" y="81886"/>
            <a:ext cx="3379708" cy="369332"/>
          </a:xfrm>
          <a:prstGeom prst="rect">
            <a:avLst/>
          </a:prstGeom>
          <a:noFill/>
        </p:spPr>
        <p:txBody>
          <a:bodyPr wrap="none" rtlCol="0">
            <a:spAutoFit/>
          </a:bodyPr>
          <a:lstStyle/>
          <a:p>
            <a:r>
              <a:rPr kumimoji="1" lang="en-US" altLang="ja-JP" b="1" u="sng" dirty="0" smtClean="0"/>
              <a:t>Fixed offset (applying MU bound)</a:t>
            </a:r>
            <a:endParaRPr kumimoji="1" lang="ja-JP" altLang="en-US" b="1" u="sng" dirty="0"/>
          </a:p>
        </p:txBody>
      </p:sp>
      <p:cxnSp>
        <p:nvCxnSpPr>
          <p:cNvPr id="6" name="直線矢印コネクタ 5"/>
          <p:cNvCxnSpPr/>
          <p:nvPr/>
        </p:nvCxnSpPr>
        <p:spPr>
          <a:xfrm>
            <a:off x="1187624" y="3340675"/>
            <a:ext cx="6768752"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a:off x="1187624" y="4420795"/>
            <a:ext cx="6768752"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5031073" y="1691595"/>
            <a:ext cx="1191352" cy="369332"/>
          </a:xfrm>
          <a:prstGeom prst="rect">
            <a:avLst/>
          </a:prstGeom>
        </p:spPr>
        <p:txBody>
          <a:bodyPr wrap="none">
            <a:spAutoFit/>
          </a:bodyPr>
          <a:lstStyle/>
          <a:p>
            <a:r>
              <a:rPr lang="en-US" altLang="ja-JP" dirty="0" smtClean="0"/>
              <a:t>MU </a:t>
            </a:r>
            <a:r>
              <a:rPr lang="en-US" altLang="ja-JP" dirty="0" smtClean="0"/>
              <a:t>bound</a:t>
            </a:r>
            <a:endParaRPr lang="en-US" altLang="ja-JP" dirty="0" smtClean="0"/>
          </a:p>
        </p:txBody>
      </p:sp>
      <p:cxnSp>
        <p:nvCxnSpPr>
          <p:cNvPr id="37" name="直線コネクタ 36"/>
          <p:cNvCxnSpPr>
            <a:endCxn id="11" idx="1"/>
          </p:cNvCxnSpPr>
          <p:nvPr/>
        </p:nvCxnSpPr>
        <p:spPr>
          <a:xfrm flipV="1">
            <a:off x="3393097" y="1876261"/>
            <a:ext cx="1637976" cy="42913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395536" y="2809602"/>
            <a:ext cx="1634165" cy="369332"/>
          </a:xfrm>
          <a:prstGeom prst="rect">
            <a:avLst/>
          </a:prstGeom>
          <a:noFill/>
        </p:spPr>
        <p:txBody>
          <a:bodyPr wrap="none" rtlCol="0">
            <a:spAutoFit/>
          </a:bodyPr>
          <a:lstStyle/>
          <a:p>
            <a:r>
              <a:rPr kumimoji="1" lang="en-US" altLang="ja-JP" dirty="0" smtClean="0"/>
              <a:t>Methodology A</a:t>
            </a:r>
            <a:endParaRPr kumimoji="1" lang="ja-JP" altLang="en-US" dirty="0"/>
          </a:p>
        </p:txBody>
      </p:sp>
      <p:sp>
        <p:nvSpPr>
          <p:cNvPr id="41" name="テキスト ボックス 40"/>
          <p:cNvSpPr txBox="1"/>
          <p:nvPr/>
        </p:nvSpPr>
        <p:spPr>
          <a:xfrm>
            <a:off x="395536" y="3886363"/>
            <a:ext cx="1634165" cy="369332"/>
          </a:xfrm>
          <a:prstGeom prst="rect">
            <a:avLst/>
          </a:prstGeom>
          <a:noFill/>
        </p:spPr>
        <p:txBody>
          <a:bodyPr wrap="none" rtlCol="0">
            <a:spAutoFit/>
          </a:bodyPr>
          <a:lstStyle/>
          <a:p>
            <a:r>
              <a:rPr kumimoji="1" lang="en-US" altLang="ja-JP" dirty="0" smtClean="0"/>
              <a:t>Methodology B</a:t>
            </a:r>
            <a:endParaRPr kumimoji="1" lang="ja-JP" altLang="en-US" dirty="0"/>
          </a:p>
        </p:txBody>
      </p:sp>
      <p:cxnSp>
        <p:nvCxnSpPr>
          <p:cNvPr id="47" name="直線コネクタ 46"/>
          <p:cNvCxnSpPr/>
          <p:nvPr/>
        </p:nvCxnSpPr>
        <p:spPr>
          <a:xfrm>
            <a:off x="3419872" y="3460288"/>
            <a:ext cx="0" cy="884647"/>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4925692" y="3460288"/>
            <a:ext cx="0" cy="884647"/>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4004072" y="3460288"/>
            <a:ext cx="0" cy="884647"/>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a:off x="5497192" y="3460288"/>
            <a:ext cx="0" cy="884647"/>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a:off x="3995936" y="3792792"/>
            <a:ext cx="912980" cy="0"/>
          </a:xfrm>
          <a:prstGeom prst="straightConnector1">
            <a:avLst/>
          </a:prstGeom>
          <a:ln w="12700">
            <a:solidFill>
              <a:srgbClr val="FFC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p:nvPr/>
        </p:nvCxnSpPr>
        <p:spPr>
          <a:xfrm>
            <a:off x="3435920" y="4099647"/>
            <a:ext cx="2048572" cy="0"/>
          </a:xfrm>
          <a:prstGeom prst="straightConnector1">
            <a:avLst/>
          </a:prstGeom>
          <a:ln w="1270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66" name="テキスト ボックス 65"/>
          <p:cNvSpPr txBox="1"/>
          <p:nvPr/>
        </p:nvSpPr>
        <p:spPr>
          <a:xfrm>
            <a:off x="4274221" y="3403551"/>
            <a:ext cx="431528" cy="369332"/>
          </a:xfrm>
          <a:prstGeom prst="rect">
            <a:avLst/>
          </a:prstGeom>
          <a:noFill/>
          <a:ln>
            <a:solidFill>
              <a:srgbClr val="FFC000"/>
            </a:solidFill>
          </a:ln>
        </p:spPr>
        <p:txBody>
          <a:bodyPr wrap="none" rtlCol="0">
            <a:spAutoFit/>
          </a:bodyPr>
          <a:lstStyle/>
          <a:p>
            <a:r>
              <a:rPr lang="en-US" altLang="ja-JP" dirty="0" smtClean="0"/>
              <a:t>Δ1</a:t>
            </a:r>
            <a:endParaRPr kumimoji="1" lang="ja-JP" altLang="en-US" dirty="0"/>
          </a:p>
        </p:txBody>
      </p:sp>
      <p:sp>
        <p:nvSpPr>
          <p:cNvPr id="67" name="テキスト ボックス 66"/>
          <p:cNvSpPr txBox="1"/>
          <p:nvPr/>
        </p:nvSpPr>
        <p:spPr>
          <a:xfrm>
            <a:off x="4210203" y="4124911"/>
            <a:ext cx="431528" cy="369332"/>
          </a:xfrm>
          <a:prstGeom prst="rect">
            <a:avLst/>
          </a:prstGeom>
          <a:noFill/>
          <a:ln>
            <a:solidFill>
              <a:srgbClr val="FF0000"/>
            </a:solidFill>
          </a:ln>
        </p:spPr>
        <p:txBody>
          <a:bodyPr wrap="none" rtlCol="0">
            <a:spAutoFit/>
          </a:bodyPr>
          <a:lstStyle/>
          <a:p>
            <a:r>
              <a:rPr lang="en-US" altLang="ja-JP" dirty="0" smtClean="0"/>
              <a:t>Δ2</a:t>
            </a:r>
            <a:endParaRPr kumimoji="1" lang="ja-JP" altLang="en-US" dirty="0"/>
          </a:p>
        </p:txBody>
      </p:sp>
      <p:sp>
        <p:nvSpPr>
          <p:cNvPr id="68" name="テキスト ボックス 67"/>
          <p:cNvSpPr txBox="1"/>
          <p:nvPr/>
        </p:nvSpPr>
        <p:spPr>
          <a:xfrm>
            <a:off x="558800" y="5130800"/>
            <a:ext cx="8005077" cy="369332"/>
          </a:xfrm>
          <a:prstGeom prst="rect">
            <a:avLst/>
          </a:prstGeom>
          <a:noFill/>
        </p:spPr>
        <p:txBody>
          <a:bodyPr wrap="none" rtlCol="0">
            <a:spAutoFit/>
          </a:bodyPr>
          <a:lstStyle/>
          <a:p>
            <a:r>
              <a:rPr kumimoji="1" lang="en-US" altLang="ja-JP" dirty="0" smtClean="0"/>
              <a:t>Fixed offset is defined to harmonize measurement results in the range of </a:t>
            </a:r>
            <a:r>
              <a:rPr lang="en-US" altLang="ja-JP" dirty="0" smtClean="0"/>
              <a:t>Δ1 to Δ2. </a:t>
            </a:r>
            <a:endParaRPr lang="ja-JP" altLang="en-US" dirty="0"/>
          </a:p>
        </p:txBody>
      </p:sp>
      <p:sp>
        <p:nvSpPr>
          <p:cNvPr id="70" name="テキスト ボックス 69"/>
          <p:cNvSpPr txBox="1"/>
          <p:nvPr/>
        </p:nvSpPr>
        <p:spPr>
          <a:xfrm>
            <a:off x="7956376" y="3278792"/>
            <a:ext cx="880562" cy="369332"/>
          </a:xfrm>
          <a:prstGeom prst="rect">
            <a:avLst/>
          </a:prstGeom>
          <a:noFill/>
        </p:spPr>
        <p:txBody>
          <a:bodyPr wrap="none" rtlCol="0">
            <a:spAutoFit/>
          </a:bodyPr>
          <a:lstStyle/>
          <a:p>
            <a:r>
              <a:rPr kumimoji="1" lang="en-US" altLang="ja-JP" dirty="0" smtClean="0"/>
              <a:t>RSEPER</a:t>
            </a:r>
            <a:endParaRPr kumimoji="1" lang="ja-JP" altLang="en-US" dirty="0"/>
          </a:p>
        </p:txBody>
      </p:sp>
      <p:sp>
        <p:nvSpPr>
          <p:cNvPr id="71" name="テキスト ボックス 70"/>
          <p:cNvSpPr txBox="1"/>
          <p:nvPr/>
        </p:nvSpPr>
        <p:spPr>
          <a:xfrm>
            <a:off x="7956376" y="4314657"/>
            <a:ext cx="880562" cy="369332"/>
          </a:xfrm>
          <a:prstGeom prst="rect">
            <a:avLst/>
          </a:prstGeom>
          <a:noFill/>
        </p:spPr>
        <p:txBody>
          <a:bodyPr wrap="none" rtlCol="0">
            <a:spAutoFit/>
          </a:bodyPr>
          <a:lstStyle/>
          <a:p>
            <a:r>
              <a:rPr kumimoji="1" lang="en-US" altLang="ja-JP" dirty="0" smtClean="0"/>
              <a:t>RSEPER</a:t>
            </a:r>
            <a:endParaRPr kumimoji="1" lang="ja-JP" altLang="en-US" dirty="0"/>
          </a:p>
        </p:txBody>
      </p:sp>
      <p:sp>
        <p:nvSpPr>
          <p:cNvPr id="72" name="正方形/長方形 71"/>
          <p:cNvSpPr/>
          <p:nvPr/>
        </p:nvSpPr>
        <p:spPr>
          <a:xfrm>
            <a:off x="535999" y="5701656"/>
            <a:ext cx="8372292" cy="923330"/>
          </a:xfrm>
          <a:prstGeom prst="rect">
            <a:avLst/>
          </a:prstGeom>
        </p:spPr>
        <p:txBody>
          <a:bodyPr wrap="none">
            <a:spAutoFit/>
          </a:bodyPr>
          <a:lstStyle/>
          <a:p>
            <a:r>
              <a:rPr lang="en-US" altLang="ja-JP" dirty="0" smtClean="0"/>
              <a:t>There may be some other ideas of best fit approach. This </a:t>
            </a:r>
            <a:r>
              <a:rPr lang="en-US" altLang="ja-JP" dirty="0"/>
              <a:t>is our </a:t>
            </a:r>
            <a:r>
              <a:rPr lang="en-US" altLang="ja-JP" dirty="0" smtClean="0"/>
              <a:t>understanding based on</a:t>
            </a:r>
          </a:p>
          <a:p>
            <a:r>
              <a:rPr lang="en-US" altLang="ja-JP" dirty="0" smtClean="0"/>
              <a:t> the Motorola proposal in con. </a:t>
            </a:r>
            <a:r>
              <a:rPr lang="en-US" altLang="ja-JP" dirty="0" err="1" smtClean="0"/>
              <a:t>cal</a:t>
            </a:r>
            <a:r>
              <a:rPr lang="en-US" altLang="ja-JP" dirty="0" smtClean="0"/>
              <a:t> #4 [2]. </a:t>
            </a:r>
          </a:p>
          <a:p>
            <a:r>
              <a:rPr lang="en-US" altLang="ja-JP" dirty="0" smtClean="0"/>
              <a:t>If it is not correct, we would like to discuss and understand  further.</a:t>
            </a:r>
            <a:endParaRPr lang="en-US" altLang="ja-JP" dirty="0"/>
          </a:p>
        </p:txBody>
      </p:sp>
      <p:grpSp>
        <p:nvGrpSpPr>
          <p:cNvPr id="2" name="グループ化 1"/>
          <p:cNvGrpSpPr/>
          <p:nvPr/>
        </p:nvGrpSpPr>
        <p:grpSpPr>
          <a:xfrm>
            <a:off x="2601009" y="2772707"/>
            <a:ext cx="1584176" cy="818954"/>
            <a:chOff x="2899048" y="2438772"/>
            <a:chExt cx="1008112" cy="818954"/>
          </a:xfrm>
        </p:grpSpPr>
        <p:cxnSp>
          <p:nvCxnSpPr>
            <p:cNvPr id="52" name="直線コネクタ 51"/>
            <p:cNvCxnSpPr/>
            <p:nvPr/>
          </p:nvCxnSpPr>
          <p:spPr>
            <a:xfrm>
              <a:off x="2899048" y="2438772"/>
              <a:ext cx="0" cy="8189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907160" y="2438772"/>
              <a:ext cx="0" cy="8189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9" name="グループ化 58"/>
          <p:cNvGrpSpPr/>
          <p:nvPr/>
        </p:nvGrpSpPr>
        <p:grpSpPr>
          <a:xfrm>
            <a:off x="3211984" y="2760007"/>
            <a:ext cx="1584176" cy="818954"/>
            <a:chOff x="2899048" y="2438772"/>
            <a:chExt cx="1008112" cy="818954"/>
          </a:xfrm>
        </p:grpSpPr>
        <p:cxnSp>
          <p:nvCxnSpPr>
            <p:cNvPr id="60" name="直線コネクタ 59"/>
            <p:cNvCxnSpPr/>
            <p:nvPr/>
          </p:nvCxnSpPr>
          <p:spPr>
            <a:xfrm>
              <a:off x="2899048" y="2438772"/>
              <a:ext cx="0" cy="81895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a:off x="3907160" y="2438772"/>
              <a:ext cx="0" cy="81895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63" name="グループ化 62"/>
          <p:cNvGrpSpPr/>
          <p:nvPr/>
        </p:nvGrpSpPr>
        <p:grpSpPr>
          <a:xfrm>
            <a:off x="4133604" y="3857287"/>
            <a:ext cx="1584176" cy="818954"/>
            <a:chOff x="2899048" y="2438772"/>
            <a:chExt cx="1008112" cy="818954"/>
          </a:xfrm>
        </p:grpSpPr>
        <p:cxnSp>
          <p:nvCxnSpPr>
            <p:cNvPr id="69" name="直線コネクタ 68"/>
            <p:cNvCxnSpPr/>
            <p:nvPr/>
          </p:nvCxnSpPr>
          <p:spPr>
            <a:xfrm>
              <a:off x="2899048" y="2438772"/>
              <a:ext cx="0" cy="81895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a:off x="3907160" y="2438772"/>
              <a:ext cx="0" cy="81895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75" name="グループ化 74"/>
          <p:cNvGrpSpPr/>
          <p:nvPr/>
        </p:nvGrpSpPr>
        <p:grpSpPr>
          <a:xfrm>
            <a:off x="4696744" y="3844587"/>
            <a:ext cx="1593181" cy="818954"/>
            <a:chOff x="2899048" y="2438772"/>
            <a:chExt cx="1008112" cy="818954"/>
          </a:xfrm>
        </p:grpSpPr>
        <p:cxnSp>
          <p:nvCxnSpPr>
            <p:cNvPr id="76" name="直線コネクタ 75"/>
            <p:cNvCxnSpPr/>
            <p:nvPr/>
          </p:nvCxnSpPr>
          <p:spPr>
            <a:xfrm>
              <a:off x="2899048" y="2438772"/>
              <a:ext cx="0" cy="8189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a:off x="3907160" y="2438772"/>
              <a:ext cx="0" cy="8189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83" name="直線矢印コネクタ 82"/>
          <p:cNvCxnSpPr/>
          <p:nvPr/>
        </p:nvCxnSpPr>
        <p:spPr>
          <a:xfrm>
            <a:off x="2601009" y="3107266"/>
            <a:ext cx="1584176" cy="1"/>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4" name="直線矢印コネクタ 83"/>
          <p:cNvCxnSpPr/>
          <p:nvPr/>
        </p:nvCxnSpPr>
        <p:spPr>
          <a:xfrm>
            <a:off x="3211984" y="3010725"/>
            <a:ext cx="1584176" cy="1"/>
          </a:xfrm>
          <a:prstGeom prst="straightConnector1">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5" name="直線矢印コネクタ 84"/>
          <p:cNvCxnSpPr/>
          <p:nvPr/>
        </p:nvCxnSpPr>
        <p:spPr>
          <a:xfrm>
            <a:off x="4133604" y="3994828"/>
            <a:ext cx="1584176" cy="1"/>
          </a:xfrm>
          <a:prstGeom prst="straightConnector1">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6" name="直線矢印コネクタ 85"/>
          <p:cNvCxnSpPr/>
          <p:nvPr/>
        </p:nvCxnSpPr>
        <p:spPr>
          <a:xfrm>
            <a:off x="4705749" y="4161366"/>
            <a:ext cx="1584176" cy="1"/>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7" name="直線コネクタ 86"/>
          <p:cNvCxnSpPr>
            <a:stCxn id="91" idx="1"/>
            <a:endCxn id="11" idx="1"/>
          </p:cNvCxnSpPr>
          <p:nvPr/>
        </p:nvCxnSpPr>
        <p:spPr>
          <a:xfrm flipV="1">
            <a:off x="3996608" y="1876261"/>
            <a:ext cx="1034465" cy="340662"/>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a:xfrm>
            <a:off x="447397" y="603624"/>
            <a:ext cx="7260962" cy="369332"/>
          </a:xfrm>
          <a:prstGeom prst="rect">
            <a:avLst/>
          </a:prstGeom>
          <a:noFill/>
        </p:spPr>
        <p:txBody>
          <a:bodyPr wrap="none" rtlCol="0">
            <a:spAutoFit/>
          </a:bodyPr>
          <a:lstStyle/>
          <a:p>
            <a:r>
              <a:rPr lang="en-US" altLang="ja-JP" dirty="0" smtClean="0"/>
              <a:t>Below image shows an example of MU bound after applying </a:t>
            </a:r>
            <a:r>
              <a:rPr kumimoji="1" lang="en-US" altLang="ja-JP" dirty="0" smtClean="0"/>
              <a:t>fixed offset. </a:t>
            </a:r>
          </a:p>
        </p:txBody>
      </p:sp>
      <p:sp>
        <p:nvSpPr>
          <p:cNvPr id="46" name="左中かっこ 45"/>
          <p:cNvSpPr/>
          <p:nvPr/>
        </p:nvSpPr>
        <p:spPr>
          <a:xfrm rot="5400000">
            <a:off x="3202142" y="1677516"/>
            <a:ext cx="411916" cy="160797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1" name="左中かっこ 90"/>
          <p:cNvSpPr/>
          <p:nvPr/>
        </p:nvSpPr>
        <p:spPr>
          <a:xfrm rot="5400000">
            <a:off x="3790650" y="1618896"/>
            <a:ext cx="411916" cy="1607970"/>
          </a:xfrm>
          <a:prstGeom prst="leftBrace">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4017329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en-US" altLang="ja-JP" sz="2800" dirty="0" smtClean="0"/>
              <a:t>Mu bound : It seems to be need to consider in other aspect as shown in this contribution (it is may not be additional factor.).</a:t>
            </a:r>
          </a:p>
          <a:p>
            <a:r>
              <a:rPr lang="en-US" altLang="ja-JP" sz="2800" dirty="0" smtClean="0"/>
              <a:t>Fixed offset : Fluctuation of </a:t>
            </a:r>
            <a:r>
              <a:rPr lang="en-US" altLang="ja-JP" sz="2800" dirty="0"/>
              <a:t>ADTF testing </a:t>
            </a:r>
            <a:r>
              <a:rPr lang="en-US" altLang="ja-JP" sz="2800" dirty="0" smtClean="0"/>
              <a:t>should be considered if fixed offset derives from ADTF results.</a:t>
            </a:r>
            <a:endParaRPr lang="en-US" altLang="ja-JP" sz="2800" dirty="0"/>
          </a:p>
          <a:p>
            <a:r>
              <a:rPr kumimoji="1" lang="en-US" altLang="ja-JP" sz="2800" dirty="0" smtClean="0"/>
              <a:t>Our preference is to define appropriate MU bound and fixed offset (not too tight and not too relaxed).</a:t>
            </a:r>
          </a:p>
          <a:p>
            <a:endParaRPr kumimoji="1" lang="ja-JP" altLang="en-US" sz="2800" dirty="0"/>
          </a:p>
        </p:txBody>
      </p:sp>
    </p:spTree>
    <p:extLst>
      <p:ext uri="{BB962C8B-B14F-4D97-AF65-F5344CB8AC3E}">
        <p14:creationId xmlns:p14="http://schemas.microsoft.com/office/powerpoint/2010/main" val="10075605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References</a:t>
            </a:r>
            <a:endParaRPr kumimoji="1" lang="ja-JP" altLang="en-US" dirty="0"/>
          </a:p>
        </p:txBody>
      </p:sp>
      <p:sp>
        <p:nvSpPr>
          <p:cNvPr id="3" name="コンテンツ プレースホルダー 2"/>
          <p:cNvSpPr>
            <a:spLocks noGrp="1"/>
          </p:cNvSpPr>
          <p:nvPr>
            <p:ph idx="1"/>
          </p:nvPr>
        </p:nvSpPr>
        <p:spPr>
          <a:xfrm>
            <a:off x="179512" y="1600200"/>
            <a:ext cx="8686800" cy="4525963"/>
          </a:xfrm>
        </p:spPr>
        <p:txBody>
          <a:bodyPr>
            <a:normAutofit/>
          </a:bodyPr>
          <a:lstStyle/>
          <a:p>
            <a:pPr marL="0" indent="0">
              <a:buNone/>
            </a:pPr>
            <a:r>
              <a:rPr lang="en-US" altLang="ja-JP" sz="2000" dirty="0" smtClean="0"/>
              <a:t>[1]</a:t>
            </a:r>
            <a:r>
              <a:rPr lang="ja-JP" altLang="en-US" sz="2000" dirty="0"/>
              <a:t> </a:t>
            </a:r>
            <a:r>
              <a:rPr lang="en-US" altLang="ja-JP" sz="2000" dirty="0" smtClean="0"/>
              <a:t>R4-153766</a:t>
            </a:r>
            <a:r>
              <a:rPr lang="en-US" altLang="ja-JP" sz="2000" dirty="0"/>
              <a:t>, “A hybrid approach determining the measurement uncertainty bounds for the harmonization measurement campaign.”, Motorola Mobility, Spirent Communications, Intel Corporation, Rohde &amp; Schwarz, CATR, MVG, </a:t>
            </a:r>
            <a:r>
              <a:rPr lang="en-US" altLang="ja-JP" sz="2000" dirty="0" err="1"/>
              <a:t>Anite</a:t>
            </a:r>
            <a:r>
              <a:rPr lang="en-US" altLang="ja-JP" sz="2000" dirty="0"/>
              <a:t>, SGS Wireless, RAN4#75</a:t>
            </a:r>
          </a:p>
          <a:p>
            <a:pPr marL="0" indent="0">
              <a:buNone/>
            </a:pPr>
            <a:r>
              <a:rPr lang="en-US" altLang="ja-JP" sz="2000" dirty="0" smtClean="0"/>
              <a:t>[2</a:t>
            </a:r>
            <a:r>
              <a:rPr lang="en-US" altLang="ja-JP" sz="2000" dirty="0"/>
              <a:t>] </a:t>
            </a:r>
            <a:r>
              <a:rPr lang="en-US" altLang="ja-JP" sz="2000" dirty="0" smtClean="0"/>
              <a:t>R4-15xxxx</a:t>
            </a:r>
            <a:r>
              <a:rPr lang="en-US" altLang="ja-JP" sz="2000" dirty="0"/>
              <a:t>, “The implementation of the hybrid approach determining the measurement uncertainty bounds for the harmonization measurement campaign. ”, Motorola </a:t>
            </a:r>
            <a:r>
              <a:rPr lang="en-US" altLang="ja-JP" sz="2000" dirty="0" smtClean="0"/>
              <a:t>Mobility, RAN4#76</a:t>
            </a:r>
            <a:endParaRPr kumimoji="1" lang="ja-JP" altLang="en-US" sz="2000" dirty="0"/>
          </a:p>
        </p:txBody>
      </p:sp>
    </p:spTree>
    <p:extLst>
      <p:ext uri="{BB962C8B-B14F-4D97-AF65-F5344CB8AC3E}">
        <p14:creationId xmlns:p14="http://schemas.microsoft.com/office/powerpoint/2010/main" val="18359862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TotalTime>
  <Words>697</Words>
  <Application>Microsoft Office PowerPoint</Application>
  <PresentationFormat>画面に合わせる (4:3)</PresentationFormat>
  <Paragraphs>83</Paragraphs>
  <Slides>7</Slides>
  <Notes>0</Notes>
  <HiddenSlides>0</HiddenSlides>
  <MMClips>0</MMClips>
  <ScaleCrop>false</ScaleCrop>
  <HeadingPairs>
    <vt:vector size="4" baseType="variant">
      <vt:variant>
        <vt:lpstr>テーマ</vt:lpstr>
      </vt:variant>
      <vt:variant>
        <vt:i4>1</vt:i4>
      </vt:variant>
      <vt:variant>
        <vt:lpstr>スライド タイトル</vt:lpstr>
      </vt:variant>
      <vt:variant>
        <vt:i4>7</vt:i4>
      </vt:variant>
    </vt:vector>
  </HeadingPairs>
  <TitlesOfParts>
    <vt:vector size="8" baseType="lpstr">
      <vt:lpstr>Office ​​テーマ</vt:lpstr>
      <vt:lpstr>MU discussion for harmonization campaign </vt:lpstr>
      <vt:lpstr>Introduction</vt:lpstr>
      <vt:lpstr>PowerPoint プレゼンテーション</vt:lpstr>
      <vt:lpstr>PowerPoint プレゼンテーション</vt:lpstr>
      <vt:lpstr>PowerPoint プレゼンテーション</vt:lpstr>
      <vt:lpstr>Conclusion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0177186</dc:creator>
  <cp:lastModifiedBy>0177186</cp:lastModifiedBy>
  <cp:revision>27</cp:revision>
  <dcterms:created xsi:type="dcterms:W3CDTF">2015-08-14T05:57:13Z</dcterms:created>
  <dcterms:modified xsi:type="dcterms:W3CDTF">2015-08-17T05:50:13Z</dcterms:modified>
</cp:coreProperties>
</file>