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8" r:id="rId3"/>
    <p:sldId id="259" r:id="rId4"/>
    <p:sldId id="266" r:id="rId5"/>
    <p:sldId id="271" r:id="rId6"/>
    <p:sldId id="267" r:id="rId7"/>
    <p:sldId id="269" r:id="rId8"/>
    <p:sldId id="262" r:id="rId9"/>
    <p:sldId id="260" r:id="rId10"/>
    <p:sldId id="258" r:id="rId11"/>
    <p:sldId id="263" r:id="rId12"/>
    <p:sldId id="264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2014/5/22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58660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4000" dirty="0" smtClean="0"/>
              <a:t>Way Forward on BS configurations for TDD-FDD joint operation including Carrier Aggregation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rgbClr val="898989"/>
                </a:solidFill>
              </a:rPr>
              <a:t>NTT DOCOMO, Ericsson, Huawei, ZTE</a:t>
            </a:r>
            <a:endParaRPr lang="ja-JP" altLang="en-US" dirty="0" smtClean="0">
              <a:solidFill>
                <a:srgbClr val="898989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253774" y="199581"/>
            <a:ext cx="871309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dirty="0"/>
              <a:t>3GPP TSG- RAN Working Group 4 (Radio) meeting #71 	</a:t>
            </a:r>
            <a:r>
              <a:rPr lang="en-US" altLang="ja-JP" dirty="0" smtClean="0"/>
              <a:t>		   R4-143969</a:t>
            </a:r>
            <a:endParaRPr lang="en-US" altLang="ja-JP" dirty="0"/>
          </a:p>
          <a:p>
            <a:pPr eaLnBrk="1" hangingPunct="1"/>
            <a:r>
              <a:rPr lang="en-US" altLang="ja-JP" dirty="0"/>
              <a:t>Seoul, </a:t>
            </a:r>
            <a:r>
              <a:rPr lang="en-US" altLang="ja-JP" dirty="0" smtClean="0"/>
              <a:t>South Korea</a:t>
            </a:r>
            <a:r>
              <a:rPr lang="en-US" altLang="ja-JP" dirty="0"/>
              <a:t>, </a:t>
            </a:r>
            <a:r>
              <a:rPr lang="en-US" altLang="ja-JP" dirty="0" smtClean="0"/>
              <a:t>19 - 23, </a:t>
            </a:r>
            <a:r>
              <a:rPr lang="en-US" altLang="ja-JP" dirty="0"/>
              <a:t>May </a:t>
            </a:r>
            <a:r>
              <a:rPr lang="en-US" altLang="ja-JP" dirty="0" smtClean="0"/>
              <a:t>2014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9771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259632" y="1998132"/>
            <a:ext cx="7128792" cy="387914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259632" y="2020198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 smtClean="0"/>
              <a:t>eNB</a:t>
            </a:r>
            <a:endParaRPr kumimoji="1" lang="ja-JP" altLang="en-US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447764" y="4869160"/>
            <a:ext cx="475252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>
                <a:solidFill>
                  <a:schemeClr val="tx1"/>
                </a:solidFill>
              </a:rPr>
              <a:t>BBU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339752" y="2204864"/>
            <a:ext cx="4860540" cy="23402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二等辺三角形 7"/>
          <p:cNvSpPr/>
          <p:nvPr/>
        </p:nvSpPr>
        <p:spPr>
          <a:xfrm>
            <a:off x="2617252" y="2924944"/>
            <a:ext cx="874628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2701768" y="2366922"/>
            <a:ext cx="4082072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Passive elements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9" name="グループ化 8"/>
          <p:cNvGrpSpPr/>
          <p:nvPr/>
        </p:nvGrpSpPr>
        <p:grpSpPr>
          <a:xfrm>
            <a:off x="3286186" y="2924944"/>
            <a:ext cx="1224136" cy="864096"/>
            <a:chOff x="3286186" y="2692878"/>
            <a:chExt cx="1224136" cy="864096"/>
          </a:xfrm>
        </p:grpSpPr>
        <p:sp>
          <p:nvSpPr>
            <p:cNvPr id="21" name="二等辺三角形 20"/>
            <p:cNvSpPr/>
            <p:nvPr/>
          </p:nvSpPr>
          <p:spPr>
            <a:xfrm rot="10800000">
              <a:off x="3460940" y="2692878"/>
              <a:ext cx="874628" cy="86409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dirty="0" smtClean="0">
                <a:solidFill>
                  <a:schemeClr val="tx1"/>
                </a:solidFill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3286186" y="2711245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/>
                <a:t>LNA</a:t>
              </a:r>
              <a:endParaRPr kumimoji="1" lang="ja-JP" altLang="en-US" dirty="0"/>
            </a:p>
          </p:txBody>
        </p:sp>
      </p:grpSp>
      <p:cxnSp>
        <p:nvCxnSpPr>
          <p:cNvPr id="27" name="直線コネクタ 26"/>
          <p:cNvCxnSpPr/>
          <p:nvPr/>
        </p:nvCxnSpPr>
        <p:spPr>
          <a:xfrm flipV="1">
            <a:off x="3059832" y="2726962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flipV="1">
            <a:off x="3851920" y="2708920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二等辺三角形 29"/>
          <p:cNvSpPr/>
          <p:nvPr/>
        </p:nvSpPr>
        <p:spPr>
          <a:xfrm>
            <a:off x="5065524" y="2924944"/>
            <a:ext cx="874628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</a:t>
            </a:r>
          </a:p>
        </p:txBody>
      </p:sp>
      <p:sp>
        <p:nvSpPr>
          <p:cNvPr id="32" name="二等辺三角形 31"/>
          <p:cNvSpPr/>
          <p:nvPr/>
        </p:nvSpPr>
        <p:spPr>
          <a:xfrm rot="10800000">
            <a:off x="4361242" y="1052736"/>
            <a:ext cx="570798" cy="492067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コネクタ 33"/>
          <p:cNvCxnSpPr/>
          <p:nvPr/>
        </p:nvCxnSpPr>
        <p:spPr>
          <a:xfrm flipV="1">
            <a:off x="4654954" y="1052736"/>
            <a:ext cx="0" cy="13141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グループ化 34"/>
          <p:cNvGrpSpPr/>
          <p:nvPr/>
        </p:nvGrpSpPr>
        <p:grpSpPr>
          <a:xfrm>
            <a:off x="5734458" y="2924944"/>
            <a:ext cx="1224136" cy="864096"/>
            <a:chOff x="3286186" y="2692878"/>
            <a:chExt cx="1224136" cy="864096"/>
          </a:xfrm>
        </p:grpSpPr>
        <p:sp>
          <p:nvSpPr>
            <p:cNvPr id="36" name="二等辺三角形 35"/>
            <p:cNvSpPr/>
            <p:nvPr/>
          </p:nvSpPr>
          <p:spPr>
            <a:xfrm rot="10800000">
              <a:off x="3460940" y="2692878"/>
              <a:ext cx="874628" cy="86409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dirty="0" smtClean="0">
                <a:solidFill>
                  <a:schemeClr val="tx1"/>
                </a:solidFill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3286186" y="2711245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/>
                <a:t>LNA</a:t>
              </a:r>
              <a:endParaRPr kumimoji="1" lang="ja-JP" altLang="en-US" dirty="0"/>
            </a:p>
          </p:txBody>
        </p:sp>
      </p:grpSp>
      <p:cxnSp>
        <p:nvCxnSpPr>
          <p:cNvPr id="39" name="直線コネクタ 38"/>
          <p:cNvCxnSpPr/>
          <p:nvPr/>
        </p:nvCxnSpPr>
        <p:spPr>
          <a:xfrm flipV="1">
            <a:off x="5508104" y="2726962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 flipV="1">
            <a:off x="6300192" y="2708920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四角形吹き出し 40"/>
          <p:cNvSpPr/>
          <p:nvPr/>
        </p:nvSpPr>
        <p:spPr>
          <a:xfrm>
            <a:off x="1259632" y="692696"/>
            <a:ext cx="2232248" cy="848301"/>
          </a:xfrm>
          <a:prstGeom prst="wedgeRectCallout">
            <a:avLst>
              <a:gd name="adj1" fmla="val 99837"/>
              <a:gd name="adj2" fmla="val 11324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Antenna connector for both FDD and TDD, 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both TX and RX</a:t>
            </a:r>
            <a:endParaRPr kumimoji="1" lang="ja-JP" altLang="en-US" sz="16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709682" y="120162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/>
              <a:t>Example </a:t>
            </a:r>
            <a:r>
              <a:rPr lang="en-US" altLang="ja-JP" sz="2800" dirty="0"/>
              <a:t>configuration</a:t>
            </a:r>
            <a:r>
              <a:rPr kumimoji="1" lang="en-US" altLang="ja-JP" sz="2800" dirty="0" smtClean="0"/>
              <a:t> of C-1</a:t>
            </a:r>
            <a:endParaRPr kumimoji="1" lang="ja-JP" altLang="en-US" sz="2800" dirty="0"/>
          </a:p>
        </p:txBody>
      </p:sp>
      <p:sp>
        <p:nvSpPr>
          <p:cNvPr id="29" name="四角形吹き出し 28"/>
          <p:cNvSpPr/>
          <p:nvPr/>
        </p:nvSpPr>
        <p:spPr>
          <a:xfrm>
            <a:off x="1070" y="2807911"/>
            <a:ext cx="1902464" cy="640052"/>
          </a:xfrm>
          <a:prstGeom prst="wedgeRectCallout">
            <a:avLst>
              <a:gd name="adj1" fmla="val 103155"/>
              <a:gd name="adj2" fmla="val 106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PA for FDD band</a:t>
            </a:r>
            <a:endParaRPr kumimoji="1" lang="ja-JP" altLang="en-US" sz="1600" dirty="0"/>
          </a:p>
        </p:txBody>
      </p:sp>
      <p:sp>
        <p:nvSpPr>
          <p:cNvPr id="33" name="四角形吹き出し 32"/>
          <p:cNvSpPr/>
          <p:nvPr/>
        </p:nvSpPr>
        <p:spPr>
          <a:xfrm>
            <a:off x="0" y="3795789"/>
            <a:ext cx="1902464" cy="640052"/>
          </a:xfrm>
          <a:prstGeom prst="wedgeRectCallout">
            <a:avLst>
              <a:gd name="adj1" fmla="val 146413"/>
              <a:gd name="adj2" fmla="val -9196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LNA for FDD band</a:t>
            </a:r>
            <a:endParaRPr kumimoji="1" lang="ja-JP" altLang="en-US" sz="1600" dirty="0"/>
          </a:p>
        </p:txBody>
      </p:sp>
      <p:sp>
        <p:nvSpPr>
          <p:cNvPr id="42" name="四角形吹き出し 41"/>
          <p:cNvSpPr/>
          <p:nvPr/>
        </p:nvSpPr>
        <p:spPr>
          <a:xfrm>
            <a:off x="7092280" y="2716940"/>
            <a:ext cx="1902464" cy="640052"/>
          </a:xfrm>
          <a:prstGeom prst="wedgeRectCallout">
            <a:avLst>
              <a:gd name="adj1" fmla="val -122309"/>
              <a:gd name="adj2" fmla="val 431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PA for </a:t>
            </a:r>
            <a:r>
              <a:rPr lang="en-US" altLang="ja-JP" sz="1600" dirty="0">
                <a:solidFill>
                  <a:schemeClr val="tx1"/>
                </a:solidFill>
              </a:rPr>
              <a:t>T</a:t>
            </a:r>
            <a:r>
              <a:rPr lang="en-US" altLang="ja-JP" sz="1600" dirty="0" smtClean="0">
                <a:solidFill>
                  <a:schemeClr val="tx1"/>
                </a:solidFill>
              </a:rPr>
              <a:t>DD band</a:t>
            </a:r>
            <a:endParaRPr kumimoji="1" lang="ja-JP" altLang="en-US" sz="1600" dirty="0"/>
          </a:p>
        </p:txBody>
      </p:sp>
      <p:sp>
        <p:nvSpPr>
          <p:cNvPr id="43" name="四角形吹き出し 42"/>
          <p:cNvSpPr/>
          <p:nvPr/>
        </p:nvSpPr>
        <p:spPr>
          <a:xfrm>
            <a:off x="7269391" y="3590129"/>
            <a:ext cx="1902464" cy="640052"/>
          </a:xfrm>
          <a:prstGeom prst="wedgeRectCallout">
            <a:avLst>
              <a:gd name="adj1" fmla="val -90849"/>
              <a:gd name="adj2" fmla="val -4391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LNA for </a:t>
            </a:r>
            <a:r>
              <a:rPr lang="en-US" altLang="ja-JP" sz="1600" dirty="0">
                <a:solidFill>
                  <a:schemeClr val="tx1"/>
                </a:solidFill>
              </a:rPr>
              <a:t>T</a:t>
            </a:r>
            <a:r>
              <a:rPr lang="en-US" altLang="ja-JP" sz="1600" dirty="0" smtClean="0">
                <a:solidFill>
                  <a:schemeClr val="tx1"/>
                </a:solidFill>
              </a:rPr>
              <a:t>DD band</a:t>
            </a:r>
            <a:endParaRPr kumimoji="1" lang="ja-JP" altLang="en-US" sz="1600" dirty="0"/>
          </a:p>
        </p:txBody>
      </p:sp>
      <p:sp>
        <p:nvSpPr>
          <p:cNvPr id="44" name="四角形吹き出し 43"/>
          <p:cNvSpPr/>
          <p:nvPr/>
        </p:nvSpPr>
        <p:spPr>
          <a:xfrm>
            <a:off x="7234319" y="1160401"/>
            <a:ext cx="1902464" cy="640052"/>
          </a:xfrm>
          <a:prstGeom prst="wedgeRectCallout">
            <a:avLst>
              <a:gd name="adj1" fmla="val -62884"/>
              <a:gd name="adj2" fmla="val 11453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RRH for FDD and TDD</a:t>
            </a:r>
          </a:p>
        </p:txBody>
      </p:sp>
      <p:cxnSp>
        <p:nvCxnSpPr>
          <p:cNvPr id="45" name="直線コネクタ 44"/>
          <p:cNvCxnSpPr/>
          <p:nvPr/>
        </p:nvCxnSpPr>
        <p:spPr>
          <a:xfrm flipH="1" flipV="1">
            <a:off x="4716016" y="4545124"/>
            <a:ext cx="2646" cy="3240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7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259632" y="2934236"/>
            <a:ext cx="7128792" cy="387914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259632" y="295630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 smtClean="0"/>
              <a:t>eNB</a:t>
            </a:r>
            <a:endParaRPr kumimoji="1" lang="ja-JP" altLang="en-US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447764" y="5805264"/>
            <a:ext cx="475252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>
                <a:solidFill>
                  <a:schemeClr val="tx1"/>
                </a:solidFill>
              </a:rPr>
              <a:t>BBU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339752" y="3140968"/>
            <a:ext cx="4752528" cy="23402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2699792" y="1628800"/>
            <a:ext cx="570798" cy="1640142"/>
            <a:chOff x="4505258" y="692696"/>
            <a:chExt cx="570798" cy="1640142"/>
          </a:xfrm>
        </p:grpSpPr>
        <p:sp>
          <p:nvSpPr>
            <p:cNvPr id="25" name="二等辺三角形 24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6" name="直線コネクタ 25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正方形/長方形 26"/>
          <p:cNvSpPr/>
          <p:nvPr/>
        </p:nvSpPr>
        <p:spPr>
          <a:xfrm>
            <a:off x="2709022" y="3284984"/>
            <a:ext cx="4082072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Passive elements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3641162" y="1644842"/>
            <a:ext cx="570798" cy="1640142"/>
            <a:chOff x="4505258" y="692696"/>
            <a:chExt cx="570798" cy="1640142"/>
          </a:xfrm>
        </p:grpSpPr>
        <p:sp>
          <p:nvSpPr>
            <p:cNvPr id="20" name="二等辺三角形 19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3" name="直線コネクタ 22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グループ化 27"/>
          <p:cNvGrpSpPr/>
          <p:nvPr/>
        </p:nvGrpSpPr>
        <p:grpSpPr>
          <a:xfrm>
            <a:off x="4721282" y="1628800"/>
            <a:ext cx="570798" cy="1640142"/>
            <a:chOff x="4505258" y="692696"/>
            <a:chExt cx="570798" cy="1640142"/>
          </a:xfrm>
        </p:grpSpPr>
        <p:sp>
          <p:nvSpPr>
            <p:cNvPr id="29" name="二等辺三角形 28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0" name="直線コネクタ 29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グループ化 30"/>
          <p:cNvGrpSpPr/>
          <p:nvPr/>
        </p:nvGrpSpPr>
        <p:grpSpPr>
          <a:xfrm>
            <a:off x="5729394" y="1628800"/>
            <a:ext cx="570798" cy="1640142"/>
            <a:chOff x="4505258" y="692696"/>
            <a:chExt cx="570798" cy="1640142"/>
          </a:xfrm>
        </p:grpSpPr>
        <p:sp>
          <p:nvSpPr>
            <p:cNvPr id="32" name="二等辺三角形 31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3" name="直線コネクタ 32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四角形吹き出し 33"/>
          <p:cNvSpPr/>
          <p:nvPr/>
        </p:nvSpPr>
        <p:spPr>
          <a:xfrm>
            <a:off x="213696" y="1193898"/>
            <a:ext cx="2232248" cy="408108"/>
          </a:xfrm>
          <a:prstGeom prst="wedgeRectCallout">
            <a:avLst>
              <a:gd name="adj1" fmla="val 76101"/>
              <a:gd name="adj2" fmla="val 379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FDD, TX</a:t>
            </a:r>
            <a:endParaRPr kumimoji="1" lang="ja-JP" altLang="en-US" sz="1200" dirty="0"/>
          </a:p>
        </p:txBody>
      </p:sp>
      <p:sp>
        <p:nvSpPr>
          <p:cNvPr id="35" name="四角形吹き出し 34"/>
          <p:cNvSpPr/>
          <p:nvPr/>
        </p:nvSpPr>
        <p:spPr>
          <a:xfrm>
            <a:off x="2491202" y="1189626"/>
            <a:ext cx="2232248" cy="408108"/>
          </a:xfrm>
          <a:prstGeom prst="wedgeRectCallout">
            <a:avLst>
              <a:gd name="adj1" fmla="val 13316"/>
              <a:gd name="adj2" fmla="val 38546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FDD, RX</a:t>
            </a:r>
            <a:endParaRPr kumimoji="1" lang="ja-JP" altLang="en-US" sz="1200" dirty="0"/>
          </a:p>
        </p:txBody>
      </p:sp>
      <p:sp>
        <p:nvSpPr>
          <p:cNvPr id="36" name="四角形吹き出し 35"/>
          <p:cNvSpPr/>
          <p:nvPr/>
        </p:nvSpPr>
        <p:spPr>
          <a:xfrm>
            <a:off x="4762386" y="1196752"/>
            <a:ext cx="2232248" cy="408108"/>
          </a:xfrm>
          <a:prstGeom prst="wedgeRectCallout">
            <a:avLst>
              <a:gd name="adj1" fmla="val -39132"/>
              <a:gd name="adj2" fmla="val 379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TDD, TX</a:t>
            </a:r>
            <a:endParaRPr kumimoji="1" lang="ja-JP" altLang="en-US" sz="1200" dirty="0"/>
          </a:p>
        </p:txBody>
      </p:sp>
      <p:sp>
        <p:nvSpPr>
          <p:cNvPr id="37" name="四角形吹き出し 36"/>
          <p:cNvSpPr/>
          <p:nvPr/>
        </p:nvSpPr>
        <p:spPr>
          <a:xfrm>
            <a:off x="7020272" y="1076676"/>
            <a:ext cx="2232248" cy="408108"/>
          </a:xfrm>
          <a:prstGeom prst="wedgeRectCallout">
            <a:avLst>
              <a:gd name="adj1" fmla="val -94643"/>
              <a:gd name="adj2" fmla="val 379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TDD, RX</a:t>
            </a:r>
            <a:endParaRPr kumimoji="1" lang="ja-JP" altLang="en-US" sz="1200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709682" y="120162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/>
              <a:t>Example of BS </a:t>
            </a:r>
            <a:r>
              <a:rPr lang="en-US" altLang="ja-JP" sz="2800" dirty="0" smtClean="0"/>
              <a:t>configuration</a:t>
            </a:r>
            <a:r>
              <a:rPr kumimoji="1" lang="en-US" altLang="ja-JP" sz="2800" dirty="0" smtClean="0"/>
              <a:t> C-2</a:t>
            </a:r>
            <a:endParaRPr kumimoji="1" lang="ja-JP" altLang="en-US" sz="2800" dirty="0"/>
          </a:p>
        </p:txBody>
      </p:sp>
      <p:sp>
        <p:nvSpPr>
          <p:cNvPr id="39" name="二等辺三角形 38"/>
          <p:cNvSpPr/>
          <p:nvPr/>
        </p:nvSpPr>
        <p:spPr>
          <a:xfrm>
            <a:off x="2617252" y="3875238"/>
            <a:ext cx="874628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</a:t>
            </a:r>
          </a:p>
        </p:txBody>
      </p:sp>
      <p:grpSp>
        <p:nvGrpSpPr>
          <p:cNvPr id="40" name="グループ化 39"/>
          <p:cNvGrpSpPr/>
          <p:nvPr/>
        </p:nvGrpSpPr>
        <p:grpSpPr>
          <a:xfrm>
            <a:off x="3286186" y="3875238"/>
            <a:ext cx="1224136" cy="864096"/>
            <a:chOff x="3286186" y="2692878"/>
            <a:chExt cx="1224136" cy="864096"/>
          </a:xfrm>
        </p:grpSpPr>
        <p:sp>
          <p:nvSpPr>
            <p:cNvPr id="41" name="二等辺三角形 40"/>
            <p:cNvSpPr/>
            <p:nvPr/>
          </p:nvSpPr>
          <p:spPr>
            <a:xfrm rot="10800000">
              <a:off x="3460940" y="2692878"/>
              <a:ext cx="874628" cy="86409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dirty="0" smtClean="0">
                <a:solidFill>
                  <a:schemeClr val="tx1"/>
                </a:solidFill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3286186" y="2711245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/>
                <a:t>LNA</a:t>
              </a:r>
              <a:endParaRPr kumimoji="1" lang="ja-JP" altLang="en-US" dirty="0"/>
            </a:p>
          </p:txBody>
        </p:sp>
      </p:grpSp>
      <p:cxnSp>
        <p:nvCxnSpPr>
          <p:cNvPr id="43" name="直線コネクタ 42"/>
          <p:cNvCxnSpPr/>
          <p:nvPr/>
        </p:nvCxnSpPr>
        <p:spPr>
          <a:xfrm flipV="1">
            <a:off x="3059832" y="3677256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 flipV="1">
            <a:off x="3851920" y="3659214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二等辺三角形 44"/>
          <p:cNvSpPr/>
          <p:nvPr/>
        </p:nvSpPr>
        <p:spPr>
          <a:xfrm>
            <a:off x="5065524" y="3875238"/>
            <a:ext cx="874628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</a:t>
            </a:r>
          </a:p>
        </p:txBody>
      </p:sp>
      <p:grpSp>
        <p:nvGrpSpPr>
          <p:cNvPr id="46" name="グループ化 45"/>
          <p:cNvGrpSpPr/>
          <p:nvPr/>
        </p:nvGrpSpPr>
        <p:grpSpPr>
          <a:xfrm>
            <a:off x="5734458" y="3875238"/>
            <a:ext cx="1224136" cy="864096"/>
            <a:chOff x="3286186" y="2692878"/>
            <a:chExt cx="1224136" cy="864096"/>
          </a:xfrm>
        </p:grpSpPr>
        <p:sp>
          <p:nvSpPr>
            <p:cNvPr id="47" name="二等辺三角形 46"/>
            <p:cNvSpPr/>
            <p:nvPr/>
          </p:nvSpPr>
          <p:spPr>
            <a:xfrm rot="10800000">
              <a:off x="3460940" y="2692878"/>
              <a:ext cx="874628" cy="86409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dirty="0" smtClean="0">
                <a:solidFill>
                  <a:schemeClr val="tx1"/>
                </a:solidFill>
              </a:endParaRPr>
            </a:p>
          </p:txBody>
        </p:sp>
        <p:sp>
          <p:nvSpPr>
            <p:cNvPr id="48" name="テキスト ボックス 47"/>
            <p:cNvSpPr txBox="1"/>
            <p:nvPr/>
          </p:nvSpPr>
          <p:spPr>
            <a:xfrm>
              <a:off x="3286186" y="2711245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/>
                <a:t>LNA</a:t>
              </a:r>
              <a:endParaRPr kumimoji="1" lang="ja-JP" altLang="en-US" dirty="0"/>
            </a:p>
          </p:txBody>
        </p:sp>
      </p:grpSp>
      <p:cxnSp>
        <p:nvCxnSpPr>
          <p:cNvPr id="50" name="直線コネクタ 49"/>
          <p:cNvCxnSpPr/>
          <p:nvPr/>
        </p:nvCxnSpPr>
        <p:spPr>
          <a:xfrm flipV="1">
            <a:off x="5508104" y="3677256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 flipV="1">
            <a:off x="6300192" y="3659214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四角形吹き出し 51"/>
          <p:cNvSpPr/>
          <p:nvPr/>
        </p:nvSpPr>
        <p:spPr>
          <a:xfrm>
            <a:off x="1070" y="3758205"/>
            <a:ext cx="1902464" cy="640052"/>
          </a:xfrm>
          <a:prstGeom prst="wedgeRectCallout">
            <a:avLst>
              <a:gd name="adj1" fmla="val 103155"/>
              <a:gd name="adj2" fmla="val 106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PA for FDD band</a:t>
            </a:r>
            <a:endParaRPr kumimoji="1" lang="ja-JP" altLang="en-US" sz="1600" dirty="0"/>
          </a:p>
        </p:txBody>
      </p:sp>
      <p:sp>
        <p:nvSpPr>
          <p:cNvPr id="53" name="四角形吹き出し 52"/>
          <p:cNvSpPr/>
          <p:nvPr/>
        </p:nvSpPr>
        <p:spPr>
          <a:xfrm>
            <a:off x="0" y="4746083"/>
            <a:ext cx="1902464" cy="640052"/>
          </a:xfrm>
          <a:prstGeom prst="wedgeRectCallout">
            <a:avLst>
              <a:gd name="adj1" fmla="val 146413"/>
              <a:gd name="adj2" fmla="val -9196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LNA for FDD band</a:t>
            </a:r>
            <a:endParaRPr kumimoji="1" lang="ja-JP" altLang="en-US" sz="1600" dirty="0"/>
          </a:p>
        </p:txBody>
      </p:sp>
      <p:sp>
        <p:nvSpPr>
          <p:cNvPr id="54" name="四角形吹き出し 53"/>
          <p:cNvSpPr/>
          <p:nvPr/>
        </p:nvSpPr>
        <p:spPr>
          <a:xfrm>
            <a:off x="7092280" y="3667234"/>
            <a:ext cx="1902464" cy="640052"/>
          </a:xfrm>
          <a:prstGeom prst="wedgeRectCallout">
            <a:avLst>
              <a:gd name="adj1" fmla="val -122309"/>
              <a:gd name="adj2" fmla="val 431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PA for </a:t>
            </a:r>
            <a:r>
              <a:rPr lang="en-US" altLang="ja-JP" sz="1600" dirty="0">
                <a:solidFill>
                  <a:schemeClr val="tx1"/>
                </a:solidFill>
              </a:rPr>
              <a:t>T</a:t>
            </a:r>
            <a:r>
              <a:rPr lang="en-US" altLang="ja-JP" sz="1600" dirty="0" smtClean="0">
                <a:solidFill>
                  <a:schemeClr val="tx1"/>
                </a:solidFill>
              </a:rPr>
              <a:t>DD band</a:t>
            </a:r>
            <a:endParaRPr kumimoji="1" lang="ja-JP" altLang="en-US" sz="1600" dirty="0"/>
          </a:p>
        </p:txBody>
      </p:sp>
      <p:sp>
        <p:nvSpPr>
          <p:cNvPr id="55" name="四角形吹き出し 54"/>
          <p:cNvSpPr/>
          <p:nvPr/>
        </p:nvSpPr>
        <p:spPr>
          <a:xfrm>
            <a:off x="7269391" y="4540423"/>
            <a:ext cx="1902464" cy="640052"/>
          </a:xfrm>
          <a:prstGeom prst="wedgeRectCallout">
            <a:avLst>
              <a:gd name="adj1" fmla="val -90849"/>
              <a:gd name="adj2" fmla="val -4391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LNA for </a:t>
            </a:r>
            <a:r>
              <a:rPr lang="en-US" altLang="ja-JP" sz="1600" dirty="0">
                <a:solidFill>
                  <a:schemeClr val="tx1"/>
                </a:solidFill>
              </a:rPr>
              <a:t>T</a:t>
            </a:r>
            <a:r>
              <a:rPr lang="en-US" altLang="ja-JP" sz="1600" dirty="0" smtClean="0">
                <a:solidFill>
                  <a:schemeClr val="tx1"/>
                </a:solidFill>
              </a:rPr>
              <a:t>DD band</a:t>
            </a:r>
            <a:endParaRPr kumimoji="1" lang="ja-JP" altLang="en-US" sz="1600" dirty="0"/>
          </a:p>
        </p:txBody>
      </p:sp>
      <p:sp>
        <p:nvSpPr>
          <p:cNvPr id="58" name="四角形吹き出し 57"/>
          <p:cNvSpPr/>
          <p:nvPr/>
        </p:nvSpPr>
        <p:spPr>
          <a:xfrm>
            <a:off x="7241536" y="2092628"/>
            <a:ext cx="1902464" cy="640052"/>
          </a:xfrm>
          <a:prstGeom prst="wedgeRectCallout">
            <a:avLst>
              <a:gd name="adj1" fmla="val -62884"/>
              <a:gd name="adj2" fmla="val 11453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RRH for FDD and TDD</a:t>
            </a:r>
          </a:p>
        </p:txBody>
      </p:sp>
      <p:cxnSp>
        <p:nvCxnSpPr>
          <p:cNvPr id="59" name="直線コネクタ 58"/>
          <p:cNvCxnSpPr/>
          <p:nvPr/>
        </p:nvCxnSpPr>
        <p:spPr>
          <a:xfrm flipH="1" flipV="1">
            <a:off x="4716016" y="5481228"/>
            <a:ext cx="2646" cy="3240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69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259632" y="2934236"/>
            <a:ext cx="7128792" cy="387914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259632" y="295630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 smtClean="0"/>
              <a:t>eNB</a:t>
            </a:r>
            <a:endParaRPr kumimoji="1" lang="ja-JP" altLang="en-US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447764" y="5805264"/>
            <a:ext cx="475252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>
                <a:solidFill>
                  <a:schemeClr val="tx1"/>
                </a:solidFill>
              </a:rPr>
              <a:t>BBU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339752" y="3140968"/>
            <a:ext cx="4752528" cy="23402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0" name="直線コネクタ 9"/>
          <p:cNvCxnSpPr>
            <a:endCxn id="7" idx="2"/>
          </p:cNvCxnSpPr>
          <p:nvPr/>
        </p:nvCxnSpPr>
        <p:spPr>
          <a:xfrm flipH="1" flipV="1">
            <a:off x="4716016" y="5481228"/>
            <a:ext cx="2646" cy="3240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グループ化 1"/>
          <p:cNvGrpSpPr/>
          <p:nvPr/>
        </p:nvGrpSpPr>
        <p:grpSpPr>
          <a:xfrm>
            <a:off x="2699792" y="1628800"/>
            <a:ext cx="570798" cy="1640142"/>
            <a:chOff x="4505258" y="692696"/>
            <a:chExt cx="570798" cy="1640142"/>
          </a:xfrm>
        </p:grpSpPr>
        <p:sp>
          <p:nvSpPr>
            <p:cNvPr id="25" name="二等辺三角形 24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6" name="直線コネクタ 25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グループ化 18"/>
          <p:cNvGrpSpPr/>
          <p:nvPr/>
        </p:nvGrpSpPr>
        <p:grpSpPr>
          <a:xfrm>
            <a:off x="3641162" y="1644842"/>
            <a:ext cx="570798" cy="1640142"/>
            <a:chOff x="4505258" y="692696"/>
            <a:chExt cx="570798" cy="1640142"/>
          </a:xfrm>
        </p:grpSpPr>
        <p:sp>
          <p:nvSpPr>
            <p:cNvPr id="20" name="二等辺三角形 19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3" name="直線コネクタ 22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グループ化 27"/>
          <p:cNvGrpSpPr/>
          <p:nvPr/>
        </p:nvGrpSpPr>
        <p:grpSpPr>
          <a:xfrm>
            <a:off x="4721282" y="1628800"/>
            <a:ext cx="570798" cy="1640142"/>
            <a:chOff x="4505258" y="692696"/>
            <a:chExt cx="570798" cy="1640142"/>
          </a:xfrm>
        </p:grpSpPr>
        <p:sp>
          <p:nvSpPr>
            <p:cNvPr id="29" name="二等辺三角形 28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0" name="直線コネクタ 29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グループ化 30"/>
          <p:cNvGrpSpPr/>
          <p:nvPr/>
        </p:nvGrpSpPr>
        <p:grpSpPr>
          <a:xfrm>
            <a:off x="5729394" y="1628800"/>
            <a:ext cx="570798" cy="1640142"/>
            <a:chOff x="4505258" y="692696"/>
            <a:chExt cx="570798" cy="1640142"/>
          </a:xfrm>
        </p:grpSpPr>
        <p:sp>
          <p:nvSpPr>
            <p:cNvPr id="32" name="二等辺三角形 31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3" name="直線コネクタ 32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四角形吹き出し 33"/>
          <p:cNvSpPr/>
          <p:nvPr/>
        </p:nvSpPr>
        <p:spPr>
          <a:xfrm>
            <a:off x="213696" y="1193898"/>
            <a:ext cx="2232248" cy="408108"/>
          </a:xfrm>
          <a:prstGeom prst="wedgeRectCallout">
            <a:avLst>
              <a:gd name="adj1" fmla="val 76101"/>
              <a:gd name="adj2" fmla="val 379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FDD, TX</a:t>
            </a:r>
            <a:endParaRPr kumimoji="1" lang="ja-JP" altLang="en-US" sz="1200" dirty="0"/>
          </a:p>
        </p:txBody>
      </p:sp>
      <p:sp>
        <p:nvSpPr>
          <p:cNvPr id="35" name="四角形吹き出し 34"/>
          <p:cNvSpPr/>
          <p:nvPr/>
        </p:nvSpPr>
        <p:spPr>
          <a:xfrm>
            <a:off x="2491202" y="1189626"/>
            <a:ext cx="2232248" cy="408108"/>
          </a:xfrm>
          <a:prstGeom prst="wedgeRectCallout">
            <a:avLst>
              <a:gd name="adj1" fmla="val 13316"/>
              <a:gd name="adj2" fmla="val 38546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FDD, RX</a:t>
            </a:r>
            <a:endParaRPr kumimoji="1" lang="ja-JP" altLang="en-US" sz="1200" dirty="0"/>
          </a:p>
        </p:txBody>
      </p:sp>
      <p:sp>
        <p:nvSpPr>
          <p:cNvPr id="36" name="四角形吹き出し 35"/>
          <p:cNvSpPr/>
          <p:nvPr/>
        </p:nvSpPr>
        <p:spPr>
          <a:xfrm>
            <a:off x="4762386" y="1196752"/>
            <a:ext cx="2232248" cy="408108"/>
          </a:xfrm>
          <a:prstGeom prst="wedgeRectCallout">
            <a:avLst>
              <a:gd name="adj1" fmla="val -39132"/>
              <a:gd name="adj2" fmla="val 379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TDD, TX</a:t>
            </a:r>
            <a:endParaRPr kumimoji="1" lang="ja-JP" altLang="en-US" sz="1200" dirty="0"/>
          </a:p>
        </p:txBody>
      </p:sp>
      <p:sp>
        <p:nvSpPr>
          <p:cNvPr id="37" name="四角形吹き出し 36"/>
          <p:cNvSpPr/>
          <p:nvPr/>
        </p:nvSpPr>
        <p:spPr>
          <a:xfrm>
            <a:off x="7020272" y="1076676"/>
            <a:ext cx="2232248" cy="408108"/>
          </a:xfrm>
          <a:prstGeom prst="wedgeRectCallout">
            <a:avLst>
              <a:gd name="adj1" fmla="val -94643"/>
              <a:gd name="adj2" fmla="val 379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TDD, RX</a:t>
            </a:r>
            <a:endParaRPr kumimoji="1" lang="ja-JP" altLang="en-US" sz="1200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709682" y="120162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/>
              <a:t>Example of BS </a:t>
            </a:r>
            <a:r>
              <a:rPr lang="en-US" altLang="ja-JP" sz="2800" dirty="0" smtClean="0"/>
              <a:t>configuration</a:t>
            </a:r>
            <a:r>
              <a:rPr kumimoji="1" lang="en-US" altLang="ja-JP" sz="2800" dirty="0" smtClean="0"/>
              <a:t> D-2</a:t>
            </a:r>
            <a:endParaRPr kumimoji="1" lang="ja-JP" altLang="en-US" sz="2800" dirty="0"/>
          </a:p>
        </p:txBody>
      </p:sp>
      <p:sp>
        <p:nvSpPr>
          <p:cNvPr id="39" name="二等辺三角形 38"/>
          <p:cNvSpPr/>
          <p:nvPr/>
        </p:nvSpPr>
        <p:spPr>
          <a:xfrm>
            <a:off x="2617252" y="3875238"/>
            <a:ext cx="874628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</a:t>
            </a:r>
          </a:p>
        </p:txBody>
      </p:sp>
      <p:grpSp>
        <p:nvGrpSpPr>
          <p:cNvPr id="40" name="グループ化 39"/>
          <p:cNvGrpSpPr/>
          <p:nvPr/>
        </p:nvGrpSpPr>
        <p:grpSpPr>
          <a:xfrm>
            <a:off x="3286186" y="3875238"/>
            <a:ext cx="1224136" cy="864096"/>
            <a:chOff x="3286186" y="2692878"/>
            <a:chExt cx="1224136" cy="864096"/>
          </a:xfrm>
        </p:grpSpPr>
        <p:sp>
          <p:nvSpPr>
            <p:cNvPr id="41" name="二等辺三角形 40"/>
            <p:cNvSpPr/>
            <p:nvPr/>
          </p:nvSpPr>
          <p:spPr>
            <a:xfrm rot="10800000">
              <a:off x="3460940" y="2692878"/>
              <a:ext cx="874628" cy="86409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dirty="0" smtClean="0">
                <a:solidFill>
                  <a:schemeClr val="tx1"/>
                </a:solidFill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3286186" y="2711245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/>
                <a:t>LNA</a:t>
              </a:r>
              <a:endParaRPr kumimoji="1" lang="ja-JP" altLang="en-US" dirty="0"/>
            </a:p>
          </p:txBody>
        </p:sp>
      </p:grpSp>
      <p:cxnSp>
        <p:nvCxnSpPr>
          <p:cNvPr id="43" name="直線コネクタ 42"/>
          <p:cNvCxnSpPr/>
          <p:nvPr/>
        </p:nvCxnSpPr>
        <p:spPr>
          <a:xfrm flipV="1">
            <a:off x="3059832" y="3677256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 flipV="1">
            <a:off x="3851920" y="3659214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二等辺三角形 44"/>
          <p:cNvSpPr/>
          <p:nvPr/>
        </p:nvSpPr>
        <p:spPr>
          <a:xfrm>
            <a:off x="5065524" y="3875238"/>
            <a:ext cx="874628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</a:t>
            </a:r>
          </a:p>
        </p:txBody>
      </p:sp>
      <p:grpSp>
        <p:nvGrpSpPr>
          <p:cNvPr id="46" name="グループ化 45"/>
          <p:cNvGrpSpPr/>
          <p:nvPr/>
        </p:nvGrpSpPr>
        <p:grpSpPr>
          <a:xfrm>
            <a:off x="5734458" y="3875238"/>
            <a:ext cx="1224136" cy="864096"/>
            <a:chOff x="3286186" y="2692878"/>
            <a:chExt cx="1224136" cy="864096"/>
          </a:xfrm>
        </p:grpSpPr>
        <p:sp>
          <p:nvSpPr>
            <p:cNvPr id="47" name="二等辺三角形 46"/>
            <p:cNvSpPr/>
            <p:nvPr/>
          </p:nvSpPr>
          <p:spPr>
            <a:xfrm rot="10800000">
              <a:off x="3460940" y="2692878"/>
              <a:ext cx="874628" cy="86409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altLang="ja-JP" dirty="0" smtClean="0">
                <a:solidFill>
                  <a:schemeClr val="tx1"/>
                </a:solidFill>
              </a:endParaRPr>
            </a:p>
          </p:txBody>
        </p:sp>
        <p:sp>
          <p:nvSpPr>
            <p:cNvPr id="48" name="テキスト ボックス 47"/>
            <p:cNvSpPr txBox="1"/>
            <p:nvPr/>
          </p:nvSpPr>
          <p:spPr>
            <a:xfrm>
              <a:off x="3286186" y="2711245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/>
                <a:t>LNA</a:t>
              </a:r>
              <a:endParaRPr kumimoji="1" lang="ja-JP" altLang="en-US" dirty="0"/>
            </a:p>
          </p:txBody>
        </p:sp>
      </p:grpSp>
      <p:cxnSp>
        <p:nvCxnSpPr>
          <p:cNvPr id="50" name="直線コネクタ 49"/>
          <p:cNvCxnSpPr/>
          <p:nvPr/>
        </p:nvCxnSpPr>
        <p:spPr>
          <a:xfrm flipV="1">
            <a:off x="5508104" y="3677256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/>
          <p:cNvCxnSpPr/>
          <p:nvPr/>
        </p:nvCxnSpPr>
        <p:spPr>
          <a:xfrm flipV="1">
            <a:off x="6300192" y="3659214"/>
            <a:ext cx="0" cy="1979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四角形吹き出し 51"/>
          <p:cNvSpPr/>
          <p:nvPr/>
        </p:nvSpPr>
        <p:spPr>
          <a:xfrm>
            <a:off x="1070" y="3758205"/>
            <a:ext cx="1902464" cy="640052"/>
          </a:xfrm>
          <a:prstGeom prst="wedgeRectCallout">
            <a:avLst>
              <a:gd name="adj1" fmla="val 103155"/>
              <a:gd name="adj2" fmla="val 106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PA for FDD band</a:t>
            </a:r>
            <a:endParaRPr kumimoji="1" lang="ja-JP" altLang="en-US" sz="1600" dirty="0"/>
          </a:p>
        </p:txBody>
      </p:sp>
      <p:sp>
        <p:nvSpPr>
          <p:cNvPr id="53" name="四角形吹き出し 52"/>
          <p:cNvSpPr/>
          <p:nvPr/>
        </p:nvSpPr>
        <p:spPr>
          <a:xfrm>
            <a:off x="1070" y="4553780"/>
            <a:ext cx="1902464" cy="640052"/>
          </a:xfrm>
          <a:prstGeom prst="wedgeRectCallout">
            <a:avLst>
              <a:gd name="adj1" fmla="val 146413"/>
              <a:gd name="adj2" fmla="val -9196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LNA for FDD band</a:t>
            </a:r>
            <a:endParaRPr kumimoji="1" lang="ja-JP" altLang="en-US" sz="1600" dirty="0"/>
          </a:p>
        </p:txBody>
      </p:sp>
      <p:sp>
        <p:nvSpPr>
          <p:cNvPr id="54" name="四角形吹き出し 53"/>
          <p:cNvSpPr/>
          <p:nvPr/>
        </p:nvSpPr>
        <p:spPr>
          <a:xfrm>
            <a:off x="7241536" y="3857196"/>
            <a:ext cx="1902464" cy="640052"/>
          </a:xfrm>
          <a:prstGeom prst="wedgeRectCallout">
            <a:avLst>
              <a:gd name="adj1" fmla="val -127649"/>
              <a:gd name="adj2" fmla="val 2722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PA for </a:t>
            </a:r>
            <a:r>
              <a:rPr lang="en-US" altLang="ja-JP" sz="1600" dirty="0">
                <a:solidFill>
                  <a:schemeClr val="tx1"/>
                </a:solidFill>
              </a:rPr>
              <a:t>T</a:t>
            </a:r>
            <a:r>
              <a:rPr lang="en-US" altLang="ja-JP" sz="1600" dirty="0" smtClean="0">
                <a:solidFill>
                  <a:schemeClr val="tx1"/>
                </a:solidFill>
              </a:rPr>
              <a:t>DD band</a:t>
            </a:r>
            <a:endParaRPr kumimoji="1" lang="ja-JP" altLang="en-US" sz="1600" dirty="0"/>
          </a:p>
        </p:txBody>
      </p:sp>
      <p:sp>
        <p:nvSpPr>
          <p:cNvPr id="55" name="四角形吹き出し 54"/>
          <p:cNvSpPr/>
          <p:nvPr/>
        </p:nvSpPr>
        <p:spPr>
          <a:xfrm>
            <a:off x="7200292" y="4553780"/>
            <a:ext cx="1902464" cy="640052"/>
          </a:xfrm>
          <a:prstGeom prst="wedgeRectCallout">
            <a:avLst>
              <a:gd name="adj1" fmla="val -90849"/>
              <a:gd name="adj2" fmla="val -4391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LNA for </a:t>
            </a:r>
            <a:r>
              <a:rPr lang="en-US" altLang="ja-JP" sz="1600" dirty="0">
                <a:solidFill>
                  <a:schemeClr val="tx1"/>
                </a:solidFill>
              </a:rPr>
              <a:t>T</a:t>
            </a:r>
            <a:r>
              <a:rPr lang="en-US" altLang="ja-JP" sz="1600" dirty="0" smtClean="0">
                <a:solidFill>
                  <a:schemeClr val="tx1"/>
                </a:solidFill>
              </a:rPr>
              <a:t>DD band</a:t>
            </a:r>
            <a:endParaRPr kumimoji="1" lang="ja-JP" altLang="en-US" sz="1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2709022" y="3284983"/>
            <a:ext cx="1801300" cy="473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Passive elements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4889670" y="3248689"/>
            <a:ext cx="1894170" cy="43750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Passive elements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13696" y="643382"/>
            <a:ext cx="8174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Note </a:t>
            </a:r>
            <a:r>
              <a:rPr lang="en-US" altLang="ja-JP" dirty="0" smtClean="0"/>
              <a:t>that </a:t>
            </a:r>
            <a:r>
              <a:rPr kumimoji="1" lang="en-US" altLang="ja-JP" dirty="0" smtClean="0"/>
              <a:t>RRH can be separated by one RRH for FDD band and one RRH for TDD band</a:t>
            </a:r>
            <a:endParaRPr kumimoji="1" lang="ja-JP" altLang="en-US" dirty="0"/>
          </a:p>
        </p:txBody>
      </p:sp>
      <p:sp>
        <p:nvSpPr>
          <p:cNvPr id="57" name="四角形吹き出し 56"/>
          <p:cNvSpPr/>
          <p:nvPr/>
        </p:nvSpPr>
        <p:spPr>
          <a:xfrm>
            <a:off x="7185164" y="2109145"/>
            <a:ext cx="1902464" cy="640052"/>
          </a:xfrm>
          <a:prstGeom prst="wedgeRectCallout">
            <a:avLst>
              <a:gd name="adj1" fmla="val -62884"/>
              <a:gd name="adj2" fmla="val 11453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RRH for FDD and TDD</a:t>
            </a:r>
          </a:p>
        </p:txBody>
      </p:sp>
    </p:spTree>
    <p:extLst>
      <p:ext uri="{BB962C8B-B14F-4D97-AF65-F5344CB8AC3E}">
        <p14:creationId xmlns:p14="http://schemas.microsoft.com/office/powerpoint/2010/main" val="1257967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RAN4#70bis, a way forward in [1] was agreed to exclude the support of FDD-TDD joint operation including CA for the MB-MSR BS configurations</a:t>
            </a:r>
          </a:p>
          <a:p>
            <a:pPr lvl="1"/>
            <a:r>
              <a:rPr lang="en-GB" dirty="0" smtClean="0"/>
              <a:t>However, there were some different interpretations</a:t>
            </a:r>
          </a:p>
          <a:p>
            <a:r>
              <a:rPr lang="en-GB" dirty="0" smtClean="0"/>
              <a:t>Adding on that, there were still issues raised for other BS configurations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6175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/>
          <p:cNvSpPr txBox="1"/>
          <p:nvPr/>
        </p:nvSpPr>
        <p:spPr>
          <a:xfrm>
            <a:off x="1135765" y="300913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/>
              <a:t>Classification of other </a:t>
            </a:r>
            <a:r>
              <a:rPr lang="en-US" altLang="ja-JP" sz="2800" dirty="0" smtClean="0"/>
              <a:t>BS configurations</a:t>
            </a:r>
            <a:endParaRPr kumimoji="1" lang="ja-JP" altLang="en-US" sz="2800" dirty="0"/>
          </a:p>
        </p:txBody>
      </p:sp>
      <p:graphicFrame>
        <p:nvGraphicFramePr>
          <p:cNvPr id="12" name="表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286214"/>
              </p:ext>
            </p:extLst>
          </p:nvPr>
        </p:nvGraphicFramePr>
        <p:xfrm>
          <a:off x="395536" y="1124744"/>
          <a:ext cx="8496945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2376264"/>
                <a:gridCol w="288032"/>
                <a:gridCol w="1800201"/>
              </a:tblGrid>
              <a:tr h="980466"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800" dirty="0" smtClean="0"/>
                        <a:t>Main characteristics</a:t>
                      </a:r>
                      <a:endParaRPr kumimoji="1" lang="ja-JP" altLang="en-US" sz="18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(1) </a:t>
                      </a:r>
                    </a:p>
                    <a:p>
                      <a:r>
                        <a:rPr kumimoji="1" lang="en-US" altLang="ja-JP" sz="1400" dirty="0" smtClean="0"/>
                        <a:t>Shared antenna connector with FDD band(s)</a:t>
                      </a:r>
                      <a:r>
                        <a:rPr kumimoji="1" lang="en-US" altLang="ja-JP" sz="1400" baseline="0" dirty="0" smtClean="0"/>
                        <a:t> and TDD band(s)</a:t>
                      </a:r>
                      <a:endParaRPr kumimoji="1" lang="ja-JP" alt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(2)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Separate antenna connector with FDD band(s)</a:t>
                      </a:r>
                      <a:r>
                        <a:rPr kumimoji="1" lang="en-US" altLang="ja-JP" sz="1400" baseline="0" dirty="0" smtClean="0"/>
                        <a:t> and TDD band(s)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7998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(A)</a:t>
                      </a:r>
                      <a:endParaRPr kumimoji="1" lang="en-US" altLang="ja-JP" sz="1400" baseline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Both active and passive device(s) are shared with  F</a:t>
                      </a:r>
                      <a:r>
                        <a:rPr kumimoji="1" lang="en-US" altLang="ja-JP" sz="1400" dirty="0" smtClean="0"/>
                        <a:t>DD band(s)</a:t>
                      </a:r>
                      <a:r>
                        <a:rPr kumimoji="1" lang="en-US" altLang="ja-JP" sz="1400" baseline="0" dirty="0" smtClean="0"/>
                        <a:t> and TDD band(s)</a:t>
                      </a:r>
                      <a:endParaRPr kumimoji="1" lang="ja-JP" altLang="en-US" sz="1400" dirty="0" smtClean="0"/>
                    </a:p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A-1</a:t>
                      </a:r>
                      <a:endParaRPr kumimoji="1" lang="ja-JP" altLang="en-US" sz="1400" dirty="0"/>
                    </a:p>
                  </a:txBody>
                  <a:tcPr anchor="ctr" anchorCtr="1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 smtClean="0"/>
                        <a:t>A-2</a:t>
                      </a:r>
                      <a:endParaRPr kumimoji="1" lang="ja-JP" altLang="en-US" sz="1400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</a:tr>
              <a:tr h="6192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(B)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Only </a:t>
                      </a:r>
                      <a:r>
                        <a:rPr kumimoji="1" lang="en-US" altLang="ja-JP" sz="1400" baseline="0" dirty="0" smtClean="0"/>
                        <a:t>active device(s) is (are) shared with  F</a:t>
                      </a:r>
                      <a:r>
                        <a:rPr kumimoji="1" lang="en-US" altLang="ja-JP" sz="1400" dirty="0" smtClean="0"/>
                        <a:t>DD band(s)</a:t>
                      </a:r>
                      <a:r>
                        <a:rPr kumimoji="1" lang="en-US" altLang="ja-JP" sz="1400" baseline="0" dirty="0" smtClean="0"/>
                        <a:t> and TDD band(s)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This configuration should be included by “A” (Some passive devices must be shared if some active device is shared.)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6616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(C)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Only passive</a:t>
                      </a:r>
                      <a:r>
                        <a:rPr kumimoji="1" lang="en-US" altLang="ja-JP" sz="1400" baseline="0" dirty="0" smtClean="0"/>
                        <a:t> device(s) is (are) shared with  F</a:t>
                      </a:r>
                      <a:r>
                        <a:rPr kumimoji="1" lang="en-US" altLang="ja-JP" sz="1400" dirty="0" smtClean="0"/>
                        <a:t>DD band(s)</a:t>
                      </a:r>
                      <a:r>
                        <a:rPr kumimoji="1" lang="en-US" altLang="ja-JP" sz="1400" baseline="0" dirty="0" smtClean="0"/>
                        <a:t> and TDD band(s)</a:t>
                      </a:r>
                      <a:endParaRPr kumimoji="1" lang="ja-JP" alt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C-1</a:t>
                      </a:r>
                      <a:endParaRPr kumimoji="1" lang="ja-JP" altLang="en-US" sz="1400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C-2</a:t>
                      </a:r>
                      <a:endParaRPr kumimoji="1" lang="ja-JP" altLang="en-US" sz="1400" dirty="0"/>
                    </a:p>
                  </a:txBody>
                  <a:tcPr anchor="ctr" anchorCtr="1"/>
                </a:tc>
              </a:tr>
              <a:tr h="6832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(D)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dirty="0" smtClean="0"/>
                        <a:t>Neither </a:t>
                      </a:r>
                      <a:r>
                        <a:rPr kumimoji="1" lang="en-US" altLang="ja-JP" sz="1400" baseline="0" dirty="0" smtClean="0"/>
                        <a:t> active nor passive device(s) is (are) shared with  F</a:t>
                      </a:r>
                      <a:r>
                        <a:rPr kumimoji="1" lang="en-US" altLang="ja-JP" sz="1400" dirty="0" smtClean="0"/>
                        <a:t>DD band(s)</a:t>
                      </a:r>
                      <a:r>
                        <a:rPr kumimoji="1" lang="en-US" altLang="ja-JP" sz="1400" baseline="0" dirty="0" smtClean="0"/>
                        <a:t> and TDD band(s)</a:t>
                      </a:r>
                      <a:endParaRPr kumimoji="1" lang="ja-JP" alt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This configuration can not occur.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aseline="0" dirty="0" smtClean="0"/>
                        <a:t>(Some devices must be shared if antenna connector is shared.)</a:t>
                      </a:r>
                      <a:endParaRPr kumimoji="1" lang="ja-JP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D-2</a:t>
                      </a:r>
                      <a:endParaRPr kumimoji="1" lang="ja-JP" altLang="en-US" sz="1400" dirty="0"/>
                    </a:p>
                  </a:txBody>
                  <a:tcPr anchor="ctr" anchorCtr="1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11560" y="5877272"/>
            <a:ext cx="6768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 smtClean="0"/>
              <a:t>Examples of BS configurations in Appendix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69105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/>
              <a:t>Way Forward(1/2)</a:t>
            </a:r>
            <a:endParaRPr lang="ja-JP" altLang="en-US" dirty="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For BS configuration A-1 &amp; A-2</a:t>
            </a:r>
          </a:p>
          <a:p>
            <a:pPr lvl="1"/>
            <a:r>
              <a:rPr lang="en-US" altLang="ja-JP" dirty="0" smtClean="0">
                <a:solidFill>
                  <a:srgbClr val="FF0000"/>
                </a:solidFill>
              </a:rPr>
              <a:t>[2]:</a:t>
            </a:r>
            <a:r>
              <a:rPr lang="en-US" altLang="ja-JP" i="1" dirty="0" smtClean="0">
                <a:solidFill>
                  <a:srgbClr val="FF0000"/>
                </a:solidFill>
              </a:rPr>
              <a:t>“The </a:t>
            </a:r>
            <a:r>
              <a:rPr lang="en-US" altLang="ja-JP" i="1" dirty="0">
                <a:solidFill>
                  <a:srgbClr val="FF0000"/>
                </a:solidFill>
              </a:rPr>
              <a:t>RF requirements in the present release of this specification are not applicable for a BS with multi-band transmitter and/or multi-band receiver operating TDD and FDD bands simultaneously</a:t>
            </a:r>
            <a:r>
              <a:rPr lang="en-US" altLang="ja-JP" i="1" dirty="0" smtClean="0"/>
              <a:t>.”</a:t>
            </a:r>
          </a:p>
          <a:p>
            <a:pPr lvl="2"/>
            <a:r>
              <a:rPr lang="en-US" altLang="ja-JP" dirty="0" smtClean="0"/>
              <a:t>Note: the </a:t>
            </a:r>
            <a:r>
              <a:rPr lang="en-US" altLang="ja-JP" dirty="0"/>
              <a:t>discussion was already </a:t>
            </a:r>
            <a:r>
              <a:rPr lang="en-US" altLang="ja-JP" smtClean="0"/>
              <a:t>agreed </a:t>
            </a:r>
            <a:r>
              <a:rPr lang="en-US" altLang="ja-JP" smtClean="0"/>
              <a:t>in [1] to </a:t>
            </a:r>
            <a:r>
              <a:rPr lang="en-US" altLang="ja-JP" dirty="0"/>
              <a:t>be decoupled from the completion of </a:t>
            </a:r>
            <a:r>
              <a:rPr lang="en-US" altLang="ja-JP" dirty="0" smtClean="0"/>
              <a:t>WI </a:t>
            </a:r>
            <a:r>
              <a:rPr lang="en-US" altLang="ja-JP" dirty="0"/>
              <a:t>in </a:t>
            </a:r>
            <a:r>
              <a:rPr lang="en-US" altLang="ja-JP" dirty="0" smtClean="0"/>
              <a:t>[3] and there is no other interpretations for decoupling.</a:t>
            </a:r>
          </a:p>
          <a:p>
            <a:r>
              <a:rPr lang="en-US" altLang="ja-JP" dirty="0" smtClean="0"/>
              <a:t>For BS configuration C-1 &amp; C-2</a:t>
            </a:r>
          </a:p>
          <a:p>
            <a:pPr lvl="1"/>
            <a:r>
              <a:rPr lang="en-US" altLang="ja-JP" dirty="0" smtClean="0"/>
              <a:t>Further discussion </a:t>
            </a:r>
            <a:r>
              <a:rPr lang="en-US" altLang="ja-JP" dirty="0"/>
              <a:t>on </a:t>
            </a:r>
            <a:r>
              <a:rPr lang="en-US" altLang="ja-JP" dirty="0" smtClean="0"/>
              <a:t>these configurations shall </a:t>
            </a:r>
            <a:r>
              <a:rPr lang="en-US" altLang="ja-JP" dirty="0"/>
              <a:t>be decoupled from the </a:t>
            </a:r>
            <a:r>
              <a:rPr lang="en-US" altLang="ja-JP" dirty="0" smtClean="0"/>
              <a:t>completion of WI in [3].</a:t>
            </a:r>
          </a:p>
          <a:p>
            <a:pPr lvl="2"/>
            <a:r>
              <a:rPr lang="en-US" altLang="ja-JP" dirty="0" smtClean="0"/>
              <a:t>Note: This is also a potential issue from earlier release.</a:t>
            </a:r>
          </a:p>
        </p:txBody>
      </p:sp>
    </p:spTree>
    <p:extLst>
      <p:ext uri="{BB962C8B-B14F-4D97-AF65-F5344CB8AC3E}">
        <p14:creationId xmlns:p14="http://schemas.microsoft.com/office/powerpoint/2010/main" val="269989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Way Forward </a:t>
            </a:r>
            <a:r>
              <a:rPr lang="en-US" altLang="ja-JP" dirty="0" smtClean="0"/>
              <a:t>(2/2</a:t>
            </a:r>
            <a:r>
              <a:rPr lang="en-US" altLang="ja-JP" dirty="0"/>
              <a:t>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Further work can be considered as </a:t>
            </a:r>
            <a:r>
              <a:rPr lang="en-GB" dirty="0"/>
              <a:t>p</a:t>
            </a:r>
            <a:r>
              <a:rPr lang="en-GB" dirty="0" smtClean="0"/>
              <a:t>otential WI in Rel-13 or TEI.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3789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[</a:t>
            </a:r>
            <a:r>
              <a:rPr lang="en-US" altLang="ja-JP" dirty="0"/>
              <a:t>1</a:t>
            </a:r>
            <a:r>
              <a:rPr lang="en-US" altLang="ja-JP" dirty="0" smtClean="0"/>
              <a:t>]: R4-142486 Way </a:t>
            </a:r>
            <a:r>
              <a:rPr lang="en-US" altLang="ja-JP" dirty="0"/>
              <a:t>forward on Multi-band BS for TDD-FDD joint operation including Carrier </a:t>
            </a:r>
            <a:r>
              <a:rPr lang="en-US" altLang="ja-JP" dirty="0" smtClean="0"/>
              <a:t>Aggregation, NTT </a:t>
            </a:r>
            <a:r>
              <a:rPr lang="en-US" altLang="ja-JP" dirty="0"/>
              <a:t>DOCOMO, NSN, </a:t>
            </a:r>
            <a:r>
              <a:rPr lang="en-US" altLang="ja-JP" dirty="0" smtClean="0"/>
              <a:t>Ericsson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[2]: </a:t>
            </a:r>
            <a:r>
              <a:rPr lang="en-US" altLang="ja-JP" dirty="0">
                <a:solidFill>
                  <a:srgbClr val="FF0000"/>
                </a:solidFill>
              </a:rPr>
              <a:t>R4-143703 General changes for introducing TDD-FDD CA in TS36.104, Huawei, NSN</a:t>
            </a:r>
            <a:endParaRPr lang="ja-JP" altLang="en-US" dirty="0">
              <a:solidFill>
                <a:srgbClr val="FF0000"/>
              </a:solidFill>
            </a:endParaRPr>
          </a:p>
          <a:p>
            <a:r>
              <a:rPr lang="en-US" altLang="ja-JP" dirty="0" smtClean="0"/>
              <a:t>[3]:RP-131399 </a:t>
            </a:r>
            <a:r>
              <a:rPr lang="en-GB" altLang="ja-JP" dirty="0" smtClean="0"/>
              <a:t>Updated </a:t>
            </a:r>
            <a:r>
              <a:rPr lang="en-GB" altLang="ja-JP" dirty="0"/>
              <a:t>WID: LTE TDD-FDD joint operation including Carrier Aggregation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266989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Appendix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003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259632" y="2934236"/>
            <a:ext cx="7128792" cy="387914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259632" y="295630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 smtClean="0"/>
              <a:t>eNB</a:t>
            </a:r>
            <a:endParaRPr kumimoji="1" lang="ja-JP" altLang="en-US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447764" y="5805264"/>
            <a:ext cx="475252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>
                <a:solidFill>
                  <a:schemeClr val="tx1"/>
                </a:solidFill>
              </a:rPr>
              <a:t>BBU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339752" y="3140968"/>
            <a:ext cx="4752528" cy="23402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0" name="直線コネクタ 9"/>
          <p:cNvCxnSpPr>
            <a:endCxn id="7" idx="2"/>
          </p:cNvCxnSpPr>
          <p:nvPr/>
        </p:nvCxnSpPr>
        <p:spPr>
          <a:xfrm flipH="1" flipV="1">
            <a:off x="4716016" y="5481228"/>
            <a:ext cx="2646" cy="3240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二等辺三角形 15"/>
          <p:cNvSpPr/>
          <p:nvPr/>
        </p:nvSpPr>
        <p:spPr>
          <a:xfrm rot="10800000">
            <a:off x="5364088" y="3645024"/>
            <a:ext cx="1440160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472100" y="362898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LNA</a:t>
            </a:r>
            <a:endParaRPr kumimoji="1" lang="ja-JP" altLang="en-US" dirty="0"/>
          </a:p>
        </p:txBody>
      </p:sp>
      <p:sp>
        <p:nvSpPr>
          <p:cNvPr id="18" name="四角形吹き出し 17"/>
          <p:cNvSpPr/>
          <p:nvPr/>
        </p:nvSpPr>
        <p:spPr>
          <a:xfrm>
            <a:off x="4788024" y="4805172"/>
            <a:ext cx="2232248" cy="640052"/>
          </a:xfrm>
          <a:prstGeom prst="wedgeRectCallout">
            <a:avLst>
              <a:gd name="adj1" fmla="val 12551"/>
              <a:gd name="adj2" fmla="val -11433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common </a:t>
            </a:r>
            <a:r>
              <a:rPr lang="en-US" altLang="ja-JP" sz="1600" dirty="0" smtClean="0">
                <a:solidFill>
                  <a:schemeClr val="tx1"/>
                </a:solidFill>
              </a:rPr>
              <a:t>LNA for both FDD and TDD band</a:t>
            </a:r>
            <a:endParaRPr kumimoji="1" lang="ja-JP" altLang="en-US" sz="1600" dirty="0"/>
          </a:p>
        </p:txBody>
      </p:sp>
      <p:sp>
        <p:nvSpPr>
          <p:cNvPr id="21" name="二等辺三角形 20"/>
          <p:cNvSpPr/>
          <p:nvPr/>
        </p:nvSpPr>
        <p:spPr>
          <a:xfrm>
            <a:off x="2724997" y="3645024"/>
            <a:ext cx="1440160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2896484" y="412643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PA</a:t>
            </a:r>
            <a:endParaRPr kumimoji="1" lang="ja-JP" altLang="en-US" dirty="0"/>
          </a:p>
        </p:txBody>
      </p:sp>
      <p:sp>
        <p:nvSpPr>
          <p:cNvPr id="24" name="四角形吹き出し 23"/>
          <p:cNvSpPr/>
          <p:nvPr/>
        </p:nvSpPr>
        <p:spPr>
          <a:xfrm>
            <a:off x="2483768" y="4805172"/>
            <a:ext cx="2232248" cy="640052"/>
          </a:xfrm>
          <a:prstGeom prst="wedgeRectCallout">
            <a:avLst>
              <a:gd name="adj1" fmla="val 19059"/>
              <a:gd name="adj2" fmla="val -10365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common </a:t>
            </a:r>
            <a:r>
              <a:rPr lang="en-US" altLang="ja-JP" sz="1600" dirty="0" smtClean="0">
                <a:solidFill>
                  <a:schemeClr val="tx1"/>
                </a:solidFill>
              </a:rPr>
              <a:t>PA for both FDD and TDD band</a:t>
            </a:r>
            <a:endParaRPr kumimoji="1" lang="ja-JP" altLang="en-US" sz="1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2709022" y="3284984"/>
            <a:ext cx="4082072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Passive elements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709682" y="120162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/>
              <a:t>Example of BS configuration A-1</a:t>
            </a:r>
            <a:endParaRPr kumimoji="1" lang="ja-JP" altLang="en-US" sz="2800" dirty="0"/>
          </a:p>
        </p:txBody>
      </p:sp>
      <p:sp>
        <p:nvSpPr>
          <p:cNvPr id="39" name="二等辺三角形 38"/>
          <p:cNvSpPr/>
          <p:nvPr/>
        </p:nvSpPr>
        <p:spPr>
          <a:xfrm rot="10800000">
            <a:off x="4361242" y="1844824"/>
            <a:ext cx="570798" cy="492067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0" name="直線コネクタ 39"/>
          <p:cNvCxnSpPr/>
          <p:nvPr/>
        </p:nvCxnSpPr>
        <p:spPr>
          <a:xfrm flipV="1">
            <a:off x="4654954" y="1844824"/>
            <a:ext cx="0" cy="13141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四角形吹き出し 40"/>
          <p:cNvSpPr/>
          <p:nvPr/>
        </p:nvSpPr>
        <p:spPr>
          <a:xfrm>
            <a:off x="1259632" y="1484784"/>
            <a:ext cx="2232248" cy="848301"/>
          </a:xfrm>
          <a:prstGeom prst="wedgeRectCallout">
            <a:avLst>
              <a:gd name="adj1" fmla="val 99837"/>
              <a:gd name="adj2" fmla="val 11324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Antenna connector for both FDD and TDD, 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both TX and RX</a:t>
            </a:r>
            <a:endParaRPr kumimoji="1" lang="ja-JP" altLang="en-US" sz="1600" dirty="0"/>
          </a:p>
        </p:txBody>
      </p:sp>
      <p:sp>
        <p:nvSpPr>
          <p:cNvPr id="42" name="四角形吹き出し 41"/>
          <p:cNvSpPr/>
          <p:nvPr/>
        </p:nvSpPr>
        <p:spPr>
          <a:xfrm>
            <a:off x="7200292" y="2094765"/>
            <a:ext cx="1902464" cy="640052"/>
          </a:xfrm>
          <a:prstGeom prst="wedgeRectCallout">
            <a:avLst>
              <a:gd name="adj1" fmla="val -62884"/>
              <a:gd name="adj2" fmla="val 11453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RRH for FDD and TDD</a:t>
            </a:r>
          </a:p>
        </p:txBody>
      </p:sp>
    </p:spTree>
    <p:extLst>
      <p:ext uri="{BB962C8B-B14F-4D97-AF65-F5344CB8AC3E}">
        <p14:creationId xmlns:p14="http://schemas.microsoft.com/office/powerpoint/2010/main" val="331261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259632" y="2934236"/>
            <a:ext cx="7128792" cy="387914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259632" y="295630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 smtClean="0"/>
              <a:t>eNB</a:t>
            </a:r>
            <a:endParaRPr kumimoji="1" lang="ja-JP" altLang="en-US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447764" y="5805264"/>
            <a:ext cx="4752528" cy="72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>
                <a:solidFill>
                  <a:schemeClr val="tx1"/>
                </a:solidFill>
              </a:rPr>
              <a:t>BBU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339752" y="3140968"/>
            <a:ext cx="4752528" cy="23402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0" name="直線コネクタ 9"/>
          <p:cNvCxnSpPr>
            <a:endCxn id="7" idx="2"/>
          </p:cNvCxnSpPr>
          <p:nvPr/>
        </p:nvCxnSpPr>
        <p:spPr>
          <a:xfrm flipH="1" flipV="1">
            <a:off x="4716016" y="5481228"/>
            <a:ext cx="2646" cy="3240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二等辺三角形 15"/>
          <p:cNvSpPr/>
          <p:nvPr/>
        </p:nvSpPr>
        <p:spPr>
          <a:xfrm rot="10800000">
            <a:off x="5364088" y="3645024"/>
            <a:ext cx="1440160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472100" y="362898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LNA</a:t>
            </a:r>
            <a:endParaRPr kumimoji="1" lang="ja-JP" altLang="en-US" dirty="0"/>
          </a:p>
        </p:txBody>
      </p:sp>
      <p:sp>
        <p:nvSpPr>
          <p:cNvPr id="18" name="四角形吹き出し 17"/>
          <p:cNvSpPr/>
          <p:nvPr/>
        </p:nvSpPr>
        <p:spPr>
          <a:xfrm>
            <a:off x="4788024" y="4805172"/>
            <a:ext cx="2232248" cy="640052"/>
          </a:xfrm>
          <a:prstGeom prst="wedgeRectCallout">
            <a:avLst>
              <a:gd name="adj1" fmla="val 12551"/>
              <a:gd name="adj2" fmla="val -11433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common </a:t>
            </a:r>
            <a:r>
              <a:rPr lang="en-US" altLang="ja-JP" sz="1600" dirty="0" smtClean="0">
                <a:solidFill>
                  <a:schemeClr val="tx1"/>
                </a:solidFill>
              </a:rPr>
              <a:t>LNA for both FDD and TDD band</a:t>
            </a:r>
            <a:endParaRPr kumimoji="1" lang="ja-JP" altLang="en-US" sz="1600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2699792" y="1628800"/>
            <a:ext cx="570798" cy="1640142"/>
            <a:chOff x="4505258" y="692696"/>
            <a:chExt cx="570798" cy="1640142"/>
          </a:xfrm>
        </p:grpSpPr>
        <p:sp>
          <p:nvSpPr>
            <p:cNvPr id="25" name="二等辺三角形 24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6" name="直線コネクタ 25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二等辺三角形 20"/>
          <p:cNvSpPr/>
          <p:nvPr/>
        </p:nvSpPr>
        <p:spPr>
          <a:xfrm>
            <a:off x="2724997" y="3645024"/>
            <a:ext cx="1440160" cy="86409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2896484" y="412643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PA</a:t>
            </a:r>
            <a:endParaRPr kumimoji="1" lang="ja-JP" altLang="en-US" dirty="0"/>
          </a:p>
        </p:txBody>
      </p:sp>
      <p:sp>
        <p:nvSpPr>
          <p:cNvPr id="24" name="四角形吹き出し 23"/>
          <p:cNvSpPr/>
          <p:nvPr/>
        </p:nvSpPr>
        <p:spPr>
          <a:xfrm>
            <a:off x="2483768" y="4805172"/>
            <a:ext cx="2232248" cy="640052"/>
          </a:xfrm>
          <a:prstGeom prst="wedgeRectCallout">
            <a:avLst>
              <a:gd name="adj1" fmla="val 19059"/>
              <a:gd name="adj2" fmla="val -10365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common </a:t>
            </a:r>
            <a:r>
              <a:rPr lang="en-US" altLang="ja-JP" sz="1600" dirty="0" smtClean="0">
                <a:solidFill>
                  <a:schemeClr val="tx1"/>
                </a:solidFill>
              </a:rPr>
              <a:t>PA for both FDD and TDD band</a:t>
            </a:r>
            <a:endParaRPr kumimoji="1" lang="ja-JP" altLang="en-US" sz="1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2709022" y="3284984"/>
            <a:ext cx="4082072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Passive elements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3641162" y="1644842"/>
            <a:ext cx="570798" cy="1640142"/>
            <a:chOff x="4505258" y="692696"/>
            <a:chExt cx="570798" cy="1640142"/>
          </a:xfrm>
        </p:grpSpPr>
        <p:sp>
          <p:nvSpPr>
            <p:cNvPr id="20" name="二等辺三角形 19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3" name="直線コネクタ 22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グループ化 27"/>
          <p:cNvGrpSpPr/>
          <p:nvPr/>
        </p:nvGrpSpPr>
        <p:grpSpPr>
          <a:xfrm>
            <a:off x="4721282" y="1628800"/>
            <a:ext cx="570798" cy="1640142"/>
            <a:chOff x="4505258" y="692696"/>
            <a:chExt cx="570798" cy="1640142"/>
          </a:xfrm>
        </p:grpSpPr>
        <p:sp>
          <p:nvSpPr>
            <p:cNvPr id="29" name="二等辺三角形 28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0" name="直線コネクタ 29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グループ化 30"/>
          <p:cNvGrpSpPr/>
          <p:nvPr/>
        </p:nvGrpSpPr>
        <p:grpSpPr>
          <a:xfrm>
            <a:off x="5729394" y="1628800"/>
            <a:ext cx="570798" cy="1640142"/>
            <a:chOff x="4505258" y="692696"/>
            <a:chExt cx="570798" cy="1640142"/>
          </a:xfrm>
        </p:grpSpPr>
        <p:sp>
          <p:nvSpPr>
            <p:cNvPr id="32" name="二等辺三角形 31"/>
            <p:cNvSpPr/>
            <p:nvPr/>
          </p:nvSpPr>
          <p:spPr>
            <a:xfrm rot="10800000">
              <a:off x="4505258" y="692696"/>
              <a:ext cx="570798" cy="492067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3" name="直線コネクタ 32"/>
            <p:cNvCxnSpPr/>
            <p:nvPr/>
          </p:nvCxnSpPr>
          <p:spPr>
            <a:xfrm flipV="1">
              <a:off x="4790657" y="692696"/>
              <a:ext cx="8313" cy="164014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四角形吹き出し 33"/>
          <p:cNvSpPr/>
          <p:nvPr/>
        </p:nvSpPr>
        <p:spPr>
          <a:xfrm>
            <a:off x="213696" y="1193898"/>
            <a:ext cx="2232248" cy="408108"/>
          </a:xfrm>
          <a:prstGeom prst="wedgeRectCallout">
            <a:avLst>
              <a:gd name="adj1" fmla="val 76101"/>
              <a:gd name="adj2" fmla="val 379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FDD, TX</a:t>
            </a:r>
            <a:endParaRPr kumimoji="1" lang="ja-JP" altLang="en-US" sz="1200" dirty="0"/>
          </a:p>
        </p:txBody>
      </p:sp>
      <p:sp>
        <p:nvSpPr>
          <p:cNvPr id="35" name="四角形吹き出し 34"/>
          <p:cNvSpPr/>
          <p:nvPr/>
        </p:nvSpPr>
        <p:spPr>
          <a:xfrm>
            <a:off x="2491202" y="1189626"/>
            <a:ext cx="2232248" cy="408108"/>
          </a:xfrm>
          <a:prstGeom prst="wedgeRectCallout">
            <a:avLst>
              <a:gd name="adj1" fmla="val 13316"/>
              <a:gd name="adj2" fmla="val 38546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FDD, RX</a:t>
            </a:r>
            <a:endParaRPr kumimoji="1" lang="ja-JP" altLang="en-US" sz="1200" dirty="0"/>
          </a:p>
        </p:txBody>
      </p:sp>
      <p:sp>
        <p:nvSpPr>
          <p:cNvPr id="36" name="四角形吹き出し 35"/>
          <p:cNvSpPr/>
          <p:nvPr/>
        </p:nvSpPr>
        <p:spPr>
          <a:xfrm>
            <a:off x="4762386" y="1196752"/>
            <a:ext cx="2232248" cy="408108"/>
          </a:xfrm>
          <a:prstGeom prst="wedgeRectCallout">
            <a:avLst>
              <a:gd name="adj1" fmla="val -39132"/>
              <a:gd name="adj2" fmla="val 379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TDD, TX</a:t>
            </a:r>
            <a:endParaRPr kumimoji="1" lang="ja-JP" altLang="en-US" sz="1200" dirty="0"/>
          </a:p>
        </p:txBody>
      </p:sp>
      <p:sp>
        <p:nvSpPr>
          <p:cNvPr id="37" name="四角形吹き出し 36"/>
          <p:cNvSpPr/>
          <p:nvPr/>
        </p:nvSpPr>
        <p:spPr>
          <a:xfrm>
            <a:off x="7020272" y="1076676"/>
            <a:ext cx="2232248" cy="408108"/>
          </a:xfrm>
          <a:prstGeom prst="wedgeRectCallout">
            <a:avLst>
              <a:gd name="adj1" fmla="val -94643"/>
              <a:gd name="adj2" fmla="val 3791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schemeClr val="tx1"/>
                </a:solidFill>
              </a:rPr>
              <a:t>Antenna connector for  TDD, RX</a:t>
            </a:r>
            <a:endParaRPr kumimoji="1" lang="ja-JP" altLang="en-US" sz="1200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709682" y="120162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/>
              <a:t>Example of BS </a:t>
            </a:r>
            <a:r>
              <a:rPr lang="en-US" altLang="ja-JP" sz="2800" dirty="0" smtClean="0"/>
              <a:t>configuration</a:t>
            </a:r>
            <a:r>
              <a:rPr kumimoji="1" lang="en-US" altLang="ja-JP" sz="2800" dirty="0" smtClean="0"/>
              <a:t> A-2</a:t>
            </a:r>
            <a:endParaRPr kumimoji="1" lang="ja-JP" altLang="en-US" sz="2800" dirty="0"/>
          </a:p>
        </p:txBody>
      </p:sp>
      <p:sp>
        <p:nvSpPr>
          <p:cNvPr id="39" name="四角形吹き出し 38"/>
          <p:cNvSpPr/>
          <p:nvPr/>
        </p:nvSpPr>
        <p:spPr>
          <a:xfrm>
            <a:off x="7200292" y="2094765"/>
            <a:ext cx="1902464" cy="640052"/>
          </a:xfrm>
          <a:prstGeom prst="wedgeRectCallout">
            <a:avLst>
              <a:gd name="adj1" fmla="val -62884"/>
              <a:gd name="adj2" fmla="val 11453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>
                <a:solidFill>
                  <a:schemeClr val="tx1"/>
                </a:solidFill>
              </a:rPr>
              <a:t>RRH for FDD and TDD</a:t>
            </a:r>
          </a:p>
        </p:txBody>
      </p:sp>
    </p:spTree>
    <p:extLst>
      <p:ext uri="{BB962C8B-B14F-4D97-AF65-F5344CB8AC3E}">
        <p14:creationId xmlns:p14="http://schemas.microsoft.com/office/powerpoint/2010/main" val="389860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710</Words>
  <Application>Microsoft Office PowerPoint</Application>
  <PresentationFormat>画面に合わせる (4:3)</PresentationFormat>
  <Paragraphs>120</Paragraphs>
  <Slides>12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3" baseType="lpstr">
      <vt:lpstr>Office テーマ</vt:lpstr>
      <vt:lpstr>Way Forward on BS configurations for TDD-FDD joint operation including Carrier Aggregation</vt:lpstr>
      <vt:lpstr>Background</vt:lpstr>
      <vt:lpstr>PowerPoint プレゼンテーション</vt:lpstr>
      <vt:lpstr>Way Forward(1/2)</vt:lpstr>
      <vt:lpstr>Way Forward (2/2)</vt:lpstr>
      <vt:lpstr>References</vt:lpstr>
      <vt:lpstr>Appendix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5653225</dc:creator>
  <cp:lastModifiedBy>5653225</cp:lastModifiedBy>
  <cp:revision>44</cp:revision>
  <dcterms:created xsi:type="dcterms:W3CDTF">2014-02-26T04:49:44Z</dcterms:created>
  <dcterms:modified xsi:type="dcterms:W3CDTF">2014-05-21T23:02:47Z</dcterms:modified>
</cp:coreProperties>
</file>