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notesMasterIdLst>
    <p:notesMasterId r:id="rId5"/>
  </p:notesMasterIdLst>
  <p:sldIdLst>
    <p:sldId id="335" r:id="rId2"/>
    <p:sldId id="337" r:id="rId3"/>
    <p:sldId id="339" r:id="rId4"/>
  </p:sldIdLst>
  <p:sldSz cx="10185400" cy="18002250"/>
  <p:notesSz cx="6858000" cy="9144000"/>
  <p:defaultTextStyle>
    <a:defPPr>
      <a:defRPr lang="de-DE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FFCC"/>
    <a:srgbClr val="66FF66"/>
    <a:srgbClr val="99FF33"/>
    <a:srgbClr val="CCFF33"/>
    <a:srgbClr val="99FF66"/>
    <a:srgbClr val="66FF99"/>
    <a:srgbClr val="66FF33"/>
    <a:srgbClr val="00FF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658" autoAdjust="0"/>
    <p:restoredTop sz="92958" autoAdjust="0"/>
  </p:normalViewPr>
  <p:slideViewPr>
    <p:cSldViewPr snapToGrid="0">
      <p:cViewPr>
        <p:scale>
          <a:sx n="50" d="100"/>
          <a:sy n="50" d="100"/>
        </p:scale>
        <p:origin x="-1650" y="-78"/>
      </p:cViewPr>
      <p:guideLst>
        <p:guide orient="horz" pos="5670"/>
        <p:guide pos="320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3481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17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2459038" y="685800"/>
            <a:ext cx="1939925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482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noProof="0" smtClean="0"/>
              <a:t>Click to edit Master text styles</a:t>
            </a:r>
          </a:p>
          <a:p>
            <a:pPr lvl="1"/>
            <a:r>
              <a:rPr lang="de-DE" noProof="0" smtClean="0"/>
              <a:t>Second level</a:t>
            </a:r>
          </a:p>
          <a:p>
            <a:pPr lvl="2"/>
            <a:r>
              <a:rPr lang="de-DE" noProof="0" smtClean="0"/>
              <a:t>Third level</a:t>
            </a:r>
          </a:p>
          <a:p>
            <a:pPr lvl="3"/>
            <a:r>
              <a:rPr lang="de-DE" noProof="0" smtClean="0"/>
              <a:t>Fourth level</a:t>
            </a:r>
          </a:p>
          <a:p>
            <a:pPr lvl="4"/>
            <a:r>
              <a:rPr lang="de-DE" noProof="0" smtClean="0"/>
              <a:t>Fifth level</a:t>
            </a:r>
          </a:p>
        </p:txBody>
      </p:sp>
      <p:sp>
        <p:nvSpPr>
          <p:cNvPr id="3482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3482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CAF0AD73-D9BB-451D-A9C4-DEC6820F35B0}" type="slidenum">
              <a:rPr lang="de-DE"/>
              <a:pPr>
                <a:defRPr/>
              </a:pPr>
              <a:t>‹#›</a:t>
            </a:fld>
            <a:endParaRPr lang="de-D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VF_STK_Icon_RGB_Red_AWgt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0025" y="15619017"/>
            <a:ext cx="1271588" cy="20339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3" name="Rectangle 3"/>
          <p:cNvSpPr>
            <a:spLocks noGrp="1" noChangeArrowheads="1"/>
          </p:cNvSpPr>
          <p:nvPr>
            <p:ph type="ctrTitle"/>
          </p:nvPr>
        </p:nvSpPr>
        <p:spPr>
          <a:xfrm>
            <a:off x="2090134" y="5604871"/>
            <a:ext cx="7290695" cy="3696295"/>
          </a:xfrm>
        </p:spPr>
        <p:txBody>
          <a:bodyPr lIns="91440" tIns="45720"/>
          <a:lstStyle>
            <a:lvl1pPr>
              <a:defRPr sz="3200">
                <a:solidFill>
                  <a:schemeClr val="tx2"/>
                </a:solidFill>
              </a:defRPr>
            </a:lvl1pPr>
          </a:lstStyle>
          <a:p>
            <a:r>
              <a:rPr lang="en-GB"/>
              <a:t>Click to edit Master title</a:t>
            </a:r>
          </a:p>
        </p:txBody>
      </p:sp>
      <p:sp>
        <p:nvSpPr>
          <p:cNvPr id="5124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2090132" y="9301169"/>
            <a:ext cx="7301305" cy="2700338"/>
          </a:xfrm>
        </p:spPr>
        <p:txBody>
          <a:bodyPr lIns="90000" tIns="45720"/>
          <a:lstStyle>
            <a:lvl1pPr marL="0" indent="0">
              <a:spcBef>
                <a:spcPct val="40000"/>
              </a:spcBef>
              <a:buFontTx/>
              <a:buNone/>
              <a:defRPr sz="2000">
                <a:solidFill>
                  <a:srgbClr val="999999"/>
                </a:solidFill>
              </a:defRPr>
            </a:lvl1pPr>
          </a:lstStyle>
          <a:p>
            <a:r>
              <a:rPr lang="en-GB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265C49A-11C7-4677-BE89-E002E3E1311E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159842" y="1250166"/>
            <a:ext cx="2183848" cy="1436846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8302" y="1250166"/>
            <a:ext cx="6381791" cy="1436846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70B419A-B8F6-4351-B82B-1FF13DAED026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8341A72-A74F-4935-8CF1-A565A0ED8D9F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4581" y="11568111"/>
            <a:ext cx="8657590" cy="3575448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04581" y="7630126"/>
            <a:ext cx="8657590" cy="393799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85269CF-6DF5-4F2F-B86E-7D2396E8F2C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8299" y="2383641"/>
            <a:ext cx="4282819" cy="132349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60874" y="2383641"/>
            <a:ext cx="4282819" cy="132349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F3B305-6E33-4E7B-A7A6-D89CA279D14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9270" y="720928"/>
            <a:ext cx="9166860" cy="3000375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9273" y="4029672"/>
            <a:ext cx="4500321" cy="1679378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9273" y="5709047"/>
            <a:ext cx="4500321" cy="10372131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74046" y="4029672"/>
            <a:ext cx="4502087" cy="1679378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74046" y="5709047"/>
            <a:ext cx="4502087" cy="10372131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Rectangle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Rectangle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Rectangle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39C0610-5DF4-451D-9754-D031E9D5A8A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Rectangle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80FDC18-FCC3-433C-AF62-EB1A6DD63835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F6557C2-16E2-4E99-9264-5ED8B0A67E1E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9270" y="716759"/>
            <a:ext cx="3350926" cy="3050383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82217" y="716766"/>
            <a:ext cx="5693921" cy="1536442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9270" y="3767143"/>
            <a:ext cx="3350926" cy="1231403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6C3E77D-3D66-4A8D-BA4F-67867C3665C6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96410" y="12601575"/>
            <a:ext cx="6111240" cy="148769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96410" y="1608534"/>
            <a:ext cx="6111240" cy="108013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96410" y="14089265"/>
            <a:ext cx="6111240" cy="211276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2C3D2B5-4F60-41F2-BD81-F4BAD89CDD66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ChangeArrowheads="1"/>
          </p:cNvSpPr>
          <p:nvPr/>
        </p:nvSpPr>
        <p:spPr bwMode="auto">
          <a:xfrm>
            <a:off x="0" y="16585407"/>
            <a:ext cx="10185400" cy="1416844"/>
          </a:xfrm>
          <a:prstGeom prst="rect">
            <a:avLst/>
          </a:prstGeom>
          <a:gradFill rotWithShape="1">
            <a:gsLst>
              <a:gs pos="0">
                <a:srgbClr val="B30000"/>
              </a:gs>
              <a:gs pos="100000">
                <a:schemeClr val="tx2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sz="half" idx="2"/>
          </p:nvPr>
        </p:nvSpPr>
        <p:spPr bwMode="white">
          <a:xfrm>
            <a:off x="1039814" y="17073563"/>
            <a:ext cx="2376487" cy="6369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90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0" name="Rectangle 4"/>
          <p:cNvSpPr>
            <a:spLocks noGrp="1" noChangeArrowheads="1"/>
          </p:cNvSpPr>
          <p:nvPr>
            <p:ph type="ftr" sz="quarter" idx="3"/>
          </p:nvPr>
        </p:nvSpPr>
        <p:spPr bwMode="white">
          <a:xfrm>
            <a:off x="1039813" y="16635016"/>
            <a:ext cx="4684712" cy="722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90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1" name="Rectangle 5"/>
          <p:cNvSpPr>
            <a:spLocks noGrp="1" noChangeArrowheads="1"/>
          </p:cNvSpPr>
          <p:nvPr>
            <p:ph type="sldNum" sz="quarter" idx="4"/>
          </p:nvPr>
        </p:nvSpPr>
        <p:spPr bwMode="white">
          <a:xfrm>
            <a:off x="608013" y="16635016"/>
            <a:ext cx="514350" cy="722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90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3663C1A9-D44A-4817-904C-D51E449F0E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title"/>
          </p:nvPr>
        </p:nvSpPr>
        <p:spPr bwMode="auto">
          <a:xfrm>
            <a:off x="608013" y="1250156"/>
            <a:ext cx="8736012" cy="9465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title style</a:t>
            </a:r>
          </a:p>
        </p:txBody>
      </p:sp>
      <p:sp>
        <p:nvSpPr>
          <p:cNvPr id="1031" name="Rectangle 7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8013" y="2383236"/>
            <a:ext cx="8736012" cy="132357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</a:p>
        </p:txBody>
      </p:sp>
      <p:sp>
        <p:nvSpPr>
          <p:cNvPr id="4104" name="Text Box 8"/>
          <p:cNvSpPr txBox="1">
            <a:spLocks noChangeArrowheads="1"/>
          </p:cNvSpPr>
          <p:nvPr/>
        </p:nvSpPr>
        <p:spPr bwMode="white">
          <a:xfrm>
            <a:off x="4424363" y="16635016"/>
            <a:ext cx="2354262" cy="62507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lIns="0"/>
          <a:lstStyle/>
          <a:p>
            <a:pPr algn="ctr" eaLnBrk="0" hangingPunct="0">
              <a:defRPr/>
            </a:pPr>
            <a:endParaRPr lang="en-GB" sz="900">
              <a:solidFill>
                <a:schemeClr val="bg1"/>
              </a:solidFill>
            </a:endParaRPr>
          </a:p>
        </p:txBody>
      </p:sp>
      <p:sp>
        <p:nvSpPr>
          <p:cNvPr id="4105" name="Text Box 9"/>
          <p:cNvSpPr txBox="1">
            <a:spLocks noChangeArrowheads="1"/>
          </p:cNvSpPr>
          <p:nvPr/>
        </p:nvSpPr>
        <p:spPr bwMode="white">
          <a:xfrm>
            <a:off x="4424363" y="17073563"/>
            <a:ext cx="2354262" cy="62507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lIns="0"/>
          <a:lstStyle/>
          <a:p>
            <a:pPr algn="ctr" eaLnBrk="0" hangingPunct="0">
              <a:defRPr/>
            </a:pPr>
            <a:endParaRPr lang="en-GB" sz="900">
              <a:solidFill>
                <a:schemeClr val="bg1"/>
              </a:solidFill>
            </a:endParaRPr>
          </a:p>
        </p:txBody>
      </p:sp>
      <p:pic>
        <p:nvPicPr>
          <p:cNvPr id="1034" name="Picture 10" descr="roundel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9521825" y="16823531"/>
            <a:ext cx="401638" cy="944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96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itchFamily="34" charset="0"/>
        </a:defRPr>
      </a:lvl5pPr>
      <a:lvl6pPr marL="4572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itchFamily="34" charset="0"/>
        </a:defRPr>
      </a:lvl6pPr>
      <a:lvl7pPr marL="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itchFamily="34" charset="0"/>
        </a:defRPr>
      </a:lvl7pPr>
      <a:lvl8pPr marL="13716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itchFamily="34" charset="0"/>
        </a:defRPr>
      </a:lvl8pPr>
      <a:lvl9pPr marL="1828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itchFamily="34" charset="0"/>
        </a:defRPr>
      </a:lvl9pPr>
    </p:titleStyle>
    <p:bodyStyle>
      <a:lvl1pPr marL="182563" indent="-182563" algn="l" rtl="0" eaLnBrk="0" fontAlgn="base" hangingPunct="0">
        <a:lnSpc>
          <a:spcPct val="90000"/>
        </a:lnSpc>
        <a:spcBef>
          <a:spcPct val="60000"/>
        </a:spcBef>
        <a:spcAft>
          <a:spcPct val="0"/>
        </a:spcAft>
        <a:buClr>
          <a:srgbClr val="FF0000"/>
        </a:buClr>
        <a:buChar char="•"/>
        <a:defRPr>
          <a:solidFill>
            <a:schemeClr val="tx1"/>
          </a:solidFill>
          <a:latin typeface="+mn-lt"/>
          <a:ea typeface="+mn-ea"/>
          <a:cs typeface="+mn-cs"/>
        </a:defRPr>
      </a:lvl1pPr>
      <a:lvl2pPr marL="388938" indent="-182563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Clr>
          <a:schemeClr val="tx1"/>
        </a:buClr>
        <a:buChar char="–"/>
        <a:defRPr sz="1600">
          <a:solidFill>
            <a:schemeClr val="tx1"/>
          </a:solidFill>
          <a:latin typeface="+mn-lt"/>
        </a:defRPr>
      </a:lvl2pPr>
      <a:lvl3pPr marL="541338" indent="-128588" algn="l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Clr>
          <a:schemeClr val="tx1"/>
        </a:buClr>
        <a:buChar char="–"/>
        <a:defRPr sz="1400">
          <a:solidFill>
            <a:schemeClr val="tx1"/>
          </a:solidFill>
          <a:latin typeface="+mn-lt"/>
        </a:defRPr>
      </a:lvl3pPr>
      <a:lvl4pPr marL="711200" indent="-149225" algn="l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Clr>
          <a:schemeClr val="tx1"/>
        </a:buClr>
        <a:buChar char="–"/>
        <a:defRPr sz="1400">
          <a:solidFill>
            <a:schemeClr val="tx1"/>
          </a:solidFill>
          <a:latin typeface="+mn-lt"/>
        </a:defRPr>
      </a:lvl4pPr>
      <a:lvl5pPr marL="903288" indent="-169863" algn="l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Clr>
          <a:schemeClr val="tx1"/>
        </a:buClr>
        <a:buChar char="–"/>
        <a:defRPr sz="1400">
          <a:solidFill>
            <a:schemeClr val="tx1"/>
          </a:solidFill>
          <a:latin typeface="+mn-lt"/>
        </a:defRPr>
      </a:lvl5pPr>
      <a:lvl6pPr marL="1360488" indent="-169863" algn="l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Clr>
          <a:schemeClr val="tx1"/>
        </a:buClr>
        <a:buChar char="–"/>
        <a:defRPr sz="1400">
          <a:solidFill>
            <a:schemeClr val="tx1"/>
          </a:solidFill>
          <a:latin typeface="+mn-lt"/>
        </a:defRPr>
      </a:lvl6pPr>
      <a:lvl7pPr marL="1817688" indent="-169863" algn="l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Clr>
          <a:schemeClr val="tx1"/>
        </a:buClr>
        <a:buChar char="–"/>
        <a:defRPr sz="1400">
          <a:solidFill>
            <a:schemeClr val="tx1"/>
          </a:solidFill>
          <a:latin typeface="+mn-lt"/>
        </a:defRPr>
      </a:lvl7pPr>
      <a:lvl8pPr marL="2274888" indent="-169863" algn="l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Clr>
          <a:schemeClr val="tx1"/>
        </a:buClr>
        <a:buChar char="–"/>
        <a:defRPr sz="1400">
          <a:solidFill>
            <a:schemeClr val="tx1"/>
          </a:solidFill>
          <a:latin typeface="+mn-lt"/>
        </a:defRPr>
      </a:lvl8pPr>
      <a:lvl9pPr marL="2732088" indent="-169863" algn="l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Clr>
          <a:schemeClr val="tx1"/>
        </a:buClr>
        <a:buChar char="–"/>
        <a:defRPr sz="14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528638" y="2843611"/>
            <a:ext cx="9186862" cy="3694906"/>
          </a:xfrm>
        </p:spPr>
        <p:txBody>
          <a:bodyPr/>
          <a:lstStyle/>
          <a:p>
            <a:r>
              <a:rPr lang="en-GB" sz="1800" dirty="0" smtClean="0"/>
              <a:t>TSG-RAN Working Group 4 (Radio) meeting #58 	 </a:t>
            </a:r>
            <a:r>
              <a:rPr lang="en-GB" sz="1800" dirty="0" smtClean="0"/>
              <a:t>		R4-111548</a:t>
            </a:r>
            <a:r>
              <a:rPr lang="en-GB" sz="1800" dirty="0" smtClean="0"/>
              <a:t/>
            </a:r>
            <a:br>
              <a:rPr lang="en-GB" sz="1800" dirty="0" smtClean="0"/>
            </a:br>
            <a:r>
              <a:rPr lang="en-GB" sz="1800" dirty="0" smtClean="0"/>
              <a:t>Taipei, Taiwan, 21 – 25 February, 2011	</a:t>
            </a:r>
            <a:br>
              <a:rPr lang="en-GB" sz="1800" dirty="0" smtClean="0"/>
            </a:br>
            <a:r>
              <a:rPr lang="en-US" sz="1800" dirty="0" smtClean="0"/>
              <a:t>		</a:t>
            </a:r>
            <a:r>
              <a:rPr lang="en-GB" sz="1800" dirty="0" smtClean="0"/>
              <a:t/>
            </a:r>
            <a:br>
              <a:rPr lang="en-GB" sz="1800" dirty="0" smtClean="0"/>
            </a:br>
            <a:r>
              <a:rPr lang="en-US" sz="1800" dirty="0" smtClean="0"/>
              <a:t> Source:	Vodafone</a:t>
            </a:r>
            <a:r>
              <a:rPr lang="en-GB" sz="1800" dirty="0" smtClean="0"/>
              <a:t/>
            </a:r>
            <a:br>
              <a:rPr lang="en-GB" sz="1800" dirty="0" smtClean="0"/>
            </a:br>
            <a:r>
              <a:rPr lang="en-US" sz="1800" dirty="0" smtClean="0"/>
              <a:t>Title:	</a:t>
            </a:r>
            <a:r>
              <a:rPr lang="en-US" sz="1800" dirty="0" smtClean="0"/>
              <a:t>LTE MIMO OTA Measurement Campaign – Final </a:t>
            </a:r>
            <a:r>
              <a:rPr lang="en-US" sz="1800" dirty="0" err="1" smtClean="0"/>
              <a:t>e</a:t>
            </a:r>
            <a:r>
              <a:rPr lang="en-US" sz="1800" dirty="0" err="1" smtClean="0"/>
              <a:t>NodeB</a:t>
            </a:r>
            <a:r>
              <a:rPr lang="en-US" sz="1800" dirty="0" smtClean="0"/>
              <a:t> emulator Parameter settings</a:t>
            </a:r>
            <a:r>
              <a:rPr lang="en-GB" sz="1800" dirty="0" smtClean="0"/>
              <a:t/>
            </a:r>
            <a:br>
              <a:rPr lang="en-GB" sz="1800" dirty="0" smtClean="0"/>
            </a:br>
            <a:r>
              <a:rPr lang="pt-BR" sz="1800" dirty="0" smtClean="0"/>
              <a:t>Agenda item:	7.3</a:t>
            </a:r>
            <a:r>
              <a:rPr lang="en-GB" sz="1800" dirty="0" smtClean="0"/>
              <a:t/>
            </a:r>
            <a:br>
              <a:rPr lang="en-GB" sz="1800" dirty="0" smtClean="0"/>
            </a:br>
            <a:r>
              <a:rPr lang="en-GB" sz="1800" dirty="0" smtClean="0"/>
              <a:t>Document for:	</a:t>
            </a:r>
            <a:r>
              <a:rPr lang="en-GB" sz="1800" dirty="0" smtClean="0"/>
              <a:t>Approval</a:t>
            </a:r>
            <a:endParaRPr lang="de-DE" sz="18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49" name="Rectangle 1"/>
          <p:cNvSpPr>
            <a:spLocks noChangeArrowheads="1"/>
          </p:cNvSpPr>
          <p:nvPr/>
        </p:nvSpPr>
        <p:spPr bwMode="auto">
          <a:xfrm>
            <a:off x="0" y="0"/>
            <a:ext cx="3025485" cy="5254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0000" tIns="46800" rIns="90000" bIns="46800" anchor="ctr">
            <a:spAutoFit/>
          </a:bodyPr>
          <a:lstStyle/>
          <a:p>
            <a:pPr eaLnBrk="0" hangingPunct="0"/>
            <a:r>
              <a:rPr lang="en-GB" sz="1000" b="1">
                <a:latin typeface="Times New Roman" pitchFamily="18" charset="0"/>
                <a:ea typeface="MS Mincho" pitchFamily="49" charset="-128"/>
              </a:rPr>
              <a:t>Table B.2.4.1: </a:t>
            </a:r>
            <a:r>
              <a:rPr lang="en-GB" altLang="ja-JP" sz="1000" b="1">
                <a:latin typeface="Times New Roman" pitchFamily="18" charset="0"/>
                <a:ea typeface="MS Mincho" pitchFamily="49" charset="-128"/>
              </a:rPr>
              <a:t>eNode B emulator setting parameters</a:t>
            </a:r>
            <a:endParaRPr lang="en-GB" altLang="ja-JP" sz="1000">
              <a:ea typeface="ＭＳ Ｐゴシック" pitchFamily="50" charset="-128"/>
            </a:endParaRPr>
          </a:p>
          <a:p>
            <a:pPr eaLnBrk="0" hangingPunct="0"/>
            <a:endParaRPr lang="en-GB" altLang="ja-JP">
              <a:ea typeface="ＭＳ Ｐゴシック" pitchFamily="50" charset="-128"/>
            </a:endParaRPr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</p:nvPr>
        </p:nvGraphicFramePr>
        <p:xfrm>
          <a:off x="342900" y="1690691"/>
          <a:ext cx="9505951" cy="14975846"/>
        </p:xfrm>
        <a:graphic>
          <a:graphicData uri="http://schemas.openxmlformats.org/drawingml/2006/table">
            <a:tbl>
              <a:tblPr/>
              <a:tblGrid>
                <a:gridCol w="2819400"/>
                <a:gridCol w="982194"/>
                <a:gridCol w="2694456"/>
                <a:gridCol w="3009901"/>
              </a:tblGrid>
              <a:tr h="347713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500" b="1" dirty="0">
                          <a:latin typeface="Times New Roman"/>
                          <a:ea typeface="MS Mincho"/>
                          <a:cs typeface="Arial"/>
                        </a:rPr>
                        <a:t>Parameters</a:t>
                      </a:r>
                      <a:endParaRPr lang="en-GB" sz="2500" dirty="0"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GB" sz="2500" dirty="0"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500" b="1" dirty="0">
                          <a:latin typeface="Times New Roman"/>
                          <a:ea typeface="MS Mincho"/>
                          <a:cs typeface="Arial"/>
                        </a:rPr>
                        <a:t>Signal Level</a:t>
                      </a:r>
                      <a:endParaRPr lang="en-GB" sz="2500" dirty="0"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347713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500" b="1" dirty="0">
                          <a:latin typeface="Times New Roman"/>
                          <a:ea typeface="MS Mincho"/>
                          <a:cs typeface="Arial"/>
                        </a:rPr>
                        <a:t>Middle</a:t>
                      </a:r>
                      <a:endParaRPr lang="en-GB" sz="2500" dirty="0"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500" b="1" dirty="0">
                          <a:latin typeface="Times New Roman"/>
                          <a:ea typeface="MS Mincho"/>
                          <a:cs typeface="Arial"/>
                        </a:rPr>
                        <a:t>High</a:t>
                      </a:r>
                      <a:endParaRPr lang="en-GB" sz="2500" dirty="0"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</a:tr>
              <a:tr h="69542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300" dirty="0">
                          <a:latin typeface="Times New Roman"/>
                          <a:ea typeface="MS Mincho"/>
                          <a:cs typeface="Arial"/>
                        </a:rPr>
                        <a:t>Connection mode of UE</a:t>
                      </a:r>
                      <a:endParaRPr lang="en-GB" sz="2300" dirty="0"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GB" sz="2300" dirty="0"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300">
                          <a:latin typeface="Times New Roman"/>
                          <a:ea typeface="MS Mincho"/>
                          <a:cs typeface="Arial"/>
                        </a:rPr>
                        <a:t>Attached</a:t>
                      </a:r>
                      <a:endParaRPr lang="en-GB" sz="2300"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34771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300" dirty="0">
                          <a:latin typeface="Times New Roman"/>
                          <a:ea typeface="MS Mincho"/>
                          <a:cs typeface="Arial"/>
                        </a:rPr>
                        <a:t>DL MIMO mode</a:t>
                      </a:r>
                      <a:endParaRPr lang="en-GB" sz="2300" dirty="0"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GB" sz="2300" dirty="0"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300">
                          <a:latin typeface="Times New Roman"/>
                          <a:ea typeface="MS Mincho"/>
                          <a:cs typeface="Arial"/>
                        </a:rPr>
                        <a:t>2 x 2 open loop spatial multiplexing</a:t>
                      </a:r>
                      <a:endParaRPr lang="en-GB" sz="2300"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34771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300" dirty="0">
                          <a:latin typeface="Times New Roman"/>
                          <a:ea typeface="MS Mincho"/>
                          <a:cs typeface="Arial"/>
                        </a:rPr>
                        <a:t>Duplex mode</a:t>
                      </a:r>
                      <a:endParaRPr lang="en-GB" sz="2300" dirty="0"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GB" sz="2300" dirty="0"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300">
                          <a:latin typeface="Times New Roman"/>
                          <a:ea typeface="MS Mincho"/>
                          <a:cs typeface="Arial"/>
                        </a:rPr>
                        <a:t>FDD</a:t>
                      </a:r>
                      <a:endParaRPr lang="en-GB" sz="2300"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104313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300" dirty="0">
                          <a:latin typeface="Times New Roman"/>
                          <a:ea typeface="MS Mincho"/>
                          <a:cs typeface="Arial"/>
                        </a:rPr>
                        <a:t>Operating band</a:t>
                      </a:r>
                      <a:br>
                        <a:rPr lang="en-GB" sz="2300" dirty="0">
                          <a:latin typeface="Times New Roman"/>
                          <a:ea typeface="MS Mincho"/>
                          <a:cs typeface="Arial"/>
                        </a:rPr>
                      </a:br>
                      <a:r>
                        <a:rPr lang="en-GB" sz="2300" dirty="0">
                          <a:latin typeface="Times New Roman"/>
                          <a:ea typeface="MS Mincho"/>
                          <a:cs typeface="Arial"/>
                        </a:rPr>
                        <a:t> (UL channel, </a:t>
                      </a:r>
                      <a:br>
                        <a:rPr lang="en-GB" sz="2300" dirty="0">
                          <a:latin typeface="Times New Roman"/>
                          <a:ea typeface="MS Mincho"/>
                          <a:cs typeface="Arial"/>
                        </a:rPr>
                      </a:br>
                      <a:r>
                        <a:rPr lang="en-GB" sz="2300" dirty="0">
                          <a:latin typeface="Times New Roman"/>
                          <a:ea typeface="MS Mincho"/>
                          <a:cs typeface="Arial"/>
                        </a:rPr>
                        <a:t>DL channel)</a:t>
                      </a:r>
                      <a:endParaRPr lang="en-GB" sz="2300" dirty="0"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GB" sz="2300" dirty="0"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300" dirty="0">
                          <a:latin typeface="Times New Roman"/>
                          <a:ea typeface="MS Mincho"/>
                          <a:cs typeface="Arial"/>
                        </a:rPr>
                        <a:t>band 7 (21100, 3100)</a:t>
                      </a:r>
                      <a:br>
                        <a:rPr lang="en-GB" sz="2300" dirty="0">
                          <a:latin typeface="Times New Roman"/>
                          <a:ea typeface="MS Mincho"/>
                          <a:cs typeface="Arial"/>
                        </a:rPr>
                      </a:br>
                      <a:r>
                        <a:rPr lang="en-GB" sz="2300" dirty="0">
                          <a:latin typeface="Times New Roman"/>
                          <a:ea typeface="MS Mincho"/>
                          <a:cs typeface="Arial"/>
                        </a:rPr>
                        <a:t>band 20 (24300, 6300)</a:t>
                      </a:r>
                      <a:endParaRPr lang="en-GB" sz="2300" dirty="0"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34771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300" dirty="0">
                          <a:latin typeface="Times New Roman"/>
                          <a:ea typeface="MS Mincho"/>
                          <a:cs typeface="Arial"/>
                        </a:rPr>
                        <a:t>Schedule </a:t>
                      </a:r>
                      <a:r>
                        <a:rPr lang="en-GB" sz="2300" dirty="0" smtClean="0">
                          <a:latin typeface="Times New Roman"/>
                          <a:ea typeface="MS Mincho"/>
                          <a:cs typeface="Arial"/>
                        </a:rPr>
                        <a:t>type</a:t>
                      </a:r>
                      <a:endParaRPr lang="en-GB" sz="2300" dirty="0"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GB" sz="2300" dirty="0"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300" dirty="0">
                          <a:latin typeface="Times New Roman"/>
                          <a:ea typeface="MS Mincho"/>
                          <a:cs typeface="Arial"/>
                        </a:rPr>
                        <a:t>Reference Measurement Channel (RMC)</a:t>
                      </a:r>
                      <a:endParaRPr lang="en-GB" sz="2300" dirty="0"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139085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300" dirty="0">
                          <a:latin typeface="Times New Roman"/>
                          <a:ea typeface="MS Mincho"/>
                          <a:cs typeface="Arial"/>
                        </a:rPr>
                        <a:t>Reference Channel</a:t>
                      </a:r>
                      <a:endParaRPr lang="en-GB" sz="2300" dirty="0"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GB" sz="2300" dirty="0"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300" dirty="0" smtClean="0">
                          <a:latin typeface="Times New Roman"/>
                          <a:ea typeface="MS Mincho"/>
                          <a:cs typeface="Arial"/>
                        </a:rPr>
                        <a:t>R.11(Note 1)</a:t>
                      </a:r>
                      <a:endParaRPr lang="en-GB" sz="2300" dirty="0"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300" dirty="0" smtClean="0">
                          <a:solidFill>
                            <a:srgbClr val="FF0000"/>
                          </a:solidFill>
                          <a:latin typeface="Times New Roman"/>
                          <a:ea typeface="MS Mincho"/>
                          <a:cs typeface="Arial"/>
                        </a:rPr>
                        <a:t>R.X (Note 2)</a:t>
                      </a:r>
                      <a:endParaRPr lang="en-GB" sz="2300" dirty="0">
                        <a:solidFill>
                          <a:srgbClr val="FF0000"/>
                        </a:solidFill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771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300" dirty="0">
                          <a:latin typeface="Times New Roman"/>
                          <a:ea typeface="MS Mincho"/>
                          <a:cs typeface="Arial"/>
                        </a:rPr>
                        <a:t>Bandwidth DL</a:t>
                      </a:r>
                      <a:endParaRPr lang="en-GB" sz="2300" dirty="0"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300" dirty="0" smtClean="0">
                          <a:latin typeface="Times New Roman"/>
                          <a:ea typeface="MS Mincho"/>
                        </a:rPr>
                        <a:t>MHz</a:t>
                      </a:r>
                      <a:endParaRPr lang="en-GB" sz="2300" dirty="0"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300" dirty="0" smtClean="0">
                          <a:latin typeface="Times New Roman"/>
                          <a:ea typeface="MS Mincho"/>
                          <a:cs typeface="Arial"/>
                        </a:rPr>
                        <a:t>10</a:t>
                      </a:r>
                      <a:endParaRPr lang="en-GB" sz="2300" dirty="0"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63480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300" dirty="0">
                          <a:latin typeface="Times New Roman"/>
                          <a:ea typeface="MS Mincho"/>
                          <a:cs typeface="Arial"/>
                        </a:rPr>
                        <a:t>Number of </a:t>
                      </a:r>
                      <a:r>
                        <a:rPr lang="en-GB" sz="2300" dirty="0" err="1">
                          <a:latin typeface="Times New Roman"/>
                          <a:ea typeface="MS Mincho"/>
                          <a:cs typeface="Arial"/>
                        </a:rPr>
                        <a:t>RBs</a:t>
                      </a:r>
                      <a:r>
                        <a:rPr lang="en-GB" sz="2300" dirty="0">
                          <a:latin typeface="Times New Roman"/>
                          <a:ea typeface="MS Mincho"/>
                          <a:cs typeface="Arial"/>
                        </a:rPr>
                        <a:t> DL</a:t>
                      </a:r>
                      <a:endParaRPr lang="en-GB" sz="2300" dirty="0"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GB" sz="2300" dirty="0"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300" dirty="0">
                          <a:latin typeface="Times New Roman"/>
                          <a:ea typeface="MS Mincho"/>
                          <a:cs typeface="Arial"/>
                        </a:rPr>
                        <a:t>50</a:t>
                      </a:r>
                      <a:endParaRPr lang="en-GB" sz="2300" dirty="0"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34771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300" dirty="0">
                          <a:latin typeface="Times New Roman"/>
                          <a:ea typeface="MS Mincho"/>
                          <a:cs typeface="Arial"/>
                        </a:rPr>
                        <a:t>Start RB DL</a:t>
                      </a:r>
                      <a:endParaRPr lang="en-GB" sz="2300" dirty="0"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GB" sz="2300" dirty="0"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300" dirty="0">
                          <a:latin typeface="Times New Roman"/>
                          <a:ea typeface="MS Mincho"/>
                          <a:cs typeface="Arial"/>
                        </a:rPr>
                        <a:t>0</a:t>
                      </a:r>
                      <a:endParaRPr lang="en-GB" sz="2300" dirty="0"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34771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300" dirty="0">
                          <a:latin typeface="Times New Roman"/>
                          <a:ea typeface="MS Mincho"/>
                          <a:cs typeface="Arial"/>
                        </a:rPr>
                        <a:t>Modulation DL</a:t>
                      </a:r>
                      <a:endParaRPr lang="en-GB" sz="2300" dirty="0"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GB" sz="2300" dirty="0"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300" dirty="0">
                          <a:latin typeface="Times New Roman"/>
                          <a:ea typeface="MS Mincho"/>
                          <a:cs typeface="Arial"/>
                        </a:rPr>
                        <a:t>16QAM</a:t>
                      </a:r>
                      <a:endParaRPr lang="en-GB" sz="2300" dirty="0"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300" dirty="0">
                          <a:latin typeface="Times New Roman"/>
                          <a:ea typeface="MS Mincho"/>
                          <a:cs typeface="Arial"/>
                        </a:rPr>
                        <a:t>64 QAM</a:t>
                      </a:r>
                      <a:endParaRPr lang="en-GB" sz="2300" dirty="0"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9542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300" dirty="0">
                          <a:latin typeface="Times New Roman"/>
                          <a:ea typeface="MS Mincho"/>
                          <a:cs typeface="Arial"/>
                        </a:rPr>
                        <a:t>TBS </a:t>
                      </a:r>
                      <a:r>
                        <a:rPr lang="en-GB" sz="2300" dirty="0" err="1">
                          <a:latin typeface="Times New Roman"/>
                          <a:ea typeface="MS Mincho"/>
                          <a:cs typeface="Arial"/>
                        </a:rPr>
                        <a:t>Idx</a:t>
                      </a:r>
                      <a:r>
                        <a:rPr lang="en-GB" sz="2300" dirty="0">
                          <a:latin typeface="Times New Roman"/>
                          <a:ea typeface="MS Mincho"/>
                          <a:cs typeface="Arial"/>
                        </a:rPr>
                        <a:t> DL</a:t>
                      </a:r>
                      <a:endParaRPr lang="en-GB" sz="2300" dirty="0">
                        <a:latin typeface="Times New Roman"/>
                        <a:ea typeface="MS Mincho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300" dirty="0">
                          <a:latin typeface="Times New Roman"/>
                          <a:ea typeface="MS Mincho"/>
                          <a:cs typeface="Arial"/>
                        </a:rPr>
                        <a:t>(MCS </a:t>
                      </a:r>
                      <a:r>
                        <a:rPr lang="en-GB" sz="2300" dirty="0" err="1">
                          <a:latin typeface="Times New Roman"/>
                          <a:ea typeface="MS Mincho"/>
                          <a:cs typeface="Arial"/>
                        </a:rPr>
                        <a:t>Idx</a:t>
                      </a:r>
                      <a:r>
                        <a:rPr lang="en-GB" sz="2300" dirty="0">
                          <a:latin typeface="Times New Roman"/>
                          <a:ea typeface="MS Mincho"/>
                          <a:cs typeface="Arial"/>
                        </a:rPr>
                        <a:t> DL)</a:t>
                      </a:r>
                      <a:endParaRPr lang="en-GB" sz="2300" dirty="0"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GB" sz="2300" dirty="0"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300" dirty="0">
                          <a:latin typeface="Times New Roman"/>
                          <a:ea typeface="MS Mincho"/>
                          <a:cs typeface="Arial"/>
                        </a:rPr>
                        <a:t>Defined by RMC</a:t>
                      </a:r>
                      <a:endParaRPr lang="en-GB" sz="2300" dirty="0">
                        <a:latin typeface="Times New Roman"/>
                        <a:ea typeface="MS Mincho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300" dirty="0">
                          <a:latin typeface="Times New Roman"/>
                          <a:ea typeface="MS Mincho"/>
                          <a:cs typeface="Arial"/>
                        </a:rPr>
                        <a:t>14 (15)</a:t>
                      </a:r>
                      <a:endParaRPr lang="en-GB" sz="2300" dirty="0"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300" dirty="0" smtClean="0">
                          <a:latin typeface="Times New Roman"/>
                          <a:ea typeface="MS Mincho"/>
                          <a:cs typeface="Arial"/>
                        </a:rPr>
                        <a:t>Defined</a:t>
                      </a:r>
                      <a:r>
                        <a:rPr lang="en-GB" sz="2300" baseline="0" dirty="0" smtClean="0">
                          <a:latin typeface="Times New Roman"/>
                          <a:ea typeface="MS Mincho"/>
                          <a:cs typeface="Arial"/>
                        </a:rPr>
                        <a:t> by RMC  </a:t>
                      </a:r>
                      <a:r>
                        <a:rPr lang="en-GB" sz="2300" dirty="0" smtClean="0">
                          <a:latin typeface="Times New Roman"/>
                          <a:ea typeface="MS Mincho"/>
                          <a:cs typeface="Arial"/>
                        </a:rPr>
                        <a:t>[24] </a:t>
                      </a:r>
                      <a:r>
                        <a:rPr lang="en-GB" sz="2300" dirty="0">
                          <a:latin typeface="Times New Roman"/>
                          <a:ea typeface="MS Mincho"/>
                          <a:cs typeface="Arial"/>
                        </a:rPr>
                        <a:t>([26])</a:t>
                      </a:r>
                      <a:endParaRPr lang="en-GB" sz="2300" dirty="0"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34771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300" dirty="0">
                          <a:latin typeface="Times New Roman"/>
                          <a:ea typeface="MS Mincho"/>
                          <a:cs typeface="Arial"/>
                        </a:rPr>
                        <a:t>Bandwidth UL</a:t>
                      </a:r>
                      <a:endParaRPr lang="en-GB" sz="2300" dirty="0"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300" dirty="0" smtClean="0">
                          <a:latin typeface="Times New Roman"/>
                          <a:ea typeface="MS Mincho"/>
                        </a:rPr>
                        <a:t>MHz</a:t>
                      </a:r>
                      <a:endParaRPr lang="en-GB" sz="2300" dirty="0"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300" dirty="0" smtClean="0">
                          <a:latin typeface="Times New Roman"/>
                          <a:ea typeface="MS Mincho"/>
                          <a:cs typeface="Arial"/>
                        </a:rPr>
                        <a:t>10</a:t>
                      </a:r>
                      <a:endParaRPr lang="en-GB" sz="2300" dirty="0"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63480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300" dirty="0">
                          <a:latin typeface="Times New Roman"/>
                          <a:ea typeface="MS Mincho"/>
                          <a:cs typeface="Arial"/>
                        </a:rPr>
                        <a:t>Number of </a:t>
                      </a:r>
                      <a:r>
                        <a:rPr lang="en-GB" sz="2300" dirty="0" err="1">
                          <a:latin typeface="Times New Roman"/>
                          <a:ea typeface="MS Mincho"/>
                          <a:cs typeface="Arial"/>
                        </a:rPr>
                        <a:t>RBs</a:t>
                      </a:r>
                      <a:r>
                        <a:rPr lang="en-GB" sz="2300" dirty="0">
                          <a:latin typeface="Times New Roman"/>
                          <a:ea typeface="MS Mincho"/>
                          <a:cs typeface="Arial"/>
                        </a:rPr>
                        <a:t> UL</a:t>
                      </a:r>
                      <a:endParaRPr lang="en-GB" sz="2300" dirty="0"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GB" sz="2300" dirty="0"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300" dirty="0">
                          <a:latin typeface="Times New Roman"/>
                          <a:ea typeface="MS Mincho"/>
                          <a:cs typeface="Arial"/>
                        </a:rPr>
                        <a:t>50</a:t>
                      </a:r>
                      <a:endParaRPr lang="en-GB" sz="2300" dirty="0"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34771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300" dirty="0">
                          <a:latin typeface="Times New Roman"/>
                          <a:ea typeface="MS Mincho"/>
                          <a:cs typeface="Arial"/>
                        </a:rPr>
                        <a:t>Start RB UL</a:t>
                      </a:r>
                      <a:endParaRPr lang="en-GB" sz="2300" dirty="0"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GB" sz="2300" dirty="0"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300" dirty="0">
                          <a:latin typeface="Times New Roman"/>
                          <a:ea typeface="MS Mincho"/>
                          <a:cs typeface="Arial"/>
                        </a:rPr>
                        <a:t>0</a:t>
                      </a:r>
                      <a:endParaRPr lang="en-GB" sz="2300" dirty="0"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34771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300" dirty="0">
                          <a:latin typeface="Times New Roman"/>
                          <a:ea typeface="MS Mincho"/>
                          <a:cs typeface="Arial"/>
                        </a:rPr>
                        <a:t>Modulation UL</a:t>
                      </a:r>
                      <a:endParaRPr lang="en-GB" sz="2300" dirty="0"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GB" sz="2300" dirty="0"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300" dirty="0">
                          <a:latin typeface="Times New Roman"/>
                          <a:ea typeface="MS Mincho"/>
                          <a:cs typeface="Arial"/>
                        </a:rPr>
                        <a:t>QPSK</a:t>
                      </a:r>
                      <a:endParaRPr lang="en-GB" sz="2300" dirty="0"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300" dirty="0">
                          <a:latin typeface="Times New Roman"/>
                          <a:ea typeface="MS Mincho"/>
                          <a:cs typeface="Arial"/>
                        </a:rPr>
                        <a:t>16QAM</a:t>
                      </a:r>
                      <a:endParaRPr lang="en-GB" sz="2300" dirty="0"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9542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300" dirty="0">
                          <a:latin typeface="Times New Roman"/>
                          <a:ea typeface="MS Mincho"/>
                          <a:cs typeface="Arial"/>
                        </a:rPr>
                        <a:t>TBS </a:t>
                      </a:r>
                      <a:r>
                        <a:rPr lang="en-GB" sz="2300" dirty="0" err="1">
                          <a:latin typeface="Times New Roman"/>
                          <a:ea typeface="MS Mincho"/>
                          <a:cs typeface="Arial"/>
                        </a:rPr>
                        <a:t>Idx</a:t>
                      </a:r>
                      <a:r>
                        <a:rPr lang="en-GB" sz="2300" dirty="0">
                          <a:latin typeface="Times New Roman"/>
                          <a:ea typeface="MS Mincho"/>
                          <a:cs typeface="Arial"/>
                        </a:rPr>
                        <a:t> UL</a:t>
                      </a:r>
                      <a:endParaRPr lang="en-GB" sz="2300" dirty="0">
                        <a:latin typeface="Times New Roman"/>
                        <a:ea typeface="MS Mincho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300" dirty="0">
                          <a:latin typeface="Times New Roman"/>
                          <a:ea typeface="MS Mincho"/>
                          <a:cs typeface="Arial"/>
                        </a:rPr>
                        <a:t>(MCS </a:t>
                      </a:r>
                      <a:r>
                        <a:rPr lang="en-GB" sz="2300" dirty="0" err="1">
                          <a:latin typeface="Times New Roman"/>
                          <a:ea typeface="MS Mincho"/>
                          <a:cs typeface="Arial"/>
                        </a:rPr>
                        <a:t>Idx</a:t>
                      </a:r>
                      <a:r>
                        <a:rPr lang="en-GB" sz="2300" dirty="0">
                          <a:latin typeface="Times New Roman"/>
                          <a:ea typeface="MS Mincho"/>
                          <a:cs typeface="Arial"/>
                        </a:rPr>
                        <a:t> UL)</a:t>
                      </a:r>
                      <a:endParaRPr lang="en-GB" sz="2300" dirty="0"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GB" sz="2300" dirty="0"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300" dirty="0">
                          <a:latin typeface="Times New Roman"/>
                          <a:ea typeface="MS Mincho"/>
                          <a:cs typeface="Arial"/>
                        </a:rPr>
                        <a:t>Defined by RMC</a:t>
                      </a:r>
                      <a:endParaRPr lang="en-GB" sz="2300" dirty="0">
                        <a:latin typeface="Times New Roman"/>
                        <a:ea typeface="MS Mincho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300" dirty="0">
                          <a:latin typeface="Times New Roman"/>
                          <a:ea typeface="MS Mincho"/>
                          <a:cs typeface="Arial"/>
                        </a:rPr>
                        <a:t>6 (6)</a:t>
                      </a:r>
                      <a:endParaRPr lang="en-GB" sz="2300" dirty="0"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300" smtClean="0">
                          <a:latin typeface="Times New Roman"/>
                          <a:ea typeface="MS Mincho"/>
                          <a:cs typeface="Arial"/>
                        </a:rPr>
                        <a:t>Defined by RMC            19 </a:t>
                      </a:r>
                      <a:r>
                        <a:rPr lang="en-GB" sz="2300" dirty="0">
                          <a:latin typeface="Times New Roman"/>
                          <a:ea typeface="MS Mincho"/>
                          <a:cs typeface="Arial"/>
                        </a:rPr>
                        <a:t>(20)</a:t>
                      </a:r>
                      <a:endParaRPr lang="en-GB" sz="2300" dirty="0"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9542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300" dirty="0">
                          <a:latin typeface="Times New Roman"/>
                          <a:ea typeface="MS Mincho"/>
                          <a:cs typeface="Arial"/>
                        </a:rPr>
                        <a:t>Transmit power control</a:t>
                      </a:r>
                      <a:endParaRPr lang="en-GB" sz="2300" dirty="0"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300" dirty="0" err="1" smtClean="0">
                          <a:latin typeface="Times New Roman"/>
                          <a:ea typeface="MS Mincho"/>
                        </a:rPr>
                        <a:t>dBm</a:t>
                      </a:r>
                      <a:endParaRPr lang="en-GB" sz="2300" dirty="0"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300" dirty="0">
                          <a:latin typeface="Times New Roman"/>
                          <a:ea typeface="MS Mincho"/>
                          <a:cs typeface="Arial"/>
                        </a:rPr>
                        <a:t>-10, open </a:t>
                      </a:r>
                      <a:r>
                        <a:rPr lang="en-GB" sz="2300" dirty="0" smtClean="0">
                          <a:latin typeface="Times New Roman"/>
                          <a:ea typeface="MS Mincho"/>
                          <a:cs typeface="Arial"/>
                        </a:rPr>
                        <a:t>loop (Note 3)</a:t>
                      </a:r>
                      <a:endParaRPr lang="en-GB" sz="2300" dirty="0"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34771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300" dirty="0">
                          <a:latin typeface="Times New Roman"/>
                          <a:ea typeface="MS Mincho"/>
                          <a:cs typeface="Arial"/>
                        </a:rPr>
                        <a:t>PBCH_RA = </a:t>
                      </a:r>
                      <a:r>
                        <a:rPr lang="en-GB" sz="2300" dirty="0" err="1">
                          <a:latin typeface="Symbol"/>
                          <a:ea typeface="MS Mincho"/>
                          <a:cs typeface="Arial"/>
                        </a:rPr>
                        <a:t>r</a:t>
                      </a:r>
                      <a:r>
                        <a:rPr lang="en-GB" sz="2300" baseline="-25000" dirty="0" err="1">
                          <a:latin typeface="Times New Roman"/>
                          <a:ea typeface="MS Mincho"/>
                          <a:cs typeface="Arial"/>
                        </a:rPr>
                        <a:t>A</a:t>
                      </a:r>
                      <a:endParaRPr lang="en-GB" sz="2300" dirty="0"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300" dirty="0" smtClean="0">
                          <a:latin typeface="Times New Roman"/>
                          <a:ea typeface="MS Mincho"/>
                        </a:rPr>
                        <a:t>dB</a:t>
                      </a:r>
                      <a:endParaRPr lang="en-GB" sz="2300" dirty="0"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300" dirty="0">
                          <a:latin typeface="Times New Roman"/>
                          <a:ea typeface="MS Mincho"/>
                          <a:cs typeface="Arial"/>
                        </a:rPr>
                        <a:t>-</a:t>
                      </a:r>
                      <a:r>
                        <a:rPr lang="en-GB" sz="2300" dirty="0" smtClean="0">
                          <a:latin typeface="Times New Roman"/>
                          <a:ea typeface="MS Mincho"/>
                          <a:cs typeface="Arial"/>
                        </a:rPr>
                        <a:t>3</a:t>
                      </a:r>
                      <a:endParaRPr lang="en-GB" sz="2300" dirty="0"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34771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300" dirty="0">
                          <a:latin typeface="Times New Roman"/>
                          <a:ea typeface="MS Mincho"/>
                          <a:cs typeface="Arial"/>
                        </a:rPr>
                        <a:t>PBCH_RB = </a:t>
                      </a:r>
                      <a:r>
                        <a:rPr lang="en-GB" sz="2300" dirty="0" err="1">
                          <a:latin typeface="Symbol"/>
                          <a:ea typeface="MS Mincho"/>
                          <a:cs typeface="Arial"/>
                        </a:rPr>
                        <a:t>r</a:t>
                      </a:r>
                      <a:r>
                        <a:rPr lang="en-GB" sz="2300" baseline="-25000" dirty="0" err="1">
                          <a:latin typeface="Times New Roman"/>
                          <a:ea typeface="MS Mincho"/>
                          <a:cs typeface="Arial"/>
                        </a:rPr>
                        <a:t>B</a:t>
                      </a:r>
                      <a:endParaRPr lang="en-GB" sz="2300" dirty="0"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300" dirty="0" smtClean="0">
                          <a:latin typeface="Times New Roman"/>
                          <a:ea typeface="MS Mincho"/>
                        </a:rPr>
                        <a:t>dB</a:t>
                      </a:r>
                      <a:endParaRPr lang="en-GB" sz="2300" dirty="0"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300" dirty="0">
                          <a:latin typeface="Times New Roman"/>
                          <a:ea typeface="MS Mincho"/>
                        </a:rPr>
                        <a:t>-</a:t>
                      </a:r>
                      <a:r>
                        <a:rPr lang="en-US" sz="2300" dirty="0" smtClean="0">
                          <a:latin typeface="Times New Roman"/>
                          <a:ea typeface="MS Mincho"/>
                        </a:rPr>
                        <a:t>3</a:t>
                      </a:r>
                      <a:endParaRPr lang="en-GB" sz="2300" dirty="0"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95220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300" dirty="0">
                          <a:latin typeface="Times New Roman"/>
                          <a:ea typeface="MS Mincho"/>
                          <a:cs typeface="Arial"/>
                        </a:rPr>
                        <a:t>Number of HARQ </a:t>
                      </a:r>
                      <a:r>
                        <a:rPr lang="en-GB" sz="2300" dirty="0" smtClean="0">
                          <a:latin typeface="Times New Roman"/>
                          <a:ea typeface="MS Mincho"/>
                          <a:cs typeface="Arial"/>
                        </a:rPr>
                        <a:t>transmissions</a:t>
                      </a:r>
                      <a:endParaRPr lang="en-GB" sz="2300" dirty="0"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GB" sz="2300" dirty="0"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300" dirty="0" smtClean="0">
                          <a:latin typeface="Times New Roman"/>
                          <a:ea typeface="MS Mincho"/>
                        </a:rPr>
                        <a:t>1</a:t>
                      </a:r>
                      <a:endParaRPr lang="en-GB" sz="2300" dirty="0"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34771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300" dirty="0">
                          <a:latin typeface="Times New Roman"/>
                          <a:ea typeface="MS Mincho"/>
                          <a:cs typeface="Arial"/>
                        </a:rPr>
                        <a:t>AWGN</a:t>
                      </a:r>
                      <a:endParaRPr lang="en-GB" sz="2300" dirty="0"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GB" sz="2300" dirty="0"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300">
                          <a:latin typeface="Times New Roman"/>
                          <a:ea typeface="MS Mincho"/>
                          <a:cs typeface="Arial"/>
                        </a:rPr>
                        <a:t>OFF</a:t>
                      </a:r>
                      <a:endParaRPr lang="en-GB" sz="2300"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126960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300" dirty="0">
                          <a:latin typeface="Times New Roman"/>
                          <a:ea typeface="MS Mincho"/>
                          <a:cs typeface="Arial"/>
                        </a:rPr>
                        <a:t>Number of </a:t>
                      </a:r>
                      <a:r>
                        <a:rPr lang="en-GB" sz="2300" dirty="0" err="1">
                          <a:latin typeface="Times New Roman"/>
                          <a:ea typeface="MS Mincho"/>
                          <a:cs typeface="Arial"/>
                        </a:rPr>
                        <a:t>subframes</a:t>
                      </a:r>
                      <a:r>
                        <a:rPr lang="en-GB" sz="2300" dirty="0">
                          <a:latin typeface="Times New Roman"/>
                          <a:ea typeface="MS Mincho"/>
                          <a:cs typeface="Arial"/>
                        </a:rPr>
                        <a:t> for FOM measurement</a:t>
                      </a:r>
                      <a:endParaRPr lang="en-GB" sz="2300" dirty="0"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GB" sz="2300" dirty="0"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300" dirty="0" smtClean="0">
                          <a:latin typeface="Times New Roman"/>
                          <a:ea typeface="MS Mincho"/>
                          <a:cs typeface="Arial"/>
                        </a:rPr>
                        <a:t>20,000 (for fading)</a:t>
                      </a:r>
                      <a:endParaRPr lang="en-GB" sz="2300" dirty="0"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1269609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2300" dirty="0">
                          <a:latin typeface="Times New Roman"/>
                          <a:ea typeface="Times New Roman"/>
                          <a:cs typeface="Arial"/>
                        </a:rPr>
                        <a:t>DL power level </a:t>
                      </a:r>
                      <a:br>
                        <a:rPr lang="en-GB" sz="2300" dirty="0">
                          <a:latin typeface="Times New Roman"/>
                          <a:ea typeface="Times New Roman"/>
                          <a:cs typeface="Arial"/>
                        </a:rPr>
                      </a:br>
                      <a:r>
                        <a:rPr lang="en-GB" sz="2300" dirty="0">
                          <a:latin typeface="Times New Roman"/>
                          <a:ea typeface="Times New Roman"/>
                          <a:cs typeface="Arial"/>
                        </a:rPr>
                        <a:t>(RS EPRE)</a:t>
                      </a:r>
                      <a:endParaRPr lang="en-GB" sz="2300" dirty="0">
                        <a:latin typeface="Times New Roman"/>
                        <a:ea typeface="Times New Roman"/>
                      </a:endParaRPr>
                    </a:p>
                  </a:txBody>
                  <a:tcPr marL="76390" marR="763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2300" dirty="0" err="1">
                          <a:latin typeface="Times New Roman"/>
                          <a:ea typeface="Times New Roman"/>
                          <a:cs typeface="Arial"/>
                        </a:rPr>
                        <a:t>dBm</a:t>
                      </a:r>
                      <a:r>
                        <a:rPr lang="en-GB" sz="2300" dirty="0">
                          <a:latin typeface="Times New Roman"/>
                          <a:ea typeface="Times New Roman"/>
                          <a:cs typeface="Arial"/>
                        </a:rPr>
                        <a:t> / 15 kHz</a:t>
                      </a:r>
                      <a:endParaRPr lang="en-GB" sz="2300" dirty="0">
                        <a:latin typeface="Times New Roman"/>
                        <a:ea typeface="Times New Roman"/>
                      </a:endParaRPr>
                    </a:p>
                  </a:txBody>
                  <a:tcPr marL="76390" marR="763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US" sz="2300" dirty="0">
                          <a:latin typeface="Times New Roman"/>
                          <a:ea typeface="Times New Roman"/>
                        </a:rPr>
                        <a:t>Set at </a:t>
                      </a:r>
                      <a:r>
                        <a:rPr lang="en-US" sz="2300" dirty="0" err="1">
                          <a:latin typeface="Times New Roman"/>
                          <a:ea typeface="Times New Roman"/>
                        </a:rPr>
                        <a:t>eNodeB</a:t>
                      </a:r>
                      <a:r>
                        <a:rPr lang="en-US" sz="2300" dirty="0">
                          <a:latin typeface="Times New Roman"/>
                          <a:ea typeface="Times New Roman"/>
                        </a:rPr>
                        <a:t> simulator </a:t>
                      </a:r>
                      <a:br>
                        <a:rPr lang="en-US" sz="2300" dirty="0">
                          <a:latin typeface="Times New Roman"/>
                          <a:ea typeface="Times New Roman"/>
                        </a:rPr>
                      </a:br>
                      <a:r>
                        <a:rPr lang="en-US" sz="2300" dirty="0">
                          <a:latin typeface="Times New Roman"/>
                          <a:ea typeface="Times New Roman"/>
                        </a:rPr>
                        <a:t>with correction from calibration</a:t>
                      </a:r>
                      <a:endParaRPr lang="en-GB" sz="2300" dirty="0">
                        <a:latin typeface="Times New Roman"/>
                        <a:ea typeface="Times New Roman"/>
                      </a:endParaRPr>
                    </a:p>
                  </a:txBody>
                  <a:tcPr marL="76390" marR="76390" marT="0" marB="0"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8013" y="2381250"/>
            <a:ext cx="8736012" cy="13237767"/>
          </a:xfrm>
        </p:spPr>
        <p:txBody>
          <a:bodyPr/>
          <a:lstStyle/>
          <a:p>
            <a:r>
              <a:rPr lang="en-GB" sz="3800" dirty="0" smtClean="0"/>
              <a:t> Parameters are aligned for:</a:t>
            </a:r>
          </a:p>
          <a:p>
            <a:pPr marL="949325" lvl="1" indent="-742950">
              <a:buAutoNum type="arabicPeriod"/>
            </a:pPr>
            <a:r>
              <a:rPr lang="en-GB" sz="3800" dirty="0" smtClean="0"/>
              <a:t>CMW 500</a:t>
            </a:r>
          </a:p>
          <a:p>
            <a:pPr marL="949325" lvl="1" indent="-742950">
              <a:buAutoNum type="arabicPeriod"/>
            </a:pPr>
            <a:r>
              <a:rPr lang="en-GB" sz="3800" dirty="0" smtClean="0"/>
              <a:t>Anritsu MTC8820C</a:t>
            </a:r>
          </a:p>
          <a:p>
            <a:pPr marL="949325" lvl="1" indent="-742950">
              <a:buAutoNum type="arabicPeriod"/>
            </a:pPr>
            <a:r>
              <a:rPr lang="en-GB" sz="3800" dirty="0" smtClean="0"/>
              <a:t>AT4 S3110B</a:t>
            </a:r>
          </a:p>
          <a:p>
            <a:pPr marL="742950" indent="-742950"/>
            <a:r>
              <a:rPr lang="en-GB" sz="4000" dirty="0" smtClean="0"/>
              <a:t>Note 1: This RMC is defined in </a:t>
            </a:r>
            <a:r>
              <a:rPr lang="en-GB" sz="40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3GPP TS 36.521-1, </a:t>
            </a:r>
            <a:r>
              <a:rPr lang="en-GB" sz="40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subclause</a:t>
            </a:r>
            <a:r>
              <a:rPr lang="en-GB" sz="40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8.2.1.3.1</a:t>
            </a:r>
          </a:p>
          <a:p>
            <a:pPr marL="742950" indent="-742950"/>
            <a:r>
              <a:rPr lang="en-GB" sz="4000" dirty="0" smtClean="0"/>
              <a:t>Note 2: This RMC has not yet given name in RAN5</a:t>
            </a:r>
          </a:p>
          <a:p>
            <a:pPr marL="742950" indent="-742950"/>
            <a:r>
              <a:rPr lang="en-GB" sz="4000" dirty="0" smtClean="0"/>
              <a:t>Note 3: Uplink power control is switched off</a:t>
            </a:r>
            <a:endParaRPr lang="en-GB" sz="4000" dirty="0"/>
          </a:p>
        </p:txBody>
      </p:sp>
      <p:sp>
        <p:nvSpPr>
          <p:cNvPr id="4" name="TextBox 3"/>
          <p:cNvSpPr txBox="1"/>
          <p:nvPr/>
        </p:nvSpPr>
        <p:spPr>
          <a:xfrm>
            <a:off x="704850" y="933450"/>
            <a:ext cx="84963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800" dirty="0" smtClean="0"/>
              <a:t>Notes</a:t>
            </a:r>
            <a:endParaRPr lang="en-GB" sz="48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Vodafone">
  <a:themeElements>
    <a:clrScheme name="Vodafone 1">
      <a:dk1>
        <a:srgbClr val="000000"/>
      </a:dk1>
      <a:lt1>
        <a:srgbClr val="FFFFFF"/>
      </a:lt1>
      <a:dk2>
        <a:srgbClr val="FF0000"/>
      </a:dk2>
      <a:lt2>
        <a:srgbClr val="999999"/>
      </a:lt2>
      <a:accent1>
        <a:srgbClr val="BEE486"/>
      </a:accent1>
      <a:accent2>
        <a:srgbClr val="88C7DF"/>
      </a:accent2>
      <a:accent3>
        <a:srgbClr val="FFFFFF"/>
      </a:accent3>
      <a:accent4>
        <a:srgbClr val="000000"/>
      </a:accent4>
      <a:accent5>
        <a:srgbClr val="DBEFC3"/>
      </a:accent5>
      <a:accent6>
        <a:srgbClr val="7BB4CA"/>
      </a:accent6>
      <a:hlink>
        <a:srgbClr val="FEDC56"/>
      </a:hlink>
      <a:folHlink>
        <a:srgbClr val="C1C3DF"/>
      </a:folHlink>
    </a:clrScheme>
    <a:fontScheme name="Vodafon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2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triangle" w="med" len="med"/>
        </a:ln>
        <a:effectLst/>
      </a:spPr>
      <a:bodyPr vert="horz" wrap="square" lIns="90000" tIns="46800" rIns="90000" bIns="4680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cs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2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triangle" w="med" len="med"/>
        </a:ln>
        <a:effectLst/>
      </a:spPr>
      <a:bodyPr vert="horz" wrap="square" lIns="90000" tIns="46800" rIns="90000" bIns="4680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cs typeface="Arial" pitchFamily="34" charset="0"/>
          </a:defRPr>
        </a:defPPr>
      </a:lstStyle>
    </a:lnDef>
  </a:objectDefaults>
  <a:extraClrSchemeLst>
    <a:extraClrScheme>
      <a:clrScheme name="Vodafone 1">
        <a:dk1>
          <a:srgbClr val="000000"/>
        </a:dk1>
        <a:lt1>
          <a:srgbClr val="FFFFFF"/>
        </a:lt1>
        <a:dk2>
          <a:srgbClr val="FF0000"/>
        </a:dk2>
        <a:lt2>
          <a:srgbClr val="999999"/>
        </a:lt2>
        <a:accent1>
          <a:srgbClr val="BEE486"/>
        </a:accent1>
        <a:accent2>
          <a:srgbClr val="88C7DF"/>
        </a:accent2>
        <a:accent3>
          <a:srgbClr val="FFFFFF"/>
        </a:accent3>
        <a:accent4>
          <a:srgbClr val="000000"/>
        </a:accent4>
        <a:accent5>
          <a:srgbClr val="DBEFC3"/>
        </a:accent5>
        <a:accent6>
          <a:srgbClr val="7BB4CA"/>
        </a:accent6>
        <a:hlink>
          <a:srgbClr val="FEDC56"/>
        </a:hlink>
        <a:folHlink>
          <a:srgbClr val="C1C3D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vodafone</Template>
  <TotalTime>2607</TotalTime>
  <Words>251</Words>
  <Application>Microsoft Office PowerPoint</Application>
  <PresentationFormat>Custom</PresentationFormat>
  <Paragraphs>75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Vodafone</vt:lpstr>
      <vt:lpstr>TSG-RAN Working Group 4 (Radio) meeting #58     R4-111548 Taipei, Taiwan, 21 – 25 February, 2011      Source: Vodafone Title: LTE MIMO OTA Measurement Campaign – Final eNodeB emulator Parameter settings Agenda item: 7.3 Document for: Approval</vt:lpstr>
      <vt:lpstr>Slide 2</vt:lpstr>
      <vt:lpstr>Slide 3</vt:lpstr>
    </vt:vector>
  </TitlesOfParts>
  <Company>Vodafone GP&amp;S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slling</dc:creator>
  <cp:lastModifiedBy>slling</cp:lastModifiedBy>
  <cp:revision>102</cp:revision>
  <dcterms:created xsi:type="dcterms:W3CDTF">2008-06-09T16:44:56Z</dcterms:created>
  <dcterms:modified xsi:type="dcterms:W3CDTF">2011-02-23T06:17:06Z</dcterms:modified>
</cp:coreProperties>
</file>