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9"/>
  </p:notesMasterIdLst>
  <p:handoutMasterIdLst>
    <p:handoutMasterId r:id="rId30"/>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15" r:id="rId26"/>
    <p:sldId id="1016" r:id="rId27"/>
    <p:sldId id="977" r:id="rId28"/>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1E9657"/>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4" autoAdjust="0"/>
    <p:restoredTop sz="95393" autoAdjust="0"/>
  </p:normalViewPr>
  <p:slideViewPr>
    <p:cSldViewPr snapToGrid="0">
      <p:cViewPr varScale="1">
        <p:scale>
          <a:sx n="79" d="100"/>
          <a:sy n="79" d="100"/>
        </p:scale>
        <p:origin x="456" y="6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4176517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22</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2147560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23</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7206355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3gpp.org/ftp/tsg_ran/TSG_RAN/TSGR_103/Templates/Spec_Submit.zip" TargetMode="External"/><Relationship Id="rId4" Type="http://schemas.openxmlformats.org/officeDocument/2006/relationships/hyperlink" Target="https://www.3gpp.org/ftp/tsg_ran/TSG_RAN/TSGR_104/Templates/3GPP_TS-TR_Template.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3gpp.org/ftp/TSG_RAN/WG4_Radio/TSGR4_109/Invitation/TSG_RAN4#109_GTW_TOHRU_guidance_v3.docx"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13/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s://3gppmeetings.atis.org/wp-content/uploads/2024/10/hilton_lbv_meeting_space_1_map.pdf" TargetMode="External"/><Relationship Id="rId4"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13/Templates"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RAN4#113 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#113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Orlando, US, 18</a:t>
            </a:r>
            <a:r>
              <a:rPr lang="en-US" sz="1400" b="1" baseline="30000" dirty="0">
                <a:latin typeface="微软雅黑" panose="020B0503020204020204" pitchFamily="34" charset="-122"/>
                <a:ea typeface="微软雅黑" panose="020B0503020204020204" pitchFamily="34" charset="-122"/>
              </a:rPr>
              <a:t>th</a:t>
            </a:r>
            <a:r>
              <a:rPr lang="en-US" sz="1400" b="1" dirty="0">
                <a:latin typeface="微软雅黑" panose="020B0503020204020204" pitchFamily="34" charset="-122"/>
                <a:ea typeface="微软雅黑" panose="020B0503020204020204" pitchFamily="34" charset="-122"/>
              </a:rPr>
              <a:t> – 22</a:t>
            </a:r>
            <a:r>
              <a:rPr lang="en-US" sz="1400" b="1" baseline="30000" dirty="0">
                <a:latin typeface="微软雅黑" panose="020B0503020204020204" pitchFamily="34" charset="-122"/>
                <a:ea typeface="微软雅黑" panose="020B0503020204020204" pitchFamily="34" charset="-122"/>
              </a:rPr>
              <a:t>nd</a:t>
            </a:r>
            <a:r>
              <a:rPr lang="en-US" sz="1400" b="1" dirty="0">
                <a:latin typeface="微软雅黑" panose="020B0503020204020204" pitchFamily="34" charset="-122"/>
                <a:ea typeface="微软雅黑" panose="020B0503020204020204" pitchFamily="34" charset="-122"/>
              </a:rPr>
              <a:t> November, 2024</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R4-2417502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https://www.3gpp.org/ftp/tsg_ran/TSG_RAN/TSGR_104/Templates/3GPP_TS-TR_Template.zip</a:t>
            </a:r>
            <a:r>
              <a:rPr lang="en-US" altLang="zh-CN" sz="1200" dirty="0"/>
              <a:t> and </a:t>
            </a:r>
            <a:r>
              <a:rPr lang="en-US" altLang="zh-CN" sz="1200" dirty="0">
                <a:hlinkClick r:id="rId5"/>
              </a:rPr>
              <a:t>https://www.3gpp.org/ftp/tsg_ran/TSG_RAN/TSGR_103/Templates/Spec_Submit.zip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2024</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RAN4_BSRF</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hlinkClick r:id="rId4"/>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a:t>The registration deadline for f2f participants and remote access is </a:t>
            </a:r>
            <a:r>
              <a:rPr lang="en-US" altLang="zh-CN" sz="1400" dirty="0">
                <a:solidFill>
                  <a:srgbClr val="FF0000"/>
                </a:solidFill>
              </a:rPr>
              <a:t>Nov 11</a:t>
            </a:r>
            <a:r>
              <a:rPr lang="en-US" altLang="zh-CN" sz="1400" baseline="30000" dirty="0">
                <a:solidFill>
                  <a:srgbClr val="FF0000"/>
                </a:solidFill>
              </a:rPr>
              <a:t>th</a:t>
            </a:r>
            <a:r>
              <a:rPr lang="en-US" altLang="zh-CN" sz="1400" dirty="0">
                <a:solidFill>
                  <a:srgbClr val="FF0000"/>
                </a:solidFill>
              </a:rPr>
              <a:t>, 2024 09:00 (GMT-06:00) Central Time (US &amp; Canada)</a:t>
            </a:r>
          </a:p>
          <a:p>
            <a:pPr marL="342882" lvl="1" indent="-342882">
              <a:spcBef>
                <a:spcPts val="0"/>
              </a:spcBef>
              <a:spcAft>
                <a:spcPts val="600"/>
              </a:spcAft>
              <a:buBlip>
                <a:blip r:embed="rId2"/>
              </a:buBlip>
            </a:pPr>
            <a:r>
              <a:rPr lang="en-US" altLang="zh-CN" sz="1400" dirty="0"/>
              <a:t>Changes to the working procedures and please refer to updated 3GPP working procedure (especially F.2) for more details</a:t>
            </a:r>
          </a:p>
          <a:p>
            <a:pPr lvl="1">
              <a:spcBef>
                <a:spcPts val="0"/>
              </a:spcBef>
              <a:spcAft>
                <a:spcPts val="600"/>
              </a:spcAft>
            </a:pPr>
            <a:r>
              <a:rPr lang="en-GB" altLang="zh-CN" sz="1200" dirty="0"/>
              <a:t>Attendance at ordinary e-meetings now counts towards accrual and maintenance of voting rights.</a:t>
            </a:r>
          </a:p>
          <a:p>
            <a:pPr lvl="1">
              <a:spcBef>
                <a:spcPts val="0"/>
              </a:spcBef>
              <a:spcAft>
                <a:spcPts val="600"/>
              </a:spcAft>
            </a:pPr>
            <a:r>
              <a:rPr lang="en-GB" altLang="zh-CN" sz="1200" dirty="0"/>
              <a:t>The new rules apply for future meetings starting from meetings after TSG#95-e. Past e-meetings do not count towards voting rights.</a:t>
            </a:r>
          </a:p>
          <a:p>
            <a:pPr lvl="1">
              <a:spcBef>
                <a:spcPts val="0"/>
              </a:spcBef>
              <a:spcAft>
                <a:spcPts val="600"/>
              </a:spcAft>
            </a:pPr>
            <a:r>
              <a:rPr lang="en-GB" altLang="zh-CN" sz="1200" dirty="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For face-to-face (ordinary) meeting, please check in via 10.10.10.10 during the meeting</a:t>
            </a:r>
          </a:p>
          <a:p>
            <a:pPr lvl="1">
              <a:spcBef>
                <a:spcPts val="0"/>
              </a:spcBef>
              <a:spcAft>
                <a:spcPts val="600"/>
              </a:spcAft>
            </a:pPr>
            <a:r>
              <a:rPr lang="en-GB" altLang="zh-CN" sz="1200" dirty="0"/>
              <a:t>Remote participants will not be able to check in for RAN4 meeting when it is a face-to-face (ordinary) meeting.</a:t>
            </a:r>
          </a:p>
          <a:p>
            <a:pPr lvl="1">
              <a:spcBef>
                <a:spcPts val="0"/>
              </a:spcBef>
              <a:spcAft>
                <a:spcPts val="600"/>
              </a:spcAft>
            </a:pPr>
            <a:r>
              <a:rPr lang="en-GB" altLang="zh-CN" sz="1200" dirty="0"/>
              <a:t>No voting rights will be accrued through remote participants.</a:t>
            </a:r>
            <a:endParaRPr lang="en-GB" altLang="zh-CN" sz="1000" dirty="0"/>
          </a:p>
          <a:p>
            <a:pPr marL="342882" lvl="1" indent="-342882">
              <a:spcBef>
                <a:spcPts val="0"/>
              </a:spcBef>
              <a:spcAft>
                <a:spcPts val="600"/>
              </a:spcAft>
              <a:buBlip>
                <a:blip r:embed="rId2"/>
              </a:buBlip>
            </a:pPr>
            <a:r>
              <a:rPr lang="en-GB" altLang="zh-CN" sz="1400" dirty="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click the direct link (only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 Through registration email, copy/paste token into the registration link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p>
          <a:p>
            <a:pPr lvl="1">
              <a:spcBef>
                <a:spcPts val="0"/>
              </a:spcBef>
              <a:spcAft>
                <a:spcPts val="600"/>
              </a:spcAft>
            </a:pPr>
            <a:r>
              <a:rPr lang="en-US" altLang="zh-CN" sz="1200" dirty="0">
                <a:solidFill>
                  <a:schemeClr val="bg1">
                    <a:lumMod val="75000"/>
                  </a:schemeClr>
                </a:solidFill>
              </a:rPr>
              <a:t>Option 3: Through the 3GU portal (You need to be logged in)</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a:solidFill>
                  <a:schemeClr val="bg1">
                    <a:lumMod val="75000"/>
                  </a:schemeClr>
                </a:solidFill>
              </a:rPr>
              <a:t>Note: although the date of registration to a given meeting is not the cut-off date when the new rules start to apply, it is still expected for delegates to register before the deadline of registration to be eligible to take part in the GTW conference calls.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draft CRs for Rel-19 on-going </a:t>
            </a:r>
            <a:r>
              <a:rPr lang="en-US" sz="1200" dirty="0" err="1"/>
              <a:t>WIs.</a:t>
            </a:r>
            <a:endParaRPr lang="en-US" sz="1200" dirty="0"/>
          </a:p>
          <a:p>
            <a:pPr lvl="1">
              <a:spcBef>
                <a:spcPts val="0"/>
              </a:spcBef>
              <a:spcAft>
                <a:spcPts val="600"/>
              </a:spcAft>
            </a:pPr>
            <a:r>
              <a:rPr lang="en-US" sz="1200" dirty="0"/>
              <a:t>Big draft CRs/TRs for Rel-19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November</a:t>
            </a:r>
            <a:r>
              <a:rPr lang="en-US" sz="1200" dirty="0">
                <a:solidFill>
                  <a:srgbClr val="FF0000"/>
                </a:solidFill>
              </a:rPr>
              <a:t> 25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altLang="zh-CN" sz="1200" dirty="0">
                <a:solidFill>
                  <a:srgbClr val="FF0000"/>
                </a:solidFill>
              </a:rPr>
              <a:t>November </a:t>
            </a:r>
            <a:r>
              <a:rPr lang="en-US" sz="1200" dirty="0">
                <a:solidFill>
                  <a:srgbClr val="FF0000"/>
                </a:solidFill>
              </a:rPr>
              <a:t>26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a:solidFill>
                  <a:srgbClr val="FF0000"/>
                </a:solidFill>
              </a:rPr>
              <a:t>November 28 (Thursday), 13:00 UTC</a:t>
            </a:r>
            <a:r>
              <a:rPr lang="en-US" altLang="zh-CN" sz="1200" dirty="0"/>
              <a:t>: Companies provided comments if any and author should provide necessary revisions.</a:t>
            </a:r>
          </a:p>
          <a:p>
            <a:pPr lvl="1">
              <a:spcBef>
                <a:spcPts val="0"/>
              </a:spcBef>
              <a:spcAft>
                <a:spcPts val="600"/>
              </a:spcAft>
            </a:pPr>
            <a:r>
              <a:rPr lang="en-US" altLang="zh-CN" sz="1200" dirty="0">
                <a:solidFill>
                  <a:srgbClr val="FF0000"/>
                </a:solidFill>
              </a:rPr>
              <a:t>November 28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meeting on </a:t>
            </a:r>
            <a:r>
              <a:rPr lang="en-US" altLang="zh-CN" sz="1200" dirty="0">
                <a:solidFill>
                  <a:srgbClr val="FF0000"/>
                </a:solidFill>
              </a:rPr>
              <a:t>November 22 (Friday) 17:00 (local time)</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t>Please  WI/SI rapporteurs share draft SR(status report)  and revised WID (RAN4 led WIs</a:t>
            </a:r>
            <a:r>
              <a:rPr lang="zh-CN" altLang="en-US" sz="1400" dirty="0"/>
              <a:t>）</a:t>
            </a:r>
            <a:r>
              <a:rPr lang="en-US" altLang="zh-CN" sz="1400" dirty="0"/>
              <a:t>if any in RAN4 reflector no later than </a:t>
            </a:r>
            <a:r>
              <a:rPr lang="en-US" altLang="zh-CN" sz="1400" dirty="0">
                <a:solidFill>
                  <a:srgbClr val="FF0000"/>
                </a:solidFill>
              </a:rPr>
              <a:t>November 28 (Thursday) 17:00 UTC </a:t>
            </a:r>
            <a:r>
              <a:rPr lang="zh-CN" altLang="en-US" sz="1400" dirty="0"/>
              <a:t>；</a:t>
            </a:r>
            <a:r>
              <a:rPr lang="en-US" altLang="zh-CN" sz="1400" dirty="0"/>
              <a:t>Guidance from MCC for SR and revised WID submission</a:t>
            </a:r>
          </a:p>
          <a:p>
            <a:pPr lvl="1">
              <a:spcBef>
                <a:spcPts val="0"/>
              </a:spcBef>
              <a:spcAft>
                <a:spcPts val="600"/>
              </a:spcAft>
            </a:pPr>
            <a:r>
              <a:rPr lang="en-GB" altLang="zh-CN" sz="1200" dirty="0"/>
              <a:t>1. WIs with target </a:t>
            </a:r>
            <a:r>
              <a:rPr lang="en-US" altLang="zh-CN" sz="1200" dirty="0"/>
              <a:t>June 2024 </a:t>
            </a:r>
            <a:r>
              <a:rPr lang="en-GB" altLang="zh-CN" sz="1200" dirty="0"/>
              <a:t>and % complete &lt;100% mean a request to stop the WI,</a:t>
            </a:r>
            <a:endParaRPr lang="zh-CN" altLang="zh-CN" sz="1200" dirty="0"/>
          </a:p>
          <a:p>
            <a:pPr lvl="2">
              <a:spcBef>
                <a:spcPts val="0"/>
              </a:spcBef>
              <a:spcAft>
                <a:spcPts val="600"/>
              </a:spcAft>
            </a:pPr>
            <a:r>
              <a:rPr lang="en-GB" altLang="zh-CN" sz="1200" dirty="0"/>
              <a:t> </a:t>
            </a:r>
            <a:r>
              <a:rPr lang="en-US" altLang="zh-CN" sz="1200" dirty="0"/>
              <a:t>I</a:t>
            </a:r>
            <a:r>
              <a:rPr lang="en-GB" altLang="zh-CN" sz="1200" dirty="0"/>
              <a:t>n such a case CRs will be requested to de</a:t>
            </a:r>
            <a:r>
              <a:rPr lang="en-US" altLang="zh-CN" sz="1200" dirty="0"/>
              <a:t>-</a:t>
            </a:r>
            <a:r>
              <a:rPr lang="en-GB" altLang="zh-CN" sz="1200" dirty="0"/>
              <a:t>implement changes already in the specs and introduced under this WI.</a:t>
            </a:r>
            <a:endParaRPr lang="zh-CN" altLang="zh-CN" sz="1200" dirty="0"/>
          </a:p>
          <a:p>
            <a:pPr lvl="1">
              <a:spcBef>
                <a:spcPts val="0"/>
              </a:spcBef>
              <a:spcAft>
                <a:spcPts val="600"/>
              </a:spcAft>
            </a:pPr>
            <a:r>
              <a:rPr lang="en-GB" altLang="zh-CN" sz="1200" dirty="0"/>
              <a:t>2. Status report target dates have to match the target dates submitted in rev WIDs to the same TSG meeting.</a:t>
            </a:r>
            <a:endParaRPr lang="zh-CN" altLang="zh-CN" sz="1200" dirty="0"/>
          </a:p>
          <a:p>
            <a:pPr lvl="1">
              <a:spcBef>
                <a:spcPts val="0"/>
              </a:spcBef>
              <a:spcAft>
                <a:spcPts val="600"/>
              </a:spcAft>
            </a:pPr>
            <a:r>
              <a:rPr lang="en-GB" altLang="zh-CN" sz="1200" dirty="0"/>
              <a:t>3. </a:t>
            </a:r>
            <a:r>
              <a:rPr lang="en-US" altLang="zh-CN" sz="1200" dirty="0"/>
              <a:t>R</a:t>
            </a:r>
            <a:r>
              <a:rPr lang="en-GB" altLang="zh-CN" sz="1200" dirty="0" err="1"/>
              <a:t>evised</a:t>
            </a:r>
            <a:r>
              <a:rPr lang="en-GB" altLang="zh-CN" sz="1200" dirty="0"/>
              <a:t> WIDs have to show revision marks relative to the last approved WID.</a:t>
            </a:r>
            <a:endParaRPr lang="en-US" altLang="zh-CN" sz="1200" dirty="0"/>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a:t>NOTE: According to offline feedback from MCC, it is suggested to clarify the rule that all the fallback modes for each proposed band combinations should be finalized before the work on those band combinations is done in the Rel-18 basket WIDs.</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For draft TS/TR which planned to be submitted to RAN plenary for approval, please share the draft version to Carolyn for pre-check no later than </a:t>
            </a:r>
            <a:r>
              <a:rPr lang="en-US" altLang="zh-CN" sz="1400" dirty="0">
                <a:solidFill>
                  <a:srgbClr val="FF0000"/>
                </a:solidFill>
              </a:rPr>
              <a:t>November 26 (Tuesday) </a:t>
            </a:r>
            <a:r>
              <a:rPr lang="en-US" altLang="zh-CN" sz="1400" dirty="0"/>
              <a:t>17:00 UTC.</a:t>
            </a:r>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November 17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November 19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a:t>During the online treatment, session chairs will treat those </a:t>
            </a:r>
            <a:r>
              <a:rPr lang="en-US" altLang="zh-CN" sz="1200" dirty="0" err="1"/>
              <a:t>tdocs</a:t>
            </a:r>
            <a:r>
              <a:rPr lang="en-US" altLang="zh-CN" sz="1200" dirty="0"/>
              <a:t> as usual manner and can directly treat the revision(s).</a:t>
            </a:r>
          </a:p>
        </p:txBody>
      </p:sp>
    </p:spTree>
    <p:extLst>
      <p:ext uri="{BB962C8B-B14F-4D97-AF65-F5344CB8AC3E}">
        <p14:creationId xmlns:p14="http://schemas.microsoft.com/office/powerpoint/2010/main" val="3720530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1475281171"/>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https://www.3gpp.org/ftp/tsg_ran/WG4_Radio/TSGR4_113/Inbox/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t>The revision may or may not be needed to fix the problem depending on the Session chairs guidance.</a:t>
            </a:r>
          </a:p>
          <a:p>
            <a:pPr lvl="2">
              <a:spcBef>
                <a:spcPts val="0"/>
              </a:spcBef>
              <a:spcAft>
                <a:spcPts val="600"/>
              </a:spcAft>
            </a:pPr>
            <a:r>
              <a:rPr lang="en-US" sz="1200" dirty="0"/>
              <a:t>For some draft CRs, the revision may not be urgent </a:t>
            </a:r>
            <a:r>
              <a:rPr lang="en-US" altLang="zh-CN" sz="1200" dirty="0"/>
              <a:t>before 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a:t>The face-to-face meeting will take place during </a:t>
            </a:r>
            <a:r>
              <a:rPr lang="en-US" sz="1400" dirty="0">
                <a:solidFill>
                  <a:srgbClr val="FF0000"/>
                </a:solidFill>
              </a:rPr>
              <a:t>November 18</a:t>
            </a:r>
            <a:r>
              <a:rPr lang="en-US" sz="1400" baseline="30000" dirty="0">
                <a:solidFill>
                  <a:srgbClr val="FF0000"/>
                </a:solidFill>
              </a:rPr>
              <a:t>th</a:t>
            </a:r>
            <a:r>
              <a:rPr lang="en-US" sz="1400" dirty="0">
                <a:solidFill>
                  <a:srgbClr val="FF0000"/>
                </a:solidFill>
              </a:rPr>
              <a:t> ~ 22</a:t>
            </a:r>
            <a:r>
              <a:rPr lang="en-US" sz="1400" baseline="30000" dirty="0">
                <a:solidFill>
                  <a:srgbClr val="FF0000"/>
                </a:solidFill>
              </a:rPr>
              <a:t>nd</a:t>
            </a:r>
            <a:r>
              <a:rPr lang="en-US" sz="1400" dirty="0">
                <a:solidFill>
                  <a:srgbClr val="FF0000"/>
                </a:solidFill>
              </a:rPr>
              <a:t>, 2024</a:t>
            </a:r>
            <a:r>
              <a:rPr lang="en-US" sz="1400" dirty="0"/>
              <a:t>.</a:t>
            </a:r>
          </a:p>
          <a:p>
            <a:pPr lvl="1">
              <a:spcBef>
                <a:spcPts val="0"/>
              </a:spcBef>
              <a:spcAft>
                <a:spcPts val="600"/>
              </a:spcAft>
            </a:pPr>
            <a:r>
              <a:rPr lang="en-US" sz="1200" dirty="0"/>
              <a:t>Three sessions in three separate rooms: Main, RRM, </a:t>
            </a:r>
            <a:r>
              <a:rPr lang="en-US" sz="1200" dirty="0" err="1"/>
              <a:t>BDaT</a:t>
            </a:r>
            <a:r>
              <a:rPr lang="en-US" sz="1200" dirty="0"/>
              <a:t>(</a:t>
            </a:r>
            <a:r>
              <a:rPr lang="en-US" altLang="zh-CN" sz="1200" dirty="0" err="1"/>
              <a:t>BSRF_Demod_test</a:t>
            </a:r>
            <a:r>
              <a:rPr lang="en-US" sz="1200" dirty="0"/>
              <a:t>). </a:t>
            </a:r>
            <a:r>
              <a:rPr lang="en-US" sz="1200" b="1" dirty="0"/>
              <a:t>2</a:t>
            </a:r>
            <a:r>
              <a:rPr lang="en-US" altLang="zh-CN" sz="1200" b="1" dirty="0"/>
              <a:t>-Way</a:t>
            </a:r>
            <a:r>
              <a:rPr lang="en-US" sz="1200" b="1" dirty="0"/>
              <a:t> </a:t>
            </a:r>
            <a:r>
              <a:rPr lang="en-US" sz="1200" b="1" dirty="0" err="1"/>
              <a:t>GoToWebinar</a:t>
            </a:r>
            <a:r>
              <a:rPr lang="en-US" sz="1200" b="1" dirty="0"/>
              <a:t> (GTW) </a:t>
            </a:r>
            <a:r>
              <a:rPr lang="en-US" sz="1200" dirty="0"/>
              <a:t>conference calls will be set each session and 2-way MS teams will be set for ad hoc. </a:t>
            </a:r>
            <a:r>
              <a:rPr lang="en-US" altLang="zh-CN" sz="1200" dirty="0"/>
              <a:t>A number of ad hoc sessions will be arranged (refer to meeting schedule).</a:t>
            </a:r>
            <a:endParaRPr lang="en-US" sz="1200" dirty="0"/>
          </a:p>
          <a:p>
            <a:pPr lvl="1">
              <a:spcBef>
                <a:spcPts val="0"/>
              </a:spcBef>
              <a:spcAft>
                <a:spcPts val="600"/>
              </a:spcAft>
            </a:pPr>
            <a:r>
              <a:rPr lang="en-US" sz="1200" dirty="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3"/>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a:solidFill>
                  <a:srgbClr val="FF0000"/>
                </a:solidFill>
                <a:cs typeface="+mn-cs"/>
              </a:rPr>
              <a:t> November 8</a:t>
            </a:r>
            <a:r>
              <a:rPr lang="en-US" sz="1400" baseline="30000" dirty="0">
                <a:solidFill>
                  <a:srgbClr val="FF0000"/>
                </a:solidFill>
                <a:cs typeface="+mn-cs"/>
              </a:rPr>
              <a:t>th</a:t>
            </a:r>
            <a:r>
              <a:rPr lang="en-US" sz="1400" dirty="0">
                <a:solidFill>
                  <a:srgbClr val="FF0000"/>
                </a:solidFill>
                <a:cs typeface="+mn-cs"/>
              </a:rPr>
              <a:t> (Friday) 2024, 23:59 UTC</a:t>
            </a:r>
            <a:r>
              <a:rPr lang="en-US" sz="1400" dirty="0">
                <a:cs typeface="+mn-cs"/>
              </a:rPr>
              <a:t>. </a:t>
            </a: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a:t>Please find one picture for meeting flow below and details in the corresponding slides.</a:t>
            </a:r>
          </a:p>
        </p:txBody>
      </p:sp>
      <p:sp>
        <p:nvSpPr>
          <p:cNvPr id="6" name="Rectangle 77">
            <a:extLst>
              <a:ext uri="{FF2B5EF4-FFF2-40B4-BE49-F238E27FC236}">
                <a16:creationId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 (</a:t>
            </a: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November</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r>
              <a:rPr lang="en-GB" sz="800" kern="0" noProof="0" dirty="0">
                <a:solidFill>
                  <a:srgbClr val="FFFFFF"/>
                </a:solidFill>
                <a:latin typeface="微软雅黑" panose="020B0503020204020204" pitchFamily="34" charset="-122"/>
                <a:ea typeface="微软雅黑" panose="020B0503020204020204" pitchFamily="34" charset="-122"/>
              </a:rPr>
              <a:t>11</a:t>
            </a:r>
            <a:r>
              <a:rPr kumimoji="0" lang="en-GB" sz="800" b="0" i="0" u="none" strike="noStrike" kern="0" cap="none" spc="0" normalizeH="0" baseline="0" dirty="0">
                <a:ln>
                  <a:noFill/>
                </a:ln>
                <a:solidFill>
                  <a:srgbClr val="FFFFFF"/>
                </a:solidFill>
                <a:effectLst/>
                <a:uLnTx/>
                <a:uFillTx/>
                <a:latin typeface="微软雅黑" panose="020B0503020204020204" pitchFamily="34" charset="-122"/>
                <a:ea typeface="微软雅黑" panose="020B0503020204020204" pitchFamily="34" charset="-122"/>
              </a:rPr>
              <a:t>~15</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p>
        </p:txBody>
      </p:sp>
      <p:sp>
        <p:nvSpPr>
          <p:cNvPr id="22" name="Rectangle 67">
            <a:extLst>
              <a:ext uri="{FF2B5EF4-FFF2-40B4-BE49-F238E27FC236}">
                <a16:creationId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1</a:t>
            </a:r>
            <a:r>
              <a:rPr lang="en-GB" sz="800" kern="0" baseline="30000" dirty="0">
                <a:solidFill>
                  <a:srgbClr val="FFFFFF"/>
                </a:solidFill>
                <a:latin typeface="微软雅黑" panose="020B0503020204020204" pitchFamily="34" charset="-122"/>
                <a:ea typeface="微软雅黑" panose="020B0503020204020204" pitchFamily="34" charset="-122"/>
              </a:rPr>
              <a:t>st</a:t>
            </a:r>
            <a:r>
              <a:rPr lang="en-GB" sz="800" kern="0" dirty="0">
                <a:solidFill>
                  <a:srgbClr val="FFFFFF"/>
                </a:solidFill>
                <a:latin typeface="微软雅黑" panose="020B0503020204020204" pitchFamily="34" charset="-122"/>
                <a:ea typeface="微软雅黑" panose="020B0503020204020204" pitchFamily="34" charset="-122"/>
              </a:rPr>
              <a:t> round (</a:t>
            </a:r>
            <a:r>
              <a:rPr lang="en-US" altLang="zh-CN" sz="800" kern="0" dirty="0">
                <a:solidFill>
                  <a:srgbClr val="FFFFFF"/>
                </a:solidFill>
                <a:latin typeface="微软雅黑" panose="020B0503020204020204" pitchFamily="34" charset="-122"/>
                <a:ea typeface="微软雅黑" panose="020B0503020204020204" pitchFamily="34" charset="-122"/>
              </a:rPr>
              <a:t>November</a:t>
            </a:r>
            <a:r>
              <a:rPr lang="en-GB" sz="800" kern="0" dirty="0">
                <a:solidFill>
                  <a:srgbClr val="FFFFFF"/>
                </a:solidFill>
                <a:latin typeface="微软雅黑" panose="020B0503020204020204" pitchFamily="34" charset="-122"/>
                <a:ea typeface="微软雅黑" panose="020B0503020204020204" pitchFamily="34" charset="-122"/>
              </a:rPr>
              <a:t> 18~21)</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Post-meeting process</a:t>
            </a:r>
            <a:r>
              <a:rPr lang="en-GB" sz="800" kern="0" noProof="0" dirty="0">
                <a:solidFill>
                  <a:srgbClr val="FFFFFF"/>
                </a:solidFill>
                <a:latin typeface="微软雅黑" panose="020B0503020204020204" pitchFamily="34" charset="-122"/>
                <a:ea typeface="微软雅黑" panose="020B0503020204020204" pitchFamily="34" charset="-122"/>
              </a:rPr>
              <a:t> (</a:t>
            </a:r>
            <a:r>
              <a:rPr lang="en-GB" sz="800" kern="0" dirty="0">
                <a:solidFill>
                  <a:srgbClr val="FFFFFF"/>
                </a:solidFill>
                <a:latin typeface="微软雅黑" panose="020B0503020204020204" pitchFamily="34" charset="-122"/>
                <a:ea typeface="微软雅黑" panose="020B0503020204020204" pitchFamily="34" charset="-122"/>
              </a:rPr>
              <a:t>November</a:t>
            </a:r>
            <a:r>
              <a:rPr lang="en-GB" sz="800" kern="0" noProof="0" dirty="0">
                <a:solidFill>
                  <a:srgbClr val="FFFFFF"/>
                </a:solidFill>
                <a:latin typeface="微软雅黑" panose="020B0503020204020204" pitchFamily="34" charset="-122"/>
                <a:ea typeface="微软雅黑" panose="020B0503020204020204" pitchFamily="34" charset="-122"/>
              </a:rPr>
              <a:t> 25~28)</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id="{B6CDA6FF-6740-49E7-B14C-1831ED62E0F8}"/>
              </a:ext>
            </a:extLst>
          </p:cNvPr>
          <p:cNvSpPr/>
          <p:nvPr/>
        </p:nvSpPr>
        <p:spPr>
          <a:xfrm>
            <a:off x="59868"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 assignment before Mon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Rectangle: Rounded Corners 201">
            <a:extLst>
              <a:ext uri="{FF2B5EF4-FFF2-40B4-BE49-F238E27FC236}">
                <a16:creationId xmlns:a16="http://schemas.microsoft.com/office/drawing/2014/main" id="{B6CDA6FF-6740-49E7-B14C-1831ED62E0F8}"/>
              </a:ext>
            </a:extLst>
          </p:cNvPr>
          <p:cNvSpPr/>
          <p:nvPr/>
        </p:nvSpPr>
        <p:spPr>
          <a:xfrm>
            <a:off x="59868" y="577008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number</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request &amp; submission</a:t>
            </a:r>
            <a:r>
              <a:rPr lang="en-US" sz="700" b="1" kern="0" dirty="0">
                <a:solidFill>
                  <a:srgbClr val="FF3300"/>
                </a:solidFill>
                <a:latin typeface="微软雅黑" panose="020B0503020204020204" pitchFamily="34" charset="-122"/>
                <a:ea typeface="微软雅黑" panose="020B0503020204020204" pitchFamily="34" charset="-122"/>
                <a:cs typeface="+mn-cs"/>
              </a:rPr>
              <a:t> </a:t>
            </a:r>
            <a:endPar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
        <p:nvSpPr>
          <p:cNvPr id="56" name="Rectangle: Rounded Corners 201">
            <a:extLst>
              <a:ext uri="{FF2B5EF4-FFF2-40B4-BE49-F238E27FC236}">
                <a16:creationId xmlns:a16="http://schemas.microsoft.com/office/drawing/2014/main" id="{B6CDA6FF-6740-49E7-B14C-1831ED62E0F8}"/>
              </a:ext>
            </a:extLst>
          </p:cNvPr>
          <p:cNvSpPr/>
          <p:nvPr/>
        </p:nvSpPr>
        <p:spPr>
          <a:xfrm>
            <a:off x="248047"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Registration</a:t>
            </a:r>
          </a:p>
        </p:txBody>
      </p:sp>
      <p:sp>
        <p:nvSpPr>
          <p:cNvPr id="57" name="Rectangle: Rounded Corners 201">
            <a:extLst>
              <a:ext uri="{FF2B5EF4-FFF2-40B4-BE49-F238E27FC236}">
                <a16:creationId xmlns:a16="http://schemas.microsoft.com/office/drawing/2014/main" id="{B6CDA6FF-6740-49E7-B14C-1831ED62E0F8}"/>
              </a:ext>
            </a:extLst>
          </p:cNvPr>
          <p:cNvSpPr/>
          <p:nvPr/>
        </p:nvSpPr>
        <p:spPr>
          <a:xfrm>
            <a:off x="1738695" y="459684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noProof="0" dirty="0">
                <a:solidFill>
                  <a:srgbClr val="FFFFFF"/>
                </a:solidFill>
                <a:latin typeface="微软雅黑" panose="020B0503020204020204" pitchFamily="34" charset="-122"/>
                <a:ea typeface="微软雅黑" panose="020B0503020204020204" pitchFamily="34" charset="-122"/>
                <a:cs typeface="+mn-cs"/>
              </a:rPr>
              <a:t>Draft summary for topics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Rectangle: Rounded Corners 201">
            <a:extLst>
              <a:ext uri="{FF2B5EF4-FFF2-40B4-BE49-F238E27FC236}">
                <a16:creationId xmlns:a16="http://schemas.microsoft.com/office/drawing/2014/main" id="{B6CDA6FF-6740-49E7-B14C-1831ED62E0F8}"/>
              </a:ext>
            </a:extLst>
          </p:cNvPr>
          <p:cNvSpPr/>
          <p:nvPr/>
        </p:nvSpPr>
        <p:spPr>
          <a:xfrm>
            <a:off x="3229343" y="4596843"/>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Formal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a:t>
            </a:r>
            <a:r>
              <a:rPr lang="en-US" sz="700" b="1" kern="0" noProof="0" dirty="0">
                <a:solidFill>
                  <a:srgbClr val="FFFFFF"/>
                </a:solidFill>
                <a:latin typeface="微软雅黑" panose="020B0503020204020204" pitchFamily="34" charset="-122"/>
                <a:ea typeface="微软雅黑" panose="020B0503020204020204" pitchFamily="34" charset="-122"/>
                <a:cs typeface="+mn-cs"/>
              </a:rPr>
              <a:t>summary submission by Saturday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Rectangle: Rounded Corners 201">
            <a:extLst>
              <a:ext uri="{FF2B5EF4-FFF2-40B4-BE49-F238E27FC236}">
                <a16:creationId xmlns:a16="http://schemas.microsoft.com/office/drawing/2014/main" id="{B6CDA6FF-6740-49E7-B14C-1831ED62E0F8}"/>
              </a:ext>
            </a:extLst>
          </p:cNvPr>
          <p:cNvSpPr/>
          <p:nvPr/>
        </p:nvSpPr>
        <p:spPr>
          <a:xfrm>
            <a:off x="2486259" y="45968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Summary review &amp; 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Rectangle: Rounded Corners 201">
            <a:extLst>
              <a:ext uri="{FF2B5EF4-FFF2-40B4-BE49-F238E27FC236}">
                <a16:creationId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Initial list for block approval for basket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Rectangle: Rounded Corners 201">
            <a:extLst>
              <a:ext uri="{FF2B5EF4-FFF2-40B4-BE49-F238E27FC236}">
                <a16:creationId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Deadline for flag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Rectangle: Rounded Corners 201">
            <a:extLst>
              <a:ext uri="{FF2B5EF4-FFF2-40B4-BE49-F238E27FC236}">
                <a16:creationId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updated list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3" name="Rectangle: Rounded Corners 201">
            <a:extLst>
              <a:ext uri="{FF2B5EF4-FFF2-40B4-BE49-F238E27FC236}">
                <a16:creationId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allocation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Rectangle: Rounded Corners 201">
            <a:extLst>
              <a:ext uri="{FF2B5EF4-FFF2-40B4-BE49-F238E27FC236}">
                <a16:creationId xmlns:a16="http://schemas.microsoft.com/office/drawing/2014/main" id="{B6CDA6FF-6740-49E7-B14C-1831ED62E0F8}"/>
              </a:ext>
            </a:extLst>
          </p:cNvPr>
          <p:cNvSpPr/>
          <p:nvPr/>
        </p:nvSpPr>
        <p:spPr>
          <a:xfrm>
            <a:off x="5694346" y="3916489"/>
            <a:ext cx="1770503"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WF/CR 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Draft TS/TR</a:t>
            </a:r>
          </a:p>
        </p:txBody>
      </p:sp>
      <p:sp>
        <p:nvSpPr>
          <p:cNvPr id="65" name="Rectangle: Rounded Corners 201">
            <a:extLst>
              <a:ext uri="{FF2B5EF4-FFF2-40B4-BE49-F238E27FC236}">
                <a16:creationId xmlns:a16="http://schemas.microsoft.com/office/drawing/2014/main"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Check-in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6" name="Rectangle: Rounded Corners 201">
            <a:extLst>
              <a:ext uri="{FF2B5EF4-FFF2-40B4-BE49-F238E27FC236}">
                <a16:creationId xmlns:a16="http://schemas.microsoft.com/office/drawing/2014/main" id="{B6CDA6FF-6740-49E7-B14C-1831ED62E0F8}"/>
              </a:ext>
            </a:extLst>
          </p:cNvPr>
          <p:cNvSpPr/>
          <p:nvPr/>
        </p:nvSpPr>
        <p:spPr>
          <a:xfrm>
            <a:off x="5671859" y="4496496"/>
            <a:ext cx="1821254" cy="1202098"/>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Online discussions &amp;</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GTW conference call (US/China meeting)</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CR for maintenance 2:30pm on Thursday</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TOHRU (US/China meeting)</a:t>
            </a:r>
          </a:p>
          <a:p>
            <a:pPr algn="ctr" defTabSz="514299" eaLnBrk="1" fontAlgn="auto" hangingPunct="1">
              <a:spcBef>
                <a:spcPts val="0"/>
              </a:spcBef>
              <a:spcAft>
                <a:spcPts val="600"/>
              </a:spcAf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request (</a:t>
            </a:r>
            <a:r>
              <a:rPr lang="en-US" sz="700" b="1" kern="0" dirty="0" err="1">
                <a:solidFill>
                  <a:srgbClr val="FFFFFF"/>
                </a:solidFill>
                <a:latin typeface="微软雅黑" panose="020B0503020204020204" pitchFamily="34" charset="-122"/>
                <a:ea typeface="微软雅黑" panose="020B0503020204020204" pitchFamily="34" charset="-122"/>
                <a:cs typeface="+mn-cs"/>
              </a:rPr>
              <a:t>new&amp;revision</a:t>
            </a:r>
            <a:r>
              <a:rPr lang="en-US" sz="700" b="1" kern="0" dirty="0">
                <a:solidFill>
                  <a:srgbClr val="FFFFFF"/>
                </a:solidFill>
                <a:latin typeface="微软雅黑" panose="020B0503020204020204" pitchFamily="34" charset="-122"/>
                <a:ea typeface="微软雅黑" panose="020B0503020204020204" pitchFamily="34" charset="-122"/>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(10.10.10.10) </a:t>
            </a:r>
            <a:r>
              <a:rPr lang="en-US" altLang="zh-CN" sz="700" b="1" kern="0" dirty="0">
                <a:solidFill>
                  <a:srgbClr val="FFFFFF"/>
                </a:solidFill>
                <a:latin typeface="微软雅黑" panose="020B0503020204020204" pitchFamily="34" charset="-122"/>
                <a:ea typeface="微软雅黑" panose="020B0503020204020204" pitchFamily="34" charset="-122"/>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How to access contributions</a:t>
            </a:r>
          </a:p>
        </p:txBody>
      </p:sp>
      <p:sp>
        <p:nvSpPr>
          <p:cNvPr id="67" name="Rectangle: Rounded Corners 201">
            <a:extLst>
              <a:ext uri="{FF2B5EF4-FFF2-40B4-BE49-F238E27FC236}">
                <a16:creationId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Meeting schedule &amp; Ad hoc chair assignment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8" name="Rectangle 67">
            <a:extLst>
              <a:ext uri="{FF2B5EF4-FFF2-40B4-BE49-F238E27FC236}">
                <a16:creationId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2</a:t>
            </a:r>
            <a:r>
              <a:rPr lang="en-GB" sz="800" kern="0" baseline="30000" dirty="0">
                <a:solidFill>
                  <a:srgbClr val="FFFFFF"/>
                </a:solidFill>
                <a:latin typeface="微软雅黑" panose="020B0503020204020204" pitchFamily="34" charset="-122"/>
                <a:ea typeface="微软雅黑" panose="020B0503020204020204" pitchFamily="34" charset="-122"/>
              </a:rPr>
              <a:t>nd</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Nov 21</a:t>
            </a:r>
            <a:r>
              <a:rPr lang="en-GB" sz="800" kern="0" dirty="0">
                <a:solidFill>
                  <a:srgbClr val="FFFFFF"/>
                </a:solidFill>
                <a:latin typeface="微软雅黑" panose="020B0503020204020204" pitchFamily="34" charset="-122"/>
                <a:ea typeface="微软雅黑" panose="020B0503020204020204" pitchFamily="34" charset="-122"/>
              </a:rPr>
              <a:t>, 22)</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List of email threads for post-meeting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1" name="Rectangle: Rounded Corners 201">
            <a:extLst>
              <a:ext uri="{FF2B5EF4-FFF2-40B4-BE49-F238E27FC236}">
                <a16:creationId xmlns:a16="http://schemas.microsoft.com/office/drawing/2014/main"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Submission of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2" name="Rectangle: Rounded Corners 201">
            <a:extLst>
              <a:ext uri="{FF2B5EF4-FFF2-40B4-BE49-F238E27FC236}">
                <a16:creationId xmlns:a16="http://schemas.microsoft.com/office/drawing/2014/main"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3" name="Rectangle: Rounded Corners 201">
            <a:extLst>
              <a:ext uri="{FF2B5EF4-FFF2-40B4-BE49-F238E27FC236}">
                <a16:creationId xmlns:a16="http://schemas.microsoft.com/office/drawing/2014/main"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Approve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for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5" name="Rectangle: Rounded Corners 201">
            <a:extLst>
              <a:ext uri="{FF2B5EF4-FFF2-40B4-BE49-F238E27FC236}">
                <a16:creationId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MCC 3GU parsing tool</a:t>
            </a:r>
          </a:p>
        </p:txBody>
      </p:sp>
      <p:sp>
        <p:nvSpPr>
          <p:cNvPr id="76" name="Rectangle: Rounded Corners 201">
            <a:extLst>
              <a:ext uri="{FF2B5EF4-FFF2-40B4-BE49-F238E27FC236}">
                <a16:creationId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811603" y="4337804"/>
            <a:ext cx="191110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Topic Moderator &amp; summary: slide #5</a:t>
            </a:r>
          </a:p>
        </p:txBody>
      </p:sp>
      <p:sp>
        <p:nvSpPr>
          <p:cNvPr id="84" name="文本框 83"/>
          <p:cNvSpPr txBox="1"/>
          <p:nvPr/>
        </p:nvSpPr>
        <p:spPr>
          <a:xfrm>
            <a:off x="1863818" y="5766643"/>
            <a:ext cx="1787669"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Basket WIs Block approval: slide #6</a:t>
            </a:r>
          </a:p>
        </p:txBody>
      </p:sp>
      <p:sp>
        <p:nvSpPr>
          <p:cNvPr id="85" name="文本框 84"/>
          <p:cNvSpPr txBox="1"/>
          <p:nvPr/>
        </p:nvSpPr>
        <p:spPr>
          <a:xfrm>
            <a:off x="9906920" y="5132427"/>
            <a:ext cx="163378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Post-meeting process: slide #14</a:t>
            </a:r>
          </a:p>
        </p:txBody>
      </p:sp>
      <p:sp>
        <p:nvSpPr>
          <p:cNvPr id="87" name="文本框 86"/>
          <p:cNvSpPr txBox="1"/>
          <p:nvPr/>
        </p:nvSpPr>
        <p:spPr>
          <a:xfrm>
            <a:off x="761046" y="5812565"/>
            <a:ext cx="64472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#3/4</a:t>
            </a:r>
          </a:p>
        </p:txBody>
      </p:sp>
      <p:sp>
        <p:nvSpPr>
          <p:cNvPr id="88" name="文本框 87"/>
          <p:cNvSpPr txBox="1"/>
          <p:nvPr/>
        </p:nvSpPr>
        <p:spPr>
          <a:xfrm>
            <a:off x="7423905" y="468865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#7</a:t>
            </a:r>
          </a:p>
        </p:txBody>
      </p:sp>
      <p:sp>
        <p:nvSpPr>
          <p:cNvPr id="89" name="文本框 88"/>
          <p:cNvSpPr txBox="1"/>
          <p:nvPr/>
        </p:nvSpPr>
        <p:spPr>
          <a:xfrm>
            <a:off x="7423905" y="506970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#12</a:t>
            </a:r>
          </a:p>
        </p:txBody>
      </p:sp>
      <p:sp>
        <p:nvSpPr>
          <p:cNvPr id="90" name="文本框 89"/>
          <p:cNvSpPr txBox="1"/>
          <p:nvPr/>
        </p:nvSpPr>
        <p:spPr>
          <a:xfrm>
            <a:off x="7423905" y="5248201"/>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1" name="文本框 90"/>
          <p:cNvSpPr txBox="1"/>
          <p:nvPr/>
        </p:nvSpPr>
        <p:spPr>
          <a:xfrm>
            <a:off x="7434785" y="3973708"/>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#9</a:t>
            </a:r>
          </a:p>
        </p:txBody>
      </p:sp>
      <p:sp>
        <p:nvSpPr>
          <p:cNvPr id="92" name="文本框 91"/>
          <p:cNvSpPr txBox="1"/>
          <p:nvPr/>
        </p:nvSpPr>
        <p:spPr>
          <a:xfrm>
            <a:off x="7434785" y="4159016"/>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#10/11</a:t>
            </a:r>
          </a:p>
        </p:txBody>
      </p:sp>
      <p:sp>
        <p:nvSpPr>
          <p:cNvPr id="93" name="文本框 92"/>
          <p:cNvSpPr txBox="1"/>
          <p:nvPr/>
        </p:nvSpPr>
        <p:spPr>
          <a:xfrm>
            <a:off x="9713619" y="396363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#15</a:t>
            </a:r>
          </a:p>
        </p:txBody>
      </p:sp>
      <p:sp>
        <p:nvSpPr>
          <p:cNvPr id="94" name="文本框 93"/>
          <p:cNvSpPr txBox="1"/>
          <p:nvPr/>
        </p:nvSpPr>
        <p:spPr>
          <a:xfrm>
            <a:off x="938601" y="533488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5" name="文本框 94"/>
          <p:cNvSpPr txBox="1"/>
          <p:nvPr/>
        </p:nvSpPr>
        <p:spPr>
          <a:xfrm>
            <a:off x="8393572" y="5788170"/>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6" name="文本框 95"/>
          <p:cNvSpPr txBox="1"/>
          <p:nvPr/>
        </p:nvSpPr>
        <p:spPr>
          <a:xfrm>
            <a:off x="7375239" y="605210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7" name="文本框 96"/>
          <p:cNvSpPr txBox="1"/>
          <p:nvPr/>
        </p:nvSpPr>
        <p:spPr>
          <a:xfrm>
            <a:off x="7423905" y="5463996"/>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#17</a:t>
            </a:r>
          </a:p>
        </p:txBody>
      </p:sp>
      <p:sp>
        <p:nvSpPr>
          <p:cNvPr id="70" name="文本框 69"/>
          <p:cNvSpPr txBox="1"/>
          <p:nvPr/>
        </p:nvSpPr>
        <p:spPr>
          <a:xfrm>
            <a:off x="4733239" y="5853446"/>
            <a:ext cx="886362" cy="307777"/>
          </a:xfrm>
          <a:prstGeom prst="rect">
            <a:avLst/>
          </a:prstGeom>
          <a:noFill/>
        </p:spPr>
        <p:txBody>
          <a:bodyPr wrap="square" rtlCol="0">
            <a:spAutoFit/>
          </a:bodyPr>
          <a:lstStyle/>
          <a:p>
            <a:r>
              <a:rPr lang="en-US" sz="700" b="1" dirty="0">
                <a:latin typeface="微软雅黑" panose="020B0503020204020204" pitchFamily="34" charset="-122"/>
                <a:ea typeface="微软雅黑" panose="020B0503020204020204" pitchFamily="34" charset="-122"/>
              </a:rPr>
              <a:t>Provided before meeting</a:t>
            </a:r>
          </a:p>
        </p:txBody>
      </p:sp>
      <p:sp>
        <p:nvSpPr>
          <p:cNvPr id="74" name="Rectangle 67">
            <a:extLst>
              <a:ext uri="{FF2B5EF4-FFF2-40B4-BE49-F238E27FC236}">
                <a16:creationId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700" kern="0" dirty="0">
                <a:solidFill>
                  <a:srgbClr val="FFFFFF"/>
                </a:solidFill>
                <a:latin typeface="微软雅黑" panose="020B0503020204020204" pitchFamily="34" charset="-122"/>
                <a:ea typeface="微软雅黑" panose="020B0503020204020204" pitchFamily="34" charset="-122"/>
              </a:rPr>
              <a:t>Quiet Period (</a:t>
            </a:r>
            <a:r>
              <a:rPr lang="en-US" sz="700" kern="0" dirty="0">
                <a:solidFill>
                  <a:srgbClr val="FFFFFF"/>
                </a:solidFill>
                <a:latin typeface="微软雅黑" panose="020B0503020204020204" pitchFamily="34" charset="-122"/>
                <a:ea typeface="微软雅黑" panose="020B0503020204020204" pitchFamily="34" charset="-122"/>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021707"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No email are expected in RAN4 reflector</a:t>
            </a:r>
          </a:p>
        </p:txBody>
      </p:sp>
      <p:sp>
        <p:nvSpPr>
          <p:cNvPr id="86" name="文本框 85"/>
          <p:cNvSpPr txBox="1"/>
          <p:nvPr/>
        </p:nvSpPr>
        <p:spPr>
          <a:xfrm>
            <a:off x="761046" y="5955429"/>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#18/21</a:t>
            </a:r>
          </a:p>
        </p:txBody>
      </p:sp>
      <p:sp>
        <p:nvSpPr>
          <p:cNvPr id="99" name="Rectangle: Rounded Corners 201">
            <a:extLst>
              <a:ext uri="{FF2B5EF4-FFF2-40B4-BE49-F238E27FC236}">
                <a16:creationId xmlns:a16="http://schemas.microsoft.com/office/drawing/2014/main" id="{B6CDA6FF-6740-49E7-B14C-1831ED62E0F8}"/>
              </a:ext>
            </a:extLst>
          </p:cNvPr>
          <p:cNvSpPr/>
          <p:nvPr/>
        </p:nvSpPr>
        <p:spPr>
          <a:xfrm>
            <a:off x="3955964" y="3870983"/>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nwm</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for </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maintenance  before Sunday</a:t>
            </a:r>
          </a:p>
        </p:txBody>
      </p:sp>
      <p:sp>
        <p:nvSpPr>
          <p:cNvPr id="100" name="Rectangle: Rounded Corners 201">
            <a:extLst>
              <a:ext uri="{FF2B5EF4-FFF2-40B4-BE49-F238E27FC236}">
                <a16:creationId xmlns:a16="http://schemas.microsoft.com/office/drawing/2014/main" id="{B6CDA6FF-6740-49E7-B14C-1831ED62E0F8}"/>
              </a:ext>
            </a:extLst>
          </p:cNvPr>
          <p:cNvSpPr/>
          <p:nvPr/>
        </p:nvSpPr>
        <p:spPr>
          <a:xfrm>
            <a:off x="4719990" y="3870984"/>
            <a:ext cx="949985"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700" b="1" kern="0" dirty="0">
                <a:solidFill>
                  <a:srgbClr val="FFFFFF"/>
                </a:solidFill>
                <a:latin typeface="微软雅黑" panose="020B0503020204020204" pitchFamily="34" charset="-122"/>
                <a:ea typeface="微软雅黑" panose="020B0503020204020204" pitchFamily="34" charset="-122"/>
              </a:rPr>
              <a:t>Flag for maintenance @</a:t>
            </a:r>
            <a:r>
              <a:rPr lang="en-US" altLang="zh-CN" sz="700" b="1" kern="0" dirty="0" err="1">
                <a:solidFill>
                  <a:srgbClr val="FFFFFF"/>
                </a:solidFill>
                <a:latin typeface="微软雅黑" panose="020B0503020204020204" pitchFamily="34" charset="-122"/>
                <a:ea typeface="微软雅黑" panose="020B0503020204020204" pitchFamily="34" charset="-122"/>
              </a:rPr>
              <a:t>nwm</a:t>
            </a:r>
            <a:endParaRPr lang="en-US" sz="700" b="1" kern="0" dirty="0">
              <a:solidFill>
                <a:srgbClr val="FFFFFF"/>
              </a:solidFill>
              <a:latin typeface="微软雅黑" panose="020B0503020204020204" pitchFamily="34" charset="-122"/>
              <a:ea typeface="微软雅黑" panose="020B0503020204020204" pitchFamily="34" charset="-122"/>
              <a:cs typeface="+mn-cs"/>
            </a:endParaRPr>
          </a:p>
        </p:txBody>
      </p:sp>
      <p:sp>
        <p:nvSpPr>
          <p:cNvPr id="102" name="文本框 101"/>
          <p:cNvSpPr txBox="1"/>
          <p:nvPr/>
        </p:nvSpPr>
        <p:spPr>
          <a:xfrm>
            <a:off x="2342197" y="3968472"/>
            <a:ext cx="1470274"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NWM flag process Slide #16</a:t>
            </a:r>
          </a:p>
        </p:txBody>
      </p:sp>
      <p:sp>
        <p:nvSpPr>
          <p:cNvPr id="98" name="文本框 97"/>
          <p:cNvSpPr txBox="1"/>
          <p:nvPr/>
        </p:nvSpPr>
        <p:spPr>
          <a:xfrm>
            <a:off x="9712193" y="4098943"/>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a:t>
            </a:r>
          </a:p>
        </p:txBody>
      </p:sp>
      <p:sp>
        <p:nvSpPr>
          <p:cNvPr id="103" name="文本框 102"/>
          <p:cNvSpPr txBox="1"/>
          <p:nvPr/>
        </p:nvSpPr>
        <p:spPr>
          <a:xfrm>
            <a:off x="2695776" y="6120014"/>
            <a:ext cx="837089" cy="200055"/>
          </a:xfrm>
          <a:prstGeom prst="rect">
            <a:avLst/>
          </a:prstGeom>
          <a:solidFill>
            <a:srgbClr val="1E9657"/>
          </a:solidFill>
        </p:spPr>
        <p:txBody>
          <a:bodyPr wrap="none" rtlCol="0">
            <a:spAutoFit/>
          </a:bodyPr>
          <a:lstStyle/>
          <a:p>
            <a:r>
              <a:rPr lang="en-US" sz="700" b="1" dirty="0">
                <a:solidFill>
                  <a:schemeClr val="bg1"/>
                </a:solidFill>
                <a:latin typeface="微软雅黑" panose="020B0503020204020204" pitchFamily="34" charset="-122"/>
                <a:ea typeface="微软雅黑" panose="020B0503020204020204" pitchFamily="34" charset="-122"/>
              </a:rPr>
              <a:t>Meeting room</a:t>
            </a:r>
          </a:p>
        </p:txBody>
      </p:sp>
      <p:sp>
        <p:nvSpPr>
          <p:cNvPr id="107" name="文本框 106"/>
          <p:cNvSpPr txBox="1"/>
          <p:nvPr/>
        </p:nvSpPr>
        <p:spPr>
          <a:xfrm>
            <a:off x="2027755" y="610462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a:t>
            </a:r>
            <a:r>
              <a:rPr lang="en-US" altLang="zh-CN" sz="700" b="1" dirty="0">
                <a:latin typeface="微软雅黑" panose="020B0503020204020204" pitchFamily="34" charset="-122"/>
                <a:ea typeface="微软雅黑" panose="020B0503020204020204" pitchFamily="34" charset="-122"/>
              </a:rPr>
              <a:t>#</a:t>
            </a:r>
            <a:r>
              <a:rPr lang="en-US" sz="700" b="1" dirty="0">
                <a:latin typeface="微软雅黑" panose="020B0503020204020204" pitchFamily="34" charset="-122"/>
                <a:ea typeface="微软雅黑" panose="020B0503020204020204" pitchFamily="34" charset="-122"/>
              </a:rPr>
              <a:t>22</a:t>
            </a:r>
          </a:p>
        </p:txBody>
      </p:sp>
    </p:spTree>
    <p:extLst>
      <p:ext uri="{BB962C8B-B14F-4D97-AF65-F5344CB8AC3E}">
        <p14:creationId xmlns:p14="http://schemas.microsoft.com/office/powerpoint/2010/main" val="1506013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is expected to drive the progress based on the consensus and continue organizing the discussions in the 2</a:t>
            </a:r>
            <a:r>
              <a:rPr lang="en-US" altLang="zh-CN" sz="1200" b="1" baseline="30000" dirty="0"/>
              <a:t>nd</a:t>
            </a:r>
            <a:r>
              <a:rPr lang="en-US" altLang="zh-CN" sz="1200" b="1" dirty="0"/>
              <a:t> round if there are concerns received from companies.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NWM</a:t>
            </a:r>
          </a:p>
          <a:p>
            <a:pPr lvl="1">
              <a:spcBef>
                <a:spcPts val="0"/>
              </a:spcBef>
              <a:spcAft>
                <a:spcPts val="600"/>
              </a:spcAft>
            </a:pPr>
            <a:r>
              <a:rPr lang="en-US" altLang="zh-CN" sz="1200" dirty="0"/>
              <a:t>Please refer to the following document for NWM tool at </a:t>
            </a:r>
            <a:r>
              <a:rPr lang="en-US" altLang="zh-CN" sz="1200" dirty="0">
                <a:hlinkClick r:id="rId3"/>
              </a:rPr>
              <a:t>https://www.3gpp.org/ftp/TSG_RAN/WG4_Radio/TSGR4_106bis-e/Invitation/TSG_RAN4%23106-bis-e_NWM_guidance.docx</a:t>
            </a:r>
            <a:endParaRPr lang="en-US" altLang="zh-CN" sz="1200" dirty="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To facilitate the GTW and future face-to-face meeting arrangement, it is highly encouraged that experts do not cover multiple areas across Main, RRM and </a:t>
            </a:r>
            <a:r>
              <a:rPr lang="en-US" altLang="zh-CN" sz="1400" dirty="0" err="1">
                <a:cs typeface="+mn-cs"/>
              </a:rPr>
              <a:t>BDaT</a:t>
            </a:r>
            <a:r>
              <a:rPr lang="en-US" altLang="zh-CN" sz="1400" dirty="0">
                <a:cs typeface="+mn-cs"/>
              </a:rPr>
              <a:t> sessions</a:t>
            </a:r>
          </a:p>
          <a:p>
            <a:pPr lvl="1">
              <a:spcBef>
                <a:spcPts val="0"/>
              </a:spcBef>
              <a:spcAft>
                <a:spcPts val="600"/>
              </a:spcAft>
            </a:pPr>
            <a:r>
              <a:rPr lang="en-US" altLang="zh-CN" sz="1200" dirty="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According to the agreement in RAN4#112bis, please follow the agreement below for the format of contributions</a:t>
            </a:r>
          </a:p>
          <a:p>
            <a:pPr lvl="1">
              <a:spcBef>
                <a:spcPts val="0"/>
              </a:spcBef>
              <a:spcAft>
                <a:spcPts val="600"/>
              </a:spcAft>
            </a:pPr>
            <a:r>
              <a:rPr lang="en-US" altLang="zh-CN" sz="1200" dirty="0"/>
              <a:t>RAN4 consensus is that the outdated (.doc/.</a:t>
            </a:r>
            <a:r>
              <a:rPr lang="en-US" altLang="zh-CN" sz="1200" dirty="0" err="1"/>
              <a:t>xls</a:t>
            </a:r>
            <a:r>
              <a:rPr lang="en-US" altLang="zh-CN" sz="1200" dirty="0"/>
              <a:t>/.ppt) formats is not expected to be used for RAN4 contribution submission.</a:t>
            </a:r>
            <a:endParaRPr lang="zh-CN" altLang="zh-CN" sz="1200" dirty="0"/>
          </a:p>
          <a:p>
            <a:pPr lvl="1">
              <a:spcBef>
                <a:spcPts val="0"/>
              </a:spcBef>
              <a:spcAft>
                <a:spcPts val="600"/>
              </a:spcAft>
            </a:pPr>
            <a:endParaRPr lang="ru-RU"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324EE162-0907-4880-82FC-19A340203E77}"/>
              </a:ext>
            </a:extLst>
          </p:cNvPr>
          <p:cNvPicPr>
            <a:picLocks noChangeAspect="1"/>
          </p:cNvPicPr>
          <p:nvPr/>
        </p:nvPicPr>
        <p:blipFill rotWithShape="1">
          <a:blip r:embed="rId3"/>
          <a:srcRect t="902" r="995"/>
          <a:stretch/>
        </p:blipFill>
        <p:spPr>
          <a:xfrm>
            <a:off x="5262978" y="1319213"/>
            <a:ext cx="6567072" cy="5043298"/>
          </a:xfrm>
          <a:prstGeom prst="rect">
            <a:avLst/>
          </a:prstGeom>
        </p:spPr>
      </p:pic>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 for RAN4#113</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4611457" cy="2016599"/>
          </a:xfrm>
        </p:spPr>
        <p:txBody>
          <a:bodyPr/>
          <a:lstStyle/>
          <a:p>
            <a:pPr marL="342882" lvl="2" indent="-342882">
              <a:spcBef>
                <a:spcPts val="0"/>
              </a:spcBef>
              <a:spcAft>
                <a:spcPts val="600"/>
              </a:spcAft>
              <a:buBlip>
                <a:blip r:embed="rId4"/>
              </a:buBlip>
            </a:pPr>
            <a:r>
              <a:rPr lang="en-US" altLang="zh-CN" sz="1400" dirty="0">
                <a:cs typeface="+mn-cs"/>
              </a:rPr>
              <a:t>RAN4 meeting rooms:</a:t>
            </a:r>
          </a:p>
          <a:p>
            <a:pPr lvl="1">
              <a:spcBef>
                <a:spcPts val="0"/>
              </a:spcBef>
              <a:spcAft>
                <a:spcPts val="600"/>
              </a:spcAft>
            </a:pPr>
            <a:r>
              <a:rPr lang="en-US" altLang="zh-CN" sz="1200" dirty="0"/>
              <a:t>Main session: Grand Ballroom IV </a:t>
            </a:r>
            <a:r>
              <a:rPr lang="zh-CN" altLang="en-US" sz="1200" dirty="0"/>
              <a:t>（</a:t>
            </a:r>
            <a:r>
              <a:rPr lang="en-US" altLang="zh-CN" sz="1200" dirty="0"/>
              <a:t>250 persons</a:t>
            </a:r>
            <a:r>
              <a:rPr lang="zh-CN" altLang="en-US" sz="1200" dirty="0"/>
              <a:t>）</a:t>
            </a:r>
            <a:endParaRPr lang="en-US" altLang="zh-CN" sz="1200" dirty="0"/>
          </a:p>
          <a:p>
            <a:pPr lvl="1">
              <a:spcBef>
                <a:spcPts val="0"/>
              </a:spcBef>
              <a:spcAft>
                <a:spcPts val="600"/>
              </a:spcAft>
            </a:pPr>
            <a:r>
              <a:rPr lang="en-US" altLang="zh-CN" sz="1200" dirty="0"/>
              <a:t>RRM session: RAN4 Breakout1 – International Ballroom South</a:t>
            </a:r>
            <a:r>
              <a:rPr lang="zh-CN" altLang="en-US" sz="1200" dirty="0"/>
              <a:t>（</a:t>
            </a:r>
            <a:r>
              <a:rPr lang="en-US" altLang="zh-CN" sz="1200" dirty="0"/>
              <a:t>100</a:t>
            </a:r>
            <a:r>
              <a:rPr lang="zh-CN" altLang="en-US" sz="1200" dirty="0"/>
              <a:t>）</a:t>
            </a:r>
            <a:endParaRPr lang="en-US" altLang="zh-CN" sz="1200" dirty="0"/>
          </a:p>
          <a:p>
            <a:pPr lvl="1">
              <a:spcBef>
                <a:spcPts val="0"/>
              </a:spcBef>
              <a:spcAft>
                <a:spcPts val="600"/>
              </a:spcAft>
            </a:pPr>
            <a:r>
              <a:rPr lang="en-US" altLang="zh-CN" sz="1200" dirty="0" err="1"/>
              <a:t>BDaT</a:t>
            </a:r>
            <a:r>
              <a:rPr lang="en-US" altLang="zh-CN" sz="1200" dirty="0"/>
              <a:t>: RAN4 Breakout2 – Azalea-Begonia</a:t>
            </a:r>
            <a:r>
              <a:rPr lang="zh-CN" altLang="en-US" sz="1200" dirty="0"/>
              <a:t>（</a:t>
            </a:r>
            <a:r>
              <a:rPr lang="en-US" altLang="zh-CN" sz="1200" dirty="0"/>
              <a:t>100</a:t>
            </a:r>
            <a:r>
              <a:rPr lang="zh-CN" altLang="en-US" sz="1200" dirty="0"/>
              <a:t>）</a:t>
            </a:r>
            <a:endParaRPr lang="it-IT" altLang="zh-CN" sz="1200" dirty="0"/>
          </a:p>
          <a:p>
            <a:pPr lvl="1">
              <a:spcBef>
                <a:spcPts val="0"/>
              </a:spcBef>
              <a:spcAft>
                <a:spcPts val="600"/>
              </a:spcAft>
            </a:pPr>
            <a:r>
              <a:rPr lang="it-IT" altLang="zh-CN" sz="1200" dirty="0"/>
              <a:t>Ad hoc session: RAN4 Breakout 3 </a:t>
            </a:r>
            <a:r>
              <a:rPr lang="en-US" altLang="zh-CN" sz="1200" dirty="0"/>
              <a:t>– Palm Ballroom4 </a:t>
            </a:r>
            <a:r>
              <a:rPr lang="zh-CN" altLang="en-US" sz="1200" dirty="0"/>
              <a:t>（</a:t>
            </a:r>
            <a:r>
              <a:rPr lang="en-US" altLang="zh-CN" sz="1200" dirty="0"/>
              <a:t>50</a:t>
            </a:r>
            <a:r>
              <a:rPr lang="zh-CN" altLang="en-US" sz="1200" dirty="0"/>
              <a:t>）</a:t>
            </a:r>
            <a:endParaRPr lang="en-US" altLang="zh-CN" sz="1200" dirty="0"/>
          </a:p>
          <a:p>
            <a:pPr lvl="1">
              <a:spcBef>
                <a:spcPts val="0"/>
              </a:spcBef>
              <a:spcAft>
                <a:spcPts val="600"/>
              </a:spcAft>
            </a:pPr>
            <a:r>
              <a:rPr lang="en-US" altLang="zh-CN" sz="1200" dirty="0"/>
              <a:t>Offline room: RAN4 Ad hoc Magnolia </a:t>
            </a:r>
            <a:r>
              <a:rPr lang="zh-CN" altLang="en-US" sz="1200" dirty="0"/>
              <a:t>（</a:t>
            </a:r>
            <a:r>
              <a:rPr lang="en-US" altLang="zh-CN" sz="1200" dirty="0"/>
              <a:t>30</a:t>
            </a:r>
            <a:r>
              <a:rPr lang="zh-CN" altLang="en-US" sz="1200" dirty="0"/>
              <a:t>）</a:t>
            </a:r>
            <a:endParaRPr lang="en-US" altLang="zh-CN" sz="1200" dirty="0"/>
          </a:p>
        </p:txBody>
      </p:sp>
      <p:sp>
        <p:nvSpPr>
          <p:cNvPr id="14" name="椭圆 13">
            <a:extLst>
              <a:ext uri="{FF2B5EF4-FFF2-40B4-BE49-F238E27FC236}">
                <a16:creationId xmlns:a16="http://schemas.microsoft.com/office/drawing/2014/main" id="{2F33AD47-355F-4D2D-97B7-7DAD68900A00}"/>
              </a:ext>
            </a:extLst>
          </p:cNvPr>
          <p:cNvSpPr/>
          <p:nvPr/>
        </p:nvSpPr>
        <p:spPr bwMode="auto">
          <a:xfrm>
            <a:off x="8533586" y="1784412"/>
            <a:ext cx="355107" cy="631910"/>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4"/>
              </a:buBlip>
              <a:tabLst/>
              <a:defRPr/>
            </a:pPr>
            <a:endParaRPr kumimoji="0" lang="zh-CN" altLang="en-US" sz="2400" b="0" i="0" u="none" strike="noStrike" kern="1200" cap="none" spc="0" normalizeH="0" baseline="0" noProof="0">
              <a:ln>
                <a:noFill/>
              </a:ln>
              <a:solidFill>
                <a:srgbClr val="000000"/>
              </a:solidFill>
              <a:effectLst/>
              <a:uLnTx/>
              <a:uFillTx/>
              <a:latin typeface="Calibri" pitchFamily="34" charset="0"/>
              <a:ea typeface="黑体" panose="02010609060101010101" pitchFamily="49" charset="-122"/>
              <a:cs typeface="Arial" charset="0"/>
            </a:endParaRPr>
          </a:p>
        </p:txBody>
      </p:sp>
      <p:sp>
        <p:nvSpPr>
          <p:cNvPr id="17" name="椭圆 16">
            <a:extLst>
              <a:ext uri="{FF2B5EF4-FFF2-40B4-BE49-F238E27FC236}">
                <a16:creationId xmlns:a16="http://schemas.microsoft.com/office/drawing/2014/main" id="{8BC16496-192D-4D08-80FB-5D7AF012823F}"/>
              </a:ext>
            </a:extLst>
          </p:cNvPr>
          <p:cNvSpPr/>
          <p:nvPr/>
        </p:nvSpPr>
        <p:spPr bwMode="auto">
          <a:xfrm>
            <a:off x="6910526" y="5762625"/>
            <a:ext cx="355107" cy="314325"/>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4"/>
              </a:buBlip>
              <a:tabLst/>
              <a:defRPr/>
            </a:pPr>
            <a:endParaRPr kumimoji="0" lang="zh-CN" altLang="en-US" sz="2400" b="0" i="0" u="none" strike="noStrike" kern="1200" cap="none" spc="0" normalizeH="0" baseline="0" noProof="0">
              <a:ln>
                <a:noFill/>
              </a:ln>
              <a:solidFill>
                <a:srgbClr val="000000"/>
              </a:solidFill>
              <a:effectLst/>
              <a:uLnTx/>
              <a:uFillTx/>
              <a:latin typeface="Calibri" pitchFamily="34" charset="0"/>
              <a:ea typeface="黑体" panose="02010609060101010101" pitchFamily="49" charset="-122"/>
              <a:cs typeface="Arial" charset="0"/>
            </a:endParaRPr>
          </a:p>
        </p:txBody>
      </p:sp>
      <p:sp>
        <p:nvSpPr>
          <p:cNvPr id="18" name="椭圆 17">
            <a:extLst>
              <a:ext uri="{FF2B5EF4-FFF2-40B4-BE49-F238E27FC236}">
                <a16:creationId xmlns:a16="http://schemas.microsoft.com/office/drawing/2014/main" id="{05D7C47B-5F1A-420A-8041-0B417C239D15}"/>
              </a:ext>
            </a:extLst>
          </p:cNvPr>
          <p:cNvSpPr/>
          <p:nvPr/>
        </p:nvSpPr>
        <p:spPr bwMode="auto">
          <a:xfrm>
            <a:off x="10383175" y="4245630"/>
            <a:ext cx="355107" cy="631910"/>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4"/>
              </a:buBlip>
              <a:tabLst/>
              <a:defRPr/>
            </a:pPr>
            <a:endParaRPr kumimoji="0" lang="zh-CN" altLang="en-US" sz="2400" b="0" i="0" u="none" strike="noStrike" kern="1200" cap="none" spc="0" normalizeH="0" baseline="0" noProof="0">
              <a:ln>
                <a:noFill/>
              </a:ln>
              <a:solidFill>
                <a:srgbClr val="000000"/>
              </a:solidFill>
              <a:effectLst/>
              <a:uLnTx/>
              <a:uFillTx/>
              <a:latin typeface="Calibri" pitchFamily="34" charset="0"/>
              <a:ea typeface="黑体" panose="02010609060101010101" pitchFamily="49" charset="-122"/>
              <a:cs typeface="Arial" charset="0"/>
            </a:endParaRPr>
          </a:p>
        </p:txBody>
      </p:sp>
      <p:sp>
        <p:nvSpPr>
          <p:cNvPr id="19" name="椭圆 18">
            <a:extLst>
              <a:ext uri="{FF2B5EF4-FFF2-40B4-BE49-F238E27FC236}">
                <a16:creationId xmlns:a16="http://schemas.microsoft.com/office/drawing/2014/main" id="{1202F4D1-78BE-4DD5-BE6A-ACBB263B2FE2}"/>
              </a:ext>
            </a:extLst>
          </p:cNvPr>
          <p:cNvSpPr/>
          <p:nvPr/>
        </p:nvSpPr>
        <p:spPr bwMode="auto">
          <a:xfrm>
            <a:off x="8401974" y="5124519"/>
            <a:ext cx="355107" cy="353003"/>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4"/>
              </a:buBlip>
              <a:tabLst/>
              <a:defRPr/>
            </a:pPr>
            <a:endParaRPr kumimoji="0" lang="zh-CN" altLang="en-US" sz="2400" b="0" i="0" u="none" strike="noStrike" kern="1200" cap="none" spc="0" normalizeH="0" baseline="0" noProof="0">
              <a:ln>
                <a:noFill/>
              </a:ln>
              <a:solidFill>
                <a:srgbClr val="000000"/>
              </a:solidFill>
              <a:effectLst/>
              <a:uLnTx/>
              <a:uFillTx/>
              <a:latin typeface="Calibri" pitchFamily="34" charset="0"/>
              <a:ea typeface="黑体" panose="02010609060101010101" pitchFamily="49" charset="-122"/>
              <a:cs typeface="Arial" charset="0"/>
            </a:endParaRPr>
          </a:p>
        </p:txBody>
      </p:sp>
      <p:sp>
        <p:nvSpPr>
          <p:cNvPr id="29" name="Content Placeholder 2">
            <a:extLst>
              <a:ext uri="{FF2B5EF4-FFF2-40B4-BE49-F238E27FC236}">
                <a16:creationId xmlns:a16="http://schemas.microsoft.com/office/drawing/2014/main" id="{405D6DB5-EF64-4B18-92B6-6B4734A05577}"/>
              </a:ext>
            </a:extLst>
          </p:cNvPr>
          <p:cNvSpPr txBox="1">
            <a:spLocks/>
          </p:cNvSpPr>
          <p:nvPr/>
        </p:nvSpPr>
        <p:spPr bwMode="auto">
          <a:xfrm>
            <a:off x="401651" y="3460923"/>
            <a:ext cx="5031483" cy="1066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882" indent="-342882" algn="l" rtl="0" eaLnBrk="0" fontAlgn="base" hangingPunct="0">
              <a:spcBef>
                <a:spcPct val="20000"/>
              </a:spcBef>
              <a:spcAft>
                <a:spcPct val="0"/>
              </a:spcAft>
              <a:buBlip>
                <a:blip r:embed="rId4"/>
              </a:buBlip>
              <a:defRPr sz="2800">
                <a:solidFill>
                  <a:schemeClr val="tx1"/>
                </a:solidFill>
                <a:latin typeface="微软雅黑" panose="020B0503020204020204" pitchFamily="34" charset="-122"/>
                <a:ea typeface="微软雅黑" panose="020B0503020204020204" pitchFamily="34" charset="-122"/>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微软雅黑" panose="020B0503020204020204" pitchFamily="34" charset="-122"/>
                <a:ea typeface="微软雅黑" panose="020B0503020204020204" pitchFamily="34" charset="-122"/>
              </a:defRPr>
            </a:lvl2pPr>
            <a:lvl3pPr marL="1142943"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3pPr>
            <a:lvl4pPr marL="1600121"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4pPr>
            <a:lvl5pPr marL="2057298" indent="-228589" algn="l" rtl="0" eaLnBrk="0" fontAlgn="base" hangingPunct="0">
              <a:spcBef>
                <a:spcPct val="20000"/>
              </a:spcBef>
              <a:spcAft>
                <a:spcPct val="0"/>
              </a:spcAft>
              <a:buFont typeface="Arial" charset="0"/>
              <a:buChar char="»"/>
              <a:defRPr sz="2000">
                <a:solidFill>
                  <a:schemeClr val="tx1"/>
                </a:solidFill>
                <a:latin typeface="微软雅黑" panose="020B0503020204020204" pitchFamily="34" charset="-122"/>
                <a:ea typeface="微软雅黑" panose="020B0503020204020204" pitchFamily="34" charset="-122"/>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342882" marR="0" lvl="2" indent="-342882" algn="l" defTabSz="914400" rtl="0" eaLnBrk="0" fontAlgn="base" latinLnBrk="0" hangingPunct="0">
              <a:lnSpc>
                <a:spcPct val="100000"/>
              </a:lnSpc>
              <a:spcBef>
                <a:spcPts val="0"/>
              </a:spcBef>
              <a:spcAft>
                <a:spcPts val="600"/>
              </a:spcAft>
              <a:buClrTx/>
              <a:buSzTx/>
              <a:buFont typeface="Arial" charset="0"/>
              <a:buBlip>
                <a:blip r:embed="rId4"/>
              </a:buBlip>
              <a:tabLst/>
              <a:defRPr/>
            </a:pPr>
            <a:r>
              <a:rPr kumimoji="0" lang="en-US" altLang="zh-CN"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Clear map can be found at</a:t>
            </a:r>
          </a:p>
          <a:p>
            <a:pPr marL="0" marR="0" lvl="2" indent="0" algn="l" defTabSz="914400" rtl="0" eaLnBrk="0" fontAlgn="base" latinLnBrk="0" hangingPunct="0">
              <a:lnSpc>
                <a:spcPct val="100000"/>
              </a:lnSpc>
              <a:spcBef>
                <a:spcPts val="0"/>
              </a:spcBef>
              <a:spcAft>
                <a:spcPts val="600"/>
              </a:spcAft>
              <a:buClrTx/>
              <a:buSzTx/>
              <a:buFont typeface="Arial" charset="0"/>
              <a:buNone/>
              <a:tabLst/>
              <a:defRPr/>
            </a:pPr>
            <a:r>
              <a:rPr kumimoji="0" lang="en-US" altLang="zh-CN"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hlinkClick r:id="rId5"/>
              </a:rPr>
              <a:t>https://3gppmeetings.atis.org/wp-content/uploads/2024/10/hilton_lbv_meeting_space_1_map.pdf</a:t>
            </a:r>
            <a:endParaRPr kumimoji="0" lang="en-US" altLang="zh-CN"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a:p>
            <a:pPr marL="0" marR="0" lvl="2" indent="0" algn="l" defTabSz="914400" rtl="0" eaLnBrk="0" fontAlgn="base" latinLnBrk="0" hangingPunct="0">
              <a:lnSpc>
                <a:spcPct val="100000"/>
              </a:lnSpc>
              <a:spcBef>
                <a:spcPts val="0"/>
              </a:spcBef>
              <a:spcAft>
                <a:spcPts val="600"/>
              </a:spcAft>
              <a:buClrTx/>
              <a:buSzTx/>
              <a:buFont typeface="Arial" charset="0"/>
              <a:buNone/>
              <a:tabLst/>
              <a:defRPr/>
            </a:pPr>
            <a:endParaRPr kumimoji="0" lang="en-US" altLang="zh-CN"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a:p>
            <a:pPr marL="800060" marR="0" lvl="3" indent="-342882" algn="l" defTabSz="914400" rtl="0" eaLnBrk="0" fontAlgn="base" latinLnBrk="0" hangingPunct="0">
              <a:lnSpc>
                <a:spcPct val="100000"/>
              </a:lnSpc>
              <a:spcBef>
                <a:spcPts val="0"/>
              </a:spcBef>
              <a:spcAft>
                <a:spcPts val="600"/>
              </a:spcAft>
              <a:buClrTx/>
              <a:buSzTx/>
              <a:buFont typeface="Arial" charset="0"/>
              <a:buBlip>
                <a:blip r:embed="rId4"/>
              </a:buBlip>
              <a:tabLst/>
              <a:defRPr/>
            </a:pPr>
            <a:endParaRPr kumimoji="0" lang="en-US" altLang="zh-CN" sz="1400" b="0" i="0" u="none" strike="noStrike" kern="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10" name="椭圆 9">
            <a:extLst>
              <a:ext uri="{FF2B5EF4-FFF2-40B4-BE49-F238E27FC236}">
                <a16:creationId xmlns:a16="http://schemas.microsoft.com/office/drawing/2014/main" id="{A775B130-CD04-4DB3-A8CA-67EEB038E163}"/>
              </a:ext>
            </a:extLst>
          </p:cNvPr>
          <p:cNvSpPr/>
          <p:nvPr/>
        </p:nvSpPr>
        <p:spPr bwMode="auto">
          <a:xfrm>
            <a:off x="7954465" y="2534960"/>
            <a:ext cx="355107" cy="353003"/>
          </a:xfrm>
          <a:prstGeom prst="ellipse">
            <a:avLst/>
          </a:prstGeom>
          <a:noFill/>
          <a:ln w="190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4"/>
              </a:buBlip>
              <a:tabLst/>
              <a:defRPr/>
            </a:pPr>
            <a:endParaRPr kumimoji="0" lang="zh-CN" altLang="en-US" sz="2400" b="0" i="0" u="none" strike="noStrike" kern="1200" cap="none" spc="0" normalizeH="0" baseline="0" noProof="0">
              <a:ln>
                <a:noFill/>
              </a:ln>
              <a:solidFill>
                <a:srgbClr val="000000"/>
              </a:solidFill>
              <a:effectLst/>
              <a:uLnTx/>
              <a:uFillTx/>
              <a:latin typeface="Calibri" pitchFamily="34" charset="0"/>
              <a:ea typeface="黑体" panose="02010609060101010101" pitchFamily="49" charset="-122"/>
              <a:cs typeface="Arial" charset="0"/>
            </a:endParaRPr>
          </a:p>
        </p:txBody>
      </p:sp>
    </p:spTree>
    <p:extLst>
      <p:ext uri="{BB962C8B-B14F-4D97-AF65-F5344CB8AC3E}">
        <p14:creationId xmlns:p14="http://schemas.microsoft.com/office/powerpoint/2010/main" val="1645866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CR/draft CR submissions for RAN#113</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0" y="1273321"/>
            <a:ext cx="11272485" cy="2016599"/>
          </a:xfrm>
        </p:spPr>
        <p:txBody>
          <a:bodyPr/>
          <a:lstStyle/>
          <a:p>
            <a:pPr marL="342882" lvl="2" indent="-342882">
              <a:spcBef>
                <a:spcPts val="0"/>
              </a:spcBef>
              <a:spcAft>
                <a:spcPts val="600"/>
              </a:spcAft>
              <a:buBlip>
                <a:blip r:embed="rId3"/>
              </a:buBlip>
            </a:pPr>
            <a:r>
              <a:rPr lang="en-US" altLang="zh-CN" sz="1400" dirty="0">
                <a:cs typeface="+mn-cs"/>
              </a:rPr>
              <a:t>Please follow the agreement below in RAN4#112bis for CR/draft submissions considering the availability of Rel-19 specs</a:t>
            </a:r>
          </a:p>
        </p:txBody>
      </p:sp>
      <p:pic>
        <p:nvPicPr>
          <p:cNvPr id="3" name="图片 2">
            <a:extLst>
              <a:ext uri="{FF2B5EF4-FFF2-40B4-BE49-F238E27FC236}">
                <a16:creationId xmlns:a16="http://schemas.microsoft.com/office/drawing/2014/main" id="{CF015321-6A59-4E68-A219-17B5DDDFB1FA}"/>
              </a:ext>
            </a:extLst>
          </p:cNvPr>
          <p:cNvPicPr>
            <a:picLocks noChangeAspect="1"/>
          </p:cNvPicPr>
          <p:nvPr/>
        </p:nvPicPr>
        <p:blipFill>
          <a:blip r:embed="rId4"/>
          <a:stretch>
            <a:fillRect/>
          </a:stretch>
        </p:blipFill>
        <p:spPr>
          <a:xfrm>
            <a:off x="1161495" y="2070902"/>
            <a:ext cx="8839200" cy="3390900"/>
          </a:xfrm>
          <a:prstGeom prst="rect">
            <a:avLst/>
          </a:prstGeom>
        </p:spPr>
      </p:pic>
    </p:spTree>
    <p:extLst>
      <p:ext uri="{BB962C8B-B14F-4D97-AF65-F5344CB8AC3E}">
        <p14:creationId xmlns:p14="http://schemas.microsoft.com/office/powerpoint/2010/main" val="30488773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err="1"/>
              <a:t>Tdoc</a:t>
            </a:r>
            <a:r>
              <a:rPr lang="en-US" altLang="zh-CN" sz="1400" dirty="0"/>
              <a:t> which is requested and/or submitted after deadline will not be treated. (the following guidance applies if the corresponding agenda(s) are set)</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Rel-19.</a:t>
            </a:r>
          </a:p>
          <a:p>
            <a:pPr lvl="1">
              <a:spcBef>
                <a:spcPts val="0"/>
              </a:spcBef>
              <a:spcAft>
                <a:spcPts val="600"/>
              </a:spcAft>
            </a:pPr>
            <a:r>
              <a:rPr lang="en-US" altLang="zh-CN" sz="1200" dirty="0"/>
              <a:t>Formal CRs/big CRs/TP/Revised WIDs are expected in this ordinary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a:t>
            </a:r>
            <a:endParaRPr lang="en-US" altLang="zh-CN" sz="1400" dirty="0"/>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a:t>
            </a:r>
            <a:r>
              <a:rPr lang="en-US" altLang="zh-CN" sz="1400" dirty="0" err="1"/>
              <a:t>bis</a:t>
            </a:r>
            <a:r>
              <a:rPr lang="en-US" altLang="zh-CN" sz="1400" dirty="0"/>
              <a:t>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 Multiple batches of draft CRs/CRs per company in the lowest agenda are allowed.</a:t>
            </a:r>
          </a:p>
          <a:p>
            <a:pPr lvl="1">
              <a:lnSpc>
                <a:spcPct val="110000"/>
              </a:lnSpc>
              <a:spcBef>
                <a:spcPts val="0"/>
              </a:spcBef>
              <a:spcAft>
                <a:spcPts val="600"/>
              </a:spcAft>
            </a:pPr>
            <a:r>
              <a:rPr lang="en-US" altLang="zh-CN" sz="1200" dirty="0"/>
              <a:t>If there is NOT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a:t>
            </a:r>
            <a:r>
              <a:rPr lang="en-US" altLang="zh-CN" sz="1200" dirty="0" err="1"/>
              <a:t>bis</a:t>
            </a:r>
            <a:r>
              <a:rPr lang="en-US" altLang="zh-CN" sz="1200" dirty="0"/>
              <a:t> meeting, </a:t>
            </a:r>
          </a:p>
          <a:p>
            <a:pPr lvl="2">
              <a:spcBef>
                <a:spcPts val="0"/>
              </a:spcBef>
              <a:spcAft>
                <a:spcPts val="600"/>
              </a:spcAft>
            </a:pPr>
            <a:r>
              <a:rPr lang="en-US" altLang="zh-CN" sz="1200" dirty="0"/>
              <a:t>The formal CRs corresponding to the endorsed draft CR or the formal CRs endorsed in </a:t>
            </a:r>
            <a:r>
              <a:rPr lang="en-US" altLang="zh-CN" sz="1200" dirty="0" err="1"/>
              <a:t>bis</a:t>
            </a:r>
            <a:r>
              <a:rPr lang="en-US" altLang="zh-CN" sz="1200" dirty="0"/>
              <a:t> meeting should be re-submitted.</a:t>
            </a:r>
          </a:p>
          <a:p>
            <a:pPr lvl="2">
              <a:spcBef>
                <a:spcPts val="0"/>
              </a:spcBef>
              <a:spcAft>
                <a:spcPts val="600"/>
              </a:spcAft>
            </a:pPr>
            <a:r>
              <a:rPr lang="en-US" altLang="zh-CN" sz="1200" dirty="0"/>
              <a:t>If further change(s) were needed on top of the endorsed CR/draft CR in the </a:t>
            </a:r>
            <a:r>
              <a:rPr lang="en-US" altLang="zh-CN" sz="1200" dirty="0" err="1"/>
              <a:t>bis</a:t>
            </a:r>
            <a:r>
              <a:rPr lang="en-US" altLang="zh-CN" sz="1200" dirty="0"/>
              <a:t> meeting, the new CR/draft CR should be based on the latest version of specifications and to capture the agreed CRs/endorsed draft CRs in the previous </a:t>
            </a:r>
            <a:r>
              <a:rPr lang="en-US" altLang="zh-CN" sz="1200" dirty="0" err="1"/>
              <a:t>bis</a:t>
            </a:r>
            <a:r>
              <a:rPr lang="en-US" altLang="zh-CN" sz="1200" dirty="0"/>
              <a:t> meeting with change marks in the new CR. </a:t>
            </a:r>
          </a:p>
        </p:txBody>
      </p:sp>
    </p:spTree>
    <p:extLst>
      <p:ext uri="{BB962C8B-B14F-4D97-AF65-F5344CB8AC3E}">
        <p14:creationId xmlns:p14="http://schemas.microsoft.com/office/powerpoint/2010/main" val="1322249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Rel-19 WIs, the big (draft) CR approach applies and basically the draft CRs from companies are expected</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bis meeting, and merge all the endorsed or approved </a:t>
            </a:r>
            <a:r>
              <a:rPr lang="en-US" altLang="zh-CN" sz="1200" dirty="0" err="1"/>
              <a:t>tdocs</a:t>
            </a:r>
            <a:r>
              <a:rPr lang="en-US" altLang="zh-CN" sz="1200" dirty="0"/>
              <a:t> properly during the post-meeting process.</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[113][10x] </a:t>
            </a:r>
            <a:r>
              <a:rPr lang="en-US" altLang="zh-CN" sz="1200" dirty="0"/>
              <a:t>XXX for main session.</a:t>
            </a:r>
          </a:p>
          <a:p>
            <a:pPr lvl="1">
              <a:spcBef>
                <a:spcPts val="0"/>
              </a:spcBef>
              <a:spcAft>
                <a:spcPts val="600"/>
              </a:spcAft>
            </a:pPr>
            <a:r>
              <a:rPr lang="en-US" altLang="zh-CN" sz="1200" dirty="0"/>
              <a:t>The intention is to facilitate the online/offline discussions.</a:t>
            </a:r>
          </a:p>
          <a:p>
            <a:pPr lvl="1">
              <a:spcBef>
                <a:spcPts val="0"/>
              </a:spcBef>
              <a:spcAft>
                <a:spcPts val="600"/>
              </a:spcAft>
            </a:pPr>
            <a:r>
              <a:rPr lang="en-US" altLang="zh-CN" sz="1200" dirty="0"/>
              <a:t>MCC will create the sub-folder for each topic thread in /inbox/drafts.</a:t>
            </a:r>
          </a:p>
          <a:p>
            <a:pPr>
              <a:spcBef>
                <a:spcPts val="0"/>
              </a:spcBef>
              <a:spcAft>
                <a:spcPts val="600"/>
              </a:spcAft>
            </a:pPr>
            <a:r>
              <a:rPr lang="en-US" altLang="zh-CN" sz="1400" dirty="0"/>
              <a:t>Topic moderator will be designated to provide the summary for a topic before the meeting</a:t>
            </a:r>
          </a:p>
          <a:p>
            <a:pPr lvl="1">
              <a:spcBef>
                <a:spcPts val="0"/>
              </a:spcBef>
              <a:spcAft>
                <a:spcPts val="600"/>
              </a:spcAft>
            </a:pPr>
            <a:r>
              <a:rPr lang="en-US" altLang="zh-CN" sz="1200" dirty="0">
                <a:solidFill>
                  <a:srgbClr val="FF0000"/>
                </a:solidFill>
              </a:rPr>
              <a:t>Before November 11 (Monday)</a:t>
            </a:r>
            <a:r>
              <a:rPr lang="en-US" altLang="zh-CN" sz="1200" dirty="0"/>
              <a:t>: Session chairs will provide the list of topics with moderator assignments.</a:t>
            </a:r>
          </a:p>
          <a:p>
            <a:pPr lvl="1">
              <a:spcBef>
                <a:spcPts val="0"/>
              </a:spcBef>
              <a:spcAft>
                <a:spcPts val="600"/>
              </a:spcAft>
            </a:pPr>
            <a:r>
              <a:rPr lang="en-US" altLang="zh-CN" sz="1200" dirty="0">
                <a:solidFill>
                  <a:srgbClr val="FF0000"/>
                </a:solidFill>
              </a:rPr>
              <a:t>November 13 (Wednesday), 17:00 UTC</a:t>
            </a:r>
            <a:r>
              <a:rPr lang="en-US" altLang="zh-CN" sz="1200" dirty="0"/>
              <a:t>: Moderators provide the initial summary for a topic.</a:t>
            </a:r>
          </a:p>
          <a:p>
            <a:pPr lvl="1">
              <a:spcBef>
                <a:spcPts val="0"/>
              </a:spcBef>
              <a:spcAft>
                <a:spcPts val="600"/>
              </a:spcAft>
            </a:pPr>
            <a:r>
              <a:rPr lang="en-US" altLang="zh-CN" sz="1200" dirty="0">
                <a:solidFill>
                  <a:srgbClr val="FF0000"/>
                </a:solidFill>
              </a:rPr>
              <a:t>November 14 (Thursday), 12:00 UTC</a:t>
            </a:r>
            <a:r>
              <a:rPr lang="en-US" altLang="zh-CN" sz="1200" dirty="0"/>
              <a:t>: Deadline for companies review of initial summary.</a:t>
            </a:r>
          </a:p>
          <a:p>
            <a:pPr lvl="1">
              <a:spcBef>
                <a:spcPts val="0"/>
              </a:spcBef>
              <a:spcAft>
                <a:spcPts val="600"/>
              </a:spcAft>
            </a:pPr>
            <a:r>
              <a:rPr lang="en-US" altLang="zh-CN" sz="1200" dirty="0">
                <a:solidFill>
                  <a:srgbClr val="FF0000"/>
                </a:solidFill>
              </a:rPr>
              <a:t>November 15 (Friday), 17:00 UTC</a:t>
            </a:r>
            <a:r>
              <a:rPr lang="en-US" altLang="zh-CN" sz="1200" dirty="0"/>
              <a:t>: Moderators submit the formal </a:t>
            </a:r>
            <a:r>
              <a:rPr lang="en-US" altLang="zh-CN" sz="1200" dirty="0" err="1"/>
              <a:t>tdoc</a:t>
            </a:r>
            <a:r>
              <a:rPr lang="en-US" altLang="zh-CN" sz="1200" dirty="0"/>
              <a:t> of summary for a topic.</a:t>
            </a:r>
          </a:p>
          <a:p>
            <a:pPr lvl="1">
              <a:spcBef>
                <a:spcPts val="0"/>
              </a:spcBef>
              <a:spcAft>
                <a:spcPts val="600"/>
              </a:spcAft>
            </a:pPr>
            <a:r>
              <a:rPr lang="en-US" altLang="zh-CN" sz="1200" dirty="0">
                <a:solidFill>
                  <a:srgbClr val="FF0000"/>
                </a:solidFill>
              </a:rPr>
              <a:t>November 17 (Sunday)</a:t>
            </a:r>
            <a:r>
              <a:rPr lang="en-US" altLang="zh-CN" sz="1200" dirty="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a:cs typeface="+mn-cs"/>
              </a:rPr>
              <a:t>In online discussions, session chairs will handle topics based on the moderator summary. </a:t>
            </a:r>
          </a:p>
          <a:p>
            <a:pPr lvl="1">
              <a:spcBef>
                <a:spcPts val="0"/>
              </a:spcBef>
              <a:spcAft>
                <a:spcPts val="600"/>
              </a:spcAft>
            </a:pPr>
            <a:r>
              <a:rPr lang="en-US" altLang="zh-CN" sz="1200" dirty="0"/>
              <a:t>Online discussions will be organized based on the moderator summary topic by topic + presentation of the selected contributions (very limited number of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6.2, 6.3 for NR,</a:t>
            </a:r>
            <a:r>
              <a:rPr lang="zh-CN" altLang="en-US" sz="1400" dirty="0"/>
              <a:t> </a:t>
            </a:r>
            <a:r>
              <a:rPr lang="en-US" altLang="zh-CN" sz="1400" dirty="0"/>
              <a:t>AI 6.4 for LTE)</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November 13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November 15</a:t>
            </a:r>
            <a:r>
              <a:rPr lang="en-US" sz="1200" dirty="0">
                <a:solidFill>
                  <a:srgbClr val="FF0000"/>
                </a:solidFill>
              </a:rPr>
              <a:t> (Friday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November 18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November 19 ~ November 22</a:t>
            </a:r>
            <a:r>
              <a:rPr lang="en-US" sz="1200" dirty="0">
                <a:solidFill>
                  <a:srgbClr val="FF0000"/>
                </a:solidFill>
              </a:rPr>
              <a:t> (Tuesday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November 26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2-way GTW conference calls for three online sessions and 2-way MS teams for ad hoc sessions will be set.</a:t>
            </a:r>
          </a:p>
          <a:p>
            <a:pPr lvl="1">
              <a:spcBef>
                <a:spcPts val="0"/>
              </a:spcBef>
              <a:spcAft>
                <a:spcPts val="600"/>
              </a:spcAft>
            </a:pPr>
            <a:r>
              <a:rPr lang="en-US" altLang="zh-CN" sz="1200" dirty="0"/>
              <a:t>Remote participating is allowed and participants will be able to listen and comment.</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CR/</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[1xx][xxx]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p>
          <a:p>
            <a:pPr lvl="2">
              <a:spcBef>
                <a:spcPts val="0"/>
              </a:spcBef>
              <a:spcAft>
                <a:spcPts val="600"/>
              </a:spcAft>
            </a:pPr>
            <a:r>
              <a:rPr lang="en-US" altLang="zh-CN" sz="1200" dirty="0"/>
              <a:t>Example of TEI identifier: </a:t>
            </a:r>
            <a:r>
              <a:rPr lang="en-GB" altLang="zh-CN" sz="1200" dirty="0"/>
              <a:t>[n77_Canada], which should be put in the tail of the </a:t>
            </a:r>
            <a:r>
              <a:rPr lang="en-GB" altLang="zh-CN" sz="1200" dirty="0" err="1"/>
              <a:t>tdoc</a:t>
            </a:r>
            <a:r>
              <a:rPr lang="en-GB" altLang="zh-CN" sz="1200" dirty="0"/>
              <a:t> title, e.g., UE RF requirements for … [n77_Canada]</a:t>
            </a:r>
          </a:p>
          <a:p>
            <a:pPr lvl="2">
              <a:spcBef>
                <a:spcPts val="0"/>
              </a:spcBef>
              <a:spcAft>
                <a:spcPts val="600"/>
              </a:spcAft>
            </a:pPr>
            <a:r>
              <a:rPr lang="en-US" altLang="zh-CN" sz="1200" dirty="0"/>
              <a:t>TEI identifier should be provided for all the CRs with TEI18/TEI17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Rel-18/17, the WI code of the previous release WID plus TEI18/TEI17 should be used as WI code, e.g., Work item code: </a:t>
            </a:r>
            <a:r>
              <a:rPr lang="en-US" altLang="zh-CN" sz="1200" dirty="0" err="1"/>
              <a:t>NR_pos_enh</a:t>
            </a:r>
            <a:r>
              <a:rPr lang="en-US" altLang="zh-CN" sz="1200" dirty="0"/>
              <a:t>-Core, TEI18, for which no TEI identifier is needed.</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https://www.3gpp.org/ftp/tsg_ran/WG4_Radio/TSGR4_113/Templates</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3GU tool</a:t>
            </a:r>
          </a:p>
          <a:p>
            <a:pPr lvl="1">
              <a:spcBef>
                <a:spcPts val="0"/>
              </a:spcBef>
              <a:spcAft>
                <a:spcPts val="600"/>
              </a:spcAft>
            </a:pPr>
            <a:r>
              <a:rPr lang="en-US" sz="1200" dirty="0">
                <a:cs typeface="+mn-cs"/>
              </a:rPr>
              <a:t>There is a tool in 3GU which allows you to use the 3GU automatic pre-filled coversheet, so no need to fill in by hand all the CR details every time:</a:t>
            </a:r>
          </a:p>
          <a:p>
            <a:pPr lvl="1">
              <a:spcBef>
                <a:spcPts val="0"/>
              </a:spcBef>
              <a:spcAft>
                <a:spcPts val="600"/>
              </a:spcAft>
            </a:pPr>
            <a:r>
              <a:rPr lang="en-US" sz="1200" dirty="0">
                <a:cs typeface="+mn-cs"/>
              </a:rPr>
              <a:t>If 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the "online</a:t>
            </a:r>
            <a:r>
              <a:rPr lang="en-US" altLang="zh-CN" sz="1200" dirty="0"/>
              <a:t>"</a:t>
            </a:r>
            <a:r>
              <a:rPr lang="en-US" altLang="zh-CN" sz="1200" dirty="0">
                <a:cs typeface="+mn-cs"/>
              </a:rPr>
              <a:t> </a:t>
            </a:r>
            <a:r>
              <a:rPr lang="en-US" sz="1200" dirty="0">
                <a:cs typeface="+mn-cs"/>
              </a:rPr>
              <a:t>listing 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a:t>"</a:t>
            </a:r>
            <a:r>
              <a:rPr lang="en-US" sz="1200" dirty="0">
                <a:cs typeface="+mn-cs"/>
              </a:rPr>
              <a:t>Status: reserved</a:t>
            </a:r>
            <a:r>
              <a:rPr lang="en-US" altLang="zh-CN" sz="1200" dirty="0"/>
              <a:t>"</a:t>
            </a:r>
            <a:r>
              <a:rPr lang="en-US" sz="1200" dirty="0">
                <a:cs typeface="+mn-cs"/>
              </a:rPr>
              <a:t> field which says </a:t>
            </a:r>
            <a:r>
              <a:rPr lang="en-US" altLang="zh-CN" sz="1200" dirty="0"/>
              <a:t>"</a:t>
            </a:r>
            <a:r>
              <a:rPr lang="en-US" sz="1200" dirty="0">
                <a:cs typeface="+mn-cs"/>
              </a:rPr>
              <a:t>(Download prefilled cover page)</a:t>
            </a:r>
            <a:r>
              <a:rPr lang="en-US" altLang="zh-CN" sz="1200" dirty="0"/>
              <a:t>"</a:t>
            </a:r>
            <a:r>
              <a:rPr lang="en-US" sz="1200" dirty="0">
                <a:cs typeface="+mn-cs"/>
              </a:rPr>
              <a:t>.</a:t>
            </a:r>
          </a:p>
          <a:p>
            <a:pPr lvl="1">
              <a:spcBef>
                <a:spcPts val="0"/>
              </a:spcBef>
              <a:spcAft>
                <a:spcPts val="600"/>
              </a:spcAft>
            </a:pPr>
            <a:r>
              <a:rPr lang="en-US" sz="1200" dirty="0">
                <a:cs typeface="+mn-cs"/>
              </a:rPr>
              <a:t>Using 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600" dirty="0"/>
          </a:p>
          <a:p>
            <a:pPr marL="342882" lvl="1" indent="-342882">
              <a:spcBef>
                <a:spcPts val="0"/>
              </a:spcBef>
              <a:spcAft>
                <a:spcPts val="600"/>
              </a:spcAft>
              <a:buBlip>
                <a:blip r:embed="rId2"/>
              </a:buBlip>
            </a:pP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hlinkClick r:id="rId3"/>
              </a:rPr>
              <a:t>https://www.3gpp.org/ftp/tsg_ran/WG4_Radio/TSGR4_113/Templates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a:t>
            </a:r>
          </a:p>
          <a:p>
            <a:pPr lvl="1">
              <a:spcBef>
                <a:spcPts val="0"/>
              </a:spcBef>
              <a:spcAft>
                <a:spcPts val="600"/>
              </a:spcAft>
            </a:pPr>
            <a:r>
              <a:rPr lang="en-US" altLang="zh-CN" sz="1200" dirty="0">
                <a:cs typeface="+mn-cs"/>
              </a:rPr>
              <a:t>No green highlighted is expected.</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C68143-B530-4487-9EA7-5BCC5970B48F}">
  <ds:schemaRefs>
    <ds:schemaRef ds:uri="http://schemas.microsoft.com/office/2006/documentManagement/types"/>
    <ds:schemaRef ds:uri="http://purl.org/dc/dcmitype/"/>
    <ds:schemaRef ds:uri="http://purl.org/dc/elements/1.1/"/>
    <ds:schemaRef ds:uri="http://purl.org/dc/terms/"/>
    <ds:schemaRef ds:uri="23d77754-4ccc-4c57-9291-cab09e81894a"/>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a915fe38-2618-47b6-8303-829fb71466d5"/>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399173</TotalTime>
  <Words>6227</Words>
  <Application>Microsoft Office PowerPoint</Application>
  <PresentationFormat>宽屏</PresentationFormat>
  <Paragraphs>442</Paragraphs>
  <Slides>24</Slides>
  <Notes>4</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24</vt:i4>
      </vt:variant>
    </vt:vector>
  </HeadingPairs>
  <TitlesOfParts>
    <vt:vector size="30" baseType="lpstr">
      <vt:lpstr>微软雅黑</vt:lpstr>
      <vt:lpstr>Arial</vt:lpstr>
      <vt:lpstr>Arial Black</vt:lpstr>
      <vt:lpstr>Calibri</vt:lpstr>
      <vt:lpstr>Times New Roman</vt:lpstr>
      <vt:lpstr>3gpp</vt:lpstr>
      <vt:lpstr>RAN4#113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 </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for RAN4#113 </vt:lpstr>
      <vt:lpstr>Additional information for CR/draft CR submissions for RAN#113</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Daixizeng</cp:lastModifiedBy>
  <cp:revision>2056</cp:revision>
  <cp:lastPrinted>2016-09-15T08:31:35Z</cp:lastPrinted>
  <dcterms:created xsi:type="dcterms:W3CDTF">2009-11-27T05:15:11Z</dcterms:created>
  <dcterms:modified xsi:type="dcterms:W3CDTF">2024-11-18T07:40:53Z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(3)jl9L5t2mjGzqyX/djXpJEjvql3CTQsuSWtx/jQHMZ3kcvegXjUEoJtbFkc1zV+S2rKdg7Mgt
cQywt9HsycP4PUjKXjjfRm6orPYwrpJqbEvytTFI+W+qXYqiRrQ2aEQ6LIWnQ6dszg2jtMdq
jlNQj5r92m0wGdaQ/uT9iHA7x8E08/jFpNr+roV+8+H6fTlMtICZv/ERMjze4Do+zdFtgqnp
kFGc2QF7co6q+vZXK/</vt:lpwstr>
  </property>
  <property fmtid="{D5CDD505-2E9C-101B-9397-08002B2CF9AE}" pid="11" name="_2015_ms_pID_7253431">
    <vt:lpwstr>Uo9b34x7r+vEJ+9Q17WzlS2BKbeQCwBPD5OHOAo2fU+BlZh1/h0Xxa
WIP8l3QWOySxCV2I8kC/K3hRRwNJtBds28KOExKgkwfod8le1+KddAed8Z1E/dDwHCHucJ3n
TM91sE8hA5cuAabsLWF3HpzV/c1U8yWRIXV4ek7fM5mN/hhFUAwS5fZUJUpG0KFS+kJ1MtDT
Dp3VX0O3uYd1jhwQTxxLio9XwUmY/gKPVKuO</vt:lpwstr>
  </property>
  <property fmtid="{D5CDD505-2E9C-101B-9397-08002B2CF9AE}" pid="12" name="_2015_ms_pID_7253432">
    <vt:lpwstr>zg==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1707399771</vt:lpwstr>
  </property>
</Properties>
</file>