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16"/>
  </p:notesMasterIdLst>
  <p:sldIdLst>
    <p:sldId id="349" r:id="rId7"/>
    <p:sldId id="1344" r:id="rId8"/>
    <p:sldId id="259" r:id="rId9"/>
    <p:sldId id="1340" r:id="rId10"/>
    <p:sldId id="1341" r:id="rId11"/>
    <p:sldId id="1342" r:id="rId12"/>
    <p:sldId id="1346" r:id="rId13"/>
    <p:sldId id="1343" r:id="rId14"/>
    <p:sldId id="35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2CE39B-09F4-A08D-DFF6-54D7F3B67BDC}" name="Axel Mueller" initials="AM" userId="S::axel.mueller@nokia.com::6b065ed8-40bf-4bd7-b1e4-242bb2fb76f9" providerId="AD"/>
  <p188:author id="{65004DC6-5D6F-92CB-6A40-6FAE5B109B19}" name="Nokia" initials="AH" userId="Noki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89412" autoAdjust="0"/>
  </p:normalViewPr>
  <p:slideViewPr>
    <p:cSldViewPr snapToGrid="0">
      <p:cViewPr varScale="1">
        <p:scale>
          <a:sx n="102" d="100"/>
          <a:sy n="102" d="100"/>
        </p:scale>
        <p:origin x="241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CEAA4-BCEC-41A0-8FB0-7142A769CC1D}" type="datetimeFigureOut">
              <a:rPr lang="en-GB" smtClean="0"/>
              <a:t>13/05/2024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3CF6A-7C46-4DF0-9B0B-D692A0448EB2}" type="slidenum">
              <a:rPr lang="en-GB" smtClean="0"/>
              <a:t>‹#›</a:t>
            </a:fld>
            <a:endParaRPr lang="en-GB"/>
          </a:p>
        </p:txBody>
      </p:sp>
    </p:spTree>
    <p:extLst>
      <p:ext uri="{BB962C8B-B14F-4D97-AF65-F5344CB8AC3E}">
        <p14:creationId xmlns:p14="http://schemas.microsoft.com/office/powerpoint/2010/main" val="3145717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3D53CF6A-7C46-4DF0-9B0B-D692A0448EB2}" type="slidenum">
              <a:rPr lang="en-GB" smtClean="0"/>
              <a:t>3</a:t>
            </a:fld>
            <a:endParaRPr lang="en-GB"/>
          </a:p>
        </p:txBody>
      </p:sp>
    </p:spTree>
    <p:extLst>
      <p:ext uri="{BB962C8B-B14F-4D97-AF65-F5344CB8AC3E}">
        <p14:creationId xmlns:p14="http://schemas.microsoft.com/office/powerpoint/2010/main" val="1404036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3D53CF6A-7C46-4DF0-9B0B-D692A0448EB2}" type="slidenum">
              <a:rPr lang="en-GB" smtClean="0"/>
              <a:t>5</a:t>
            </a:fld>
            <a:endParaRPr lang="en-GB"/>
          </a:p>
        </p:txBody>
      </p:sp>
    </p:spTree>
    <p:extLst>
      <p:ext uri="{BB962C8B-B14F-4D97-AF65-F5344CB8AC3E}">
        <p14:creationId xmlns:p14="http://schemas.microsoft.com/office/powerpoint/2010/main" val="2020560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Not possible to resolve all problems. Proposal:  we can start from simple case as starting point (ex: n7(2A)</a:t>
            </a:r>
            <a:endParaRPr lang="zh-TW" altLang="en-US" dirty="0"/>
          </a:p>
        </p:txBody>
      </p:sp>
      <p:sp>
        <p:nvSpPr>
          <p:cNvPr id="4" name="投影片編號版面配置區 3"/>
          <p:cNvSpPr>
            <a:spLocks noGrp="1"/>
          </p:cNvSpPr>
          <p:nvPr>
            <p:ph type="sldNum" sz="quarter" idx="5"/>
          </p:nvPr>
        </p:nvSpPr>
        <p:spPr/>
        <p:txBody>
          <a:bodyPr/>
          <a:lstStyle/>
          <a:p>
            <a:fld id="{3D53CF6A-7C46-4DF0-9B0B-D692A0448EB2}" type="slidenum">
              <a:rPr lang="en-GB" smtClean="0"/>
              <a:t>6</a:t>
            </a:fld>
            <a:endParaRPr lang="en-GB"/>
          </a:p>
        </p:txBody>
      </p:sp>
    </p:spTree>
    <p:extLst>
      <p:ext uri="{BB962C8B-B14F-4D97-AF65-F5344CB8AC3E}">
        <p14:creationId xmlns:p14="http://schemas.microsoft.com/office/powerpoint/2010/main" val="3781309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3D53CF6A-7C46-4DF0-9B0B-D692A0448EB2}" type="slidenum">
              <a:rPr lang="en-GB" smtClean="0"/>
              <a:t>8</a:t>
            </a:fld>
            <a:endParaRPr lang="en-GB"/>
          </a:p>
        </p:txBody>
      </p:sp>
    </p:spTree>
    <p:extLst>
      <p:ext uri="{BB962C8B-B14F-4D97-AF65-F5344CB8AC3E}">
        <p14:creationId xmlns:p14="http://schemas.microsoft.com/office/powerpoint/2010/main" val="3953887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CE386-E60C-241B-1523-47AD6FAF39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15A846A-5853-1B76-7DE2-E7C35CFD0A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1C7A050-654F-99CE-C5B3-C3BA486B2E8B}"/>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5" name="Footer Placeholder 4">
            <a:extLst>
              <a:ext uri="{FF2B5EF4-FFF2-40B4-BE49-F238E27FC236}">
                <a16:creationId xmlns:a16="http://schemas.microsoft.com/office/drawing/2014/main" id="{55B8AD4B-EEBF-1DB4-A993-F66D9DC304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55710D-BD9A-1D5A-B541-9DF7D28C3532}"/>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8632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671B0-0FCD-7206-5C03-11E3125D7E1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E4EB948-2623-F8B8-FF28-5F2B767814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2706B0-F9C3-8EFC-7D41-7651E36CAE92}"/>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5" name="Footer Placeholder 4">
            <a:extLst>
              <a:ext uri="{FF2B5EF4-FFF2-40B4-BE49-F238E27FC236}">
                <a16:creationId xmlns:a16="http://schemas.microsoft.com/office/drawing/2014/main" id="{153642C5-A477-69A4-CA75-9BB04EA36A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CB1DA23-EDAD-3929-CB8C-E2365B75E8C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727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25EF9B-55AA-F7B4-CAAF-AFFE2BDCA1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B7945E3-FD96-847E-C81B-FFF901E6AA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D57451-A6CC-5218-76A8-3876AEABA7BA}"/>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5" name="Footer Placeholder 4">
            <a:extLst>
              <a:ext uri="{FF2B5EF4-FFF2-40B4-BE49-F238E27FC236}">
                <a16:creationId xmlns:a16="http://schemas.microsoft.com/office/drawing/2014/main" id="{EDE14AFE-F94D-5B9C-47BE-8FB08E9647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34533C-5B8E-54B5-2AF8-A038E936EEAF}"/>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78619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107" y="1693450"/>
            <a:ext cx="11208006" cy="1021177"/>
          </a:xfrm>
        </p:spPr>
        <p:txBody>
          <a:bodyPr anchor="t" anchorCtr="0">
            <a:noAutofit/>
          </a:bodyPr>
          <a:lstStyle>
            <a:lvl1pPr algn="l">
              <a:lnSpc>
                <a:spcPct val="85000"/>
              </a:lnSpc>
              <a:defRPr sz="3799">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03107" y="2836864"/>
            <a:ext cx="11208006" cy="1655762"/>
          </a:xfrm>
        </p:spPr>
        <p:txBody>
          <a:bodyPr>
            <a:noAutofit/>
          </a:bodyPr>
          <a:lstStyle>
            <a:lvl1pPr marL="0" indent="0" algn="l">
              <a:buNone/>
              <a:defRPr sz="1400" b="1">
                <a:solidFill>
                  <a:schemeClr val="accent6"/>
                </a:solidFill>
                <a:latin typeface="+mj-lt"/>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758" y="5763238"/>
            <a:ext cx="10852148"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5324153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4" orient="horz" pos="130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E56B4-E600-460F-4044-BB61E12946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E162E1-1F2D-EFFD-B48F-6624A88D8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49E0ABA-1C41-33A1-259F-F457A8CC9DF7}"/>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5" name="Footer Placeholder 4">
            <a:extLst>
              <a:ext uri="{FF2B5EF4-FFF2-40B4-BE49-F238E27FC236}">
                <a16:creationId xmlns:a16="http://schemas.microsoft.com/office/drawing/2014/main" id="{870CE5BD-C740-1173-69B8-060C06FA47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EBA283B-8717-E49D-F66E-791BC2D3D95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48441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096ED-98A7-FBA9-8C80-88DCA96A81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486526C-A2F9-7C15-500E-CAFEBE4A22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8268DE-B396-514E-48D1-B6FF37027BF1}"/>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5" name="Footer Placeholder 4">
            <a:extLst>
              <a:ext uri="{FF2B5EF4-FFF2-40B4-BE49-F238E27FC236}">
                <a16:creationId xmlns:a16="http://schemas.microsoft.com/office/drawing/2014/main" id="{269AA20D-75A1-691A-6BF7-CE58484A561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F1C9C4-2384-C922-244C-4B73521AD61B}"/>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47380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DAE4-B6DC-3005-A174-97F2696922A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F0D2087-599C-2EFA-8B91-5577C60B0D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3E66F44-9C4C-5B0F-F39C-1C71F778FB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3BDEC09-69A1-40F4-2661-196B8D401F00}"/>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6" name="Footer Placeholder 5">
            <a:extLst>
              <a:ext uri="{FF2B5EF4-FFF2-40B4-BE49-F238E27FC236}">
                <a16:creationId xmlns:a16="http://schemas.microsoft.com/office/drawing/2014/main" id="{624CE260-0AAA-3C7E-38C7-F42B590517A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F065F6-6A63-3821-7295-451E594374B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556998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0B9A2-AF37-F5F1-A5BD-B33707C9299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175178-DFC4-51C0-BE21-1114C81CBD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1B995A-33E8-8AE4-13C2-E8687FBC72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4287C90-4D30-D26C-23BF-624E6F86F8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7BC418-E2C5-0F74-800F-C27B16415F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8CB4E0E-DDD0-DC1C-CAF5-C541DEBC85AE}"/>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8" name="Footer Placeholder 7">
            <a:extLst>
              <a:ext uri="{FF2B5EF4-FFF2-40B4-BE49-F238E27FC236}">
                <a16:creationId xmlns:a16="http://schemas.microsoft.com/office/drawing/2014/main" id="{1733ED44-4F18-55C9-5050-F8F78B47F28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2B7AF51-BB02-369A-E320-813D0140261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88781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57BB-2624-09C2-4B44-9BC5F5CB7AF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49BA819-8C5E-7DF3-F0F2-42F552F1894C}"/>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4" name="Footer Placeholder 3">
            <a:extLst>
              <a:ext uri="{FF2B5EF4-FFF2-40B4-BE49-F238E27FC236}">
                <a16:creationId xmlns:a16="http://schemas.microsoft.com/office/drawing/2014/main" id="{195AC5CA-C186-F5FA-8E07-65169C743DB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70C9873-A9B7-B610-D4CE-2D449E22D98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685074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6E3607-AD27-7F38-BA6D-D3A332F74C34}"/>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3" name="Footer Placeholder 2">
            <a:extLst>
              <a:ext uri="{FF2B5EF4-FFF2-40B4-BE49-F238E27FC236}">
                <a16:creationId xmlns:a16="http://schemas.microsoft.com/office/drawing/2014/main" id="{031B2877-087F-FE8A-CA33-594C8FA303D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248E7E6-B719-35BC-A645-BF53991FB74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63090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9F0E4-7848-1FA1-0D76-FE99C3223C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D1D116C-08F0-CE40-12C3-036536B1E2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5B25FCD-22A4-0991-DB36-FC49102AEA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C9D650-2D1F-0254-D4AD-5EB5E71357A1}"/>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6" name="Footer Placeholder 5">
            <a:extLst>
              <a:ext uri="{FF2B5EF4-FFF2-40B4-BE49-F238E27FC236}">
                <a16:creationId xmlns:a16="http://schemas.microsoft.com/office/drawing/2014/main" id="{3AFFE94E-E886-987F-060D-35C796732DB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8A97E3-8BED-8F33-B374-87055209644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66154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A978D-D02B-30D8-F94B-42457FB848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686A8A1-D0F3-88B8-2248-F1843B2CC2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88768FF-7876-60E8-AC91-A25FC17CE0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F7DB8A-5D7A-2386-CEC8-ECEF6E2A485E}"/>
              </a:ext>
            </a:extLst>
          </p:cNvPr>
          <p:cNvSpPr>
            <a:spLocks noGrp="1"/>
          </p:cNvSpPr>
          <p:nvPr>
            <p:ph type="dt" sz="half" idx="10"/>
          </p:nvPr>
        </p:nvSpPr>
        <p:spPr/>
        <p:txBody>
          <a:bodyPr/>
          <a:lstStyle/>
          <a:p>
            <a:fld id="{26C4627B-12BE-453E-B5A4-FF83EA9D1B5E}" type="datetimeFigureOut">
              <a:rPr lang="en-GB" smtClean="0"/>
              <a:t>13/05/2024</a:t>
            </a:fld>
            <a:endParaRPr lang="en-GB"/>
          </a:p>
        </p:txBody>
      </p:sp>
      <p:sp>
        <p:nvSpPr>
          <p:cNvPr id="6" name="Footer Placeholder 5">
            <a:extLst>
              <a:ext uri="{FF2B5EF4-FFF2-40B4-BE49-F238E27FC236}">
                <a16:creationId xmlns:a16="http://schemas.microsoft.com/office/drawing/2014/main" id="{628E17E2-BEDF-C0AA-9967-233596500AF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D47E1BC-82D0-A15B-44A3-11676217D629}"/>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34493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CA6B1C-D188-0694-B311-67AF439CFA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1C76051-1F3B-4C4D-9E3F-8F704D8285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9BFCCE-843B-DA8D-AE3B-AEA0A66ABC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4627B-12BE-453E-B5A4-FF83EA9D1B5E}" type="datetimeFigureOut">
              <a:rPr lang="en-GB" smtClean="0"/>
              <a:t>13/05/2024</a:t>
            </a:fld>
            <a:endParaRPr lang="en-GB"/>
          </a:p>
        </p:txBody>
      </p:sp>
      <p:sp>
        <p:nvSpPr>
          <p:cNvPr id="5" name="Footer Placeholder 4">
            <a:extLst>
              <a:ext uri="{FF2B5EF4-FFF2-40B4-BE49-F238E27FC236}">
                <a16:creationId xmlns:a16="http://schemas.microsoft.com/office/drawing/2014/main" id="{4F284CF1-6A40-6526-FB99-9561A343B7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B235088-0035-D8D6-3496-08A18D7C12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40627-A400-4D3C-9035-7CDBC43D2424}" type="slidenum">
              <a:rPr lang="en-GB" smtClean="0"/>
              <a:t>‹#›</a:t>
            </a:fld>
            <a:endParaRPr lang="en-GB"/>
          </a:p>
        </p:txBody>
      </p:sp>
      <p:sp>
        <p:nvSpPr>
          <p:cNvPr id="8" name="TextBox 7">
            <a:extLst>
              <a:ext uri="{FF2B5EF4-FFF2-40B4-BE49-F238E27FC236}">
                <a16:creationId xmlns:a16="http://schemas.microsoft.com/office/drawing/2014/main" id="{DB8C0949-296B-8689-4C03-CDA48D5E48DA}"/>
              </a:ext>
            </a:extLst>
          </p:cNvPr>
          <p:cNvSpPr txBox="1"/>
          <p:nvPr userDrawn="1">
            <p:extLst>
              <p:ext uri="{1162E1C5-73C7-4A58-AE30-91384D911F3F}">
                <p184:classification xmlns:p184="http://schemas.microsoft.com/office/powerpoint/2018/4/main" val="ftr"/>
              </p:ext>
            </p:extLst>
          </p:nvPr>
        </p:nvSpPr>
        <p:spPr>
          <a:xfrm>
            <a:off x="5892800" y="6642100"/>
            <a:ext cx="434975" cy="152400"/>
          </a:xfrm>
          <a:prstGeom prst="rect">
            <a:avLst/>
          </a:prstGeom>
        </p:spPr>
        <p:txBody>
          <a:bodyPr horzOverflow="overflow" lIns="0" tIns="0" rIns="0" bIns="0">
            <a:spAutoFit/>
          </a:bodyPr>
          <a:lstStyle/>
          <a:p>
            <a:pPr algn="l"/>
            <a:r>
              <a:rPr lang="en-AU" sz="1000">
                <a:solidFill>
                  <a:srgbClr val="000000"/>
                </a:solidFill>
                <a:latin typeface="Calibri" panose="020F0502020204030204" pitchFamily="34" charset="0"/>
                <a:cs typeface="Calibri" panose="020F0502020204030204" pitchFamily="34" charset="0"/>
              </a:rPr>
              <a:t>General</a:t>
            </a:r>
          </a:p>
        </p:txBody>
      </p:sp>
    </p:spTree>
    <p:extLst>
      <p:ext uri="{BB962C8B-B14F-4D97-AF65-F5344CB8AC3E}">
        <p14:creationId xmlns:p14="http://schemas.microsoft.com/office/powerpoint/2010/main" val="1912093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www.3gpp.org/ftp/TSG_RAN/WG4_Radio/TSGR4_110/Docs/R4-2402309.zip" TargetMode="External"/><Relationship Id="rId4" Type="http://schemas.openxmlformats.org/officeDocument/2006/relationships/hyperlink" Target="https://www.3gpp.org/ftp/TSG_RAN/TSG_RAN/TSGR_102/Docs/RP-233374.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tx1"/>
                </a:solidFill>
              </a:rPr>
              <a:t>Views on Fragmented Carriers in Rel-19</a:t>
            </a:r>
            <a:endParaRPr lang="en-US" i="1" dirty="0">
              <a:solidFill>
                <a:schemeClr val="tx1"/>
              </a:solidFill>
            </a:endParaRP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799" dirty="0" err="1">
                <a:solidFill>
                  <a:schemeClr val="tx1"/>
                </a:solidFill>
              </a:rPr>
              <a:t>MediaTek</a:t>
            </a:r>
            <a:r>
              <a:rPr lang="en-US" sz="1799" dirty="0">
                <a:solidFill>
                  <a:schemeClr val="tx1"/>
                </a:solidFill>
              </a:rPr>
              <a:t> Inc.</a:t>
            </a:r>
          </a:p>
        </p:txBody>
      </p:sp>
      <p:sp>
        <p:nvSpPr>
          <p:cNvPr id="3" name="TextBox 2"/>
          <p:cNvSpPr txBox="1"/>
          <p:nvPr/>
        </p:nvSpPr>
        <p:spPr>
          <a:xfrm>
            <a:off x="503759" y="403460"/>
            <a:ext cx="11207355" cy="654171"/>
          </a:xfrm>
          <a:prstGeom prst="rect">
            <a:avLst/>
          </a:prstGeom>
        </p:spPr>
        <p:txBody>
          <a:bodyPr wrap="square" lIns="0" tIns="0" rIns="0" bIns="0" rtlCol="0">
            <a:noAutofit/>
          </a:bodyPr>
          <a:lstStyle/>
          <a:p>
            <a:pPr>
              <a:tabLst>
                <a:tab pos="11196453" algn="r"/>
              </a:tabLst>
            </a:pPr>
            <a:r>
              <a:rPr lang="en-US" altLang="zh-TW" sz="1799" b="1" dirty="0">
                <a:latin typeface="+mj-lt"/>
              </a:rPr>
              <a:t>3GPP TSG-RAN WG4 Meeting # 111</a:t>
            </a:r>
            <a:r>
              <a:rPr lang="en-US" altLang="zh-TW" sz="1799" b="1">
                <a:latin typeface="+mj-lt"/>
              </a:rPr>
              <a:t>	R4-2408619</a:t>
            </a:r>
            <a:endParaRPr lang="en-US" altLang="zh-TW" sz="1799" b="1" dirty="0">
              <a:highlight>
                <a:srgbClr val="FFFF00"/>
              </a:highlight>
              <a:latin typeface="+mj-lt"/>
            </a:endParaRPr>
          </a:p>
          <a:p>
            <a:pPr>
              <a:tabLst>
                <a:tab pos="11196453" algn="r"/>
              </a:tabLst>
            </a:pPr>
            <a:r>
              <a:rPr lang="en-US" altLang="zh-TW" sz="1799" b="1" dirty="0">
                <a:latin typeface="+mj-lt"/>
              </a:rPr>
              <a:t>Fukuoka City, Fukuoka, Japan, 20</a:t>
            </a:r>
            <a:r>
              <a:rPr lang="en-US" altLang="zh-TW" sz="1799" b="1" baseline="30000" dirty="0">
                <a:latin typeface="+mj-lt"/>
              </a:rPr>
              <a:t>th</a:t>
            </a:r>
            <a:r>
              <a:rPr lang="zh-TW" altLang="en-US" sz="1799" b="1" dirty="0">
                <a:latin typeface="+mj-lt"/>
              </a:rPr>
              <a:t> </a:t>
            </a:r>
            <a:r>
              <a:rPr lang="en-US" altLang="zh-TW" sz="1799" b="1" dirty="0">
                <a:latin typeface="+mj-lt"/>
              </a:rPr>
              <a:t>- 24</a:t>
            </a:r>
            <a:r>
              <a:rPr lang="en-US" altLang="zh-TW" sz="1799" b="1" baseline="30000" dirty="0">
                <a:latin typeface="+mj-lt"/>
              </a:rPr>
              <a:t>th</a:t>
            </a:r>
            <a:r>
              <a:rPr lang="en-US" altLang="zh-TW" sz="1799" b="1" dirty="0">
                <a:latin typeface="+mj-lt"/>
              </a:rPr>
              <a:t>  May, 2024 </a:t>
            </a:r>
            <a:r>
              <a:rPr lang="en-US" altLang="zh-TW" sz="1799" dirty="0"/>
              <a:t>	Agenda Item 13</a:t>
            </a: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D92854F-C74C-DF32-1EB8-AC822D2CDB4C}"/>
              </a:ext>
            </a:extLst>
          </p:cNvPr>
          <p:cNvSpPr>
            <a:spLocks noGrp="1"/>
          </p:cNvSpPr>
          <p:nvPr>
            <p:ph type="title"/>
          </p:nvPr>
        </p:nvSpPr>
        <p:spPr/>
        <p:txBody>
          <a:bodyPr/>
          <a:lstStyle/>
          <a:p>
            <a:r>
              <a:rPr lang="en-US" altLang="zh-TW" dirty="0"/>
              <a:t>Background</a:t>
            </a:r>
            <a:endParaRPr lang="zh-TW" altLang="en-US" dirty="0"/>
          </a:p>
        </p:txBody>
      </p:sp>
      <p:sp>
        <p:nvSpPr>
          <p:cNvPr id="3" name="內容版面配置區 2">
            <a:extLst>
              <a:ext uri="{FF2B5EF4-FFF2-40B4-BE49-F238E27FC236}">
                <a16:creationId xmlns:a16="http://schemas.microsoft.com/office/drawing/2014/main" id="{2DE1B6EF-95DE-EA70-7778-B6D6A6FDA52B}"/>
              </a:ext>
            </a:extLst>
          </p:cNvPr>
          <p:cNvSpPr>
            <a:spLocks noGrp="1"/>
          </p:cNvSpPr>
          <p:nvPr>
            <p:ph idx="1"/>
          </p:nvPr>
        </p:nvSpPr>
        <p:spPr/>
        <p:txBody>
          <a:bodyPr/>
          <a:lstStyle/>
          <a:p>
            <a:pPr marL="0" indent="0">
              <a:buNone/>
            </a:pPr>
            <a:r>
              <a:rPr lang="en-US" altLang="zh-TW" dirty="0"/>
              <a:t>A WF was agreed in RAN-P#103 and some operators band combo information were provided</a:t>
            </a:r>
          </a:p>
          <a:p>
            <a:r>
              <a:rPr lang="en-US" altLang="zh-TW" sz="2000" dirty="0"/>
              <a:t>Example bands in CA:</a:t>
            </a:r>
            <a:endParaRPr lang="zh-TW" altLang="en-US" sz="2000" dirty="0"/>
          </a:p>
        </p:txBody>
      </p:sp>
      <p:pic>
        <p:nvPicPr>
          <p:cNvPr id="5" name="圖片 4">
            <a:extLst>
              <a:ext uri="{FF2B5EF4-FFF2-40B4-BE49-F238E27FC236}">
                <a16:creationId xmlns:a16="http://schemas.microsoft.com/office/drawing/2014/main" id="{5E4716B5-E4F6-3338-89AB-D277FC930111}"/>
              </a:ext>
            </a:extLst>
          </p:cNvPr>
          <p:cNvPicPr>
            <a:picLocks noChangeAspect="1"/>
          </p:cNvPicPr>
          <p:nvPr/>
        </p:nvPicPr>
        <p:blipFill>
          <a:blip r:embed="rId2"/>
          <a:stretch>
            <a:fillRect/>
          </a:stretch>
        </p:blipFill>
        <p:spPr>
          <a:xfrm>
            <a:off x="838200" y="3429000"/>
            <a:ext cx="5537508" cy="2012411"/>
          </a:xfrm>
          <a:prstGeom prst="rect">
            <a:avLst/>
          </a:prstGeom>
        </p:spPr>
      </p:pic>
      <p:pic>
        <p:nvPicPr>
          <p:cNvPr id="6" name="圖片 5">
            <a:extLst>
              <a:ext uri="{FF2B5EF4-FFF2-40B4-BE49-F238E27FC236}">
                <a16:creationId xmlns:a16="http://schemas.microsoft.com/office/drawing/2014/main" id="{C30B86E1-D830-A60A-961A-C9F8F41BA318}"/>
              </a:ext>
            </a:extLst>
          </p:cNvPr>
          <p:cNvPicPr>
            <a:picLocks noChangeAspect="1"/>
          </p:cNvPicPr>
          <p:nvPr/>
        </p:nvPicPr>
        <p:blipFill>
          <a:blip r:embed="rId3"/>
          <a:stretch>
            <a:fillRect/>
          </a:stretch>
        </p:blipFill>
        <p:spPr>
          <a:xfrm>
            <a:off x="6754685" y="3429000"/>
            <a:ext cx="4229966" cy="1916186"/>
          </a:xfrm>
          <a:prstGeom prst="rect">
            <a:avLst/>
          </a:prstGeom>
        </p:spPr>
      </p:pic>
      <p:sp>
        <p:nvSpPr>
          <p:cNvPr id="7" name="Content Placeholder 2">
            <a:extLst>
              <a:ext uri="{FF2B5EF4-FFF2-40B4-BE49-F238E27FC236}">
                <a16:creationId xmlns:a16="http://schemas.microsoft.com/office/drawing/2014/main" id="{355F7372-5901-BA9B-90FD-FB01D99B166A}"/>
              </a:ext>
            </a:extLst>
          </p:cNvPr>
          <p:cNvSpPr txBox="1">
            <a:spLocks/>
          </p:cNvSpPr>
          <p:nvPr/>
        </p:nvSpPr>
        <p:spPr>
          <a:xfrm>
            <a:off x="470388" y="6022730"/>
            <a:ext cx="11251222" cy="6447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US" sz="1200" dirty="0"/>
              <a:t>[1] </a:t>
            </a:r>
            <a:r>
              <a:rPr lang="en-US" sz="1200" dirty="0">
                <a:hlinkClick r:id="rId4"/>
              </a:rPr>
              <a:t>RP-233374</a:t>
            </a:r>
            <a:r>
              <a:rPr lang="en-US" sz="1200" dirty="0"/>
              <a:t>, “</a:t>
            </a:r>
            <a:r>
              <a:rPr lang="en-US" sz="1200" i="1" dirty="0"/>
              <a:t>Fragmented carriers in the DL</a:t>
            </a:r>
            <a:r>
              <a:rPr lang="en-US" sz="1200" dirty="0"/>
              <a:t>”, TELUS, Bell Mobility, Telstra, Nokia, Nokia Shanghai Bell, AT&amp;T, US Cellular</a:t>
            </a:r>
          </a:p>
          <a:p>
            <a:pPr marL="0" indent="0">
              <a:spcBef>
                <a:spcPts val="600"/>
              </a:spcBef>
              <a:buNone/>
            </a:pPr>
            <a:r>
              <a:rPr lang="en-US" sz="1200" dirty="0"/>
              <a:t>[2] </a:t>
            </a:r>
            <a:r>
              <a:rPr lang="en-US" sz="1200" dirty="0">
                <a:hlinkClick r:id="rId5"/>
              </a:rPr>
              <a:t>R4-2402309</a:t>
            </a:r>
            <a:r>
              <a:rPr lang="en-US" sz="1200" dirty="0"/>
              <a:t>: “Study on effective utilization of fragmented FR1 carriers in the DL”, TELUS, Bell Mobility, Telstra, Nokia, Nokia Shanghai Bell, AT&amp;T, US Cellular</a:t>
            </a:r>
            <a:endParaRPr lang="en-GB" sz="1200" dirty="0"/>
          </a:p>
        </p:txBody>
      </p:sp>
    </p:spTree>
    <p:extLst>
      <p:ext uri="{BB962C8B-B14F-4D97-AF65-F5344CB8AC3E}">
        <p14:creationId xmlns:p14="http://schemas.microsoft.com/office/powerpoint/2010/main" val="829725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133CBB-4F5E-3A89-B09A-BDE029C1D353}"/>
              </a:ext>
            </a:extLst>
          </p:cNvPr>
          <p:cNvSpPr>
            <a:spLocks noGrp="1"/>
          </p:cNvSpPr>
          <p:nvPr>
            <p:ph idx="1"/>
          </p:nvPr>
        </p:nvSpPr>
        <p:spPr>
          <a:xfrm>
            <a:off x="838198" y="307749"/>
            <a:ext cx="10515601" cy="3580760"/>
          </a:xfrm>
          <a:ln w="28575">
            <a:solidFill>
              <a:schemeClr val="accent6"/>
            </a:solidFill>
          </a:ln>
        </p:spPr>
        <p:txBody>
          <a:bodyPr>
            <a:noAutofit/>
          </a:bodyPr>
          <a:lstStyle/>
          <a:p>
            <a:pPr marL="0" indent="0">
              <a:lnSpc>
                <a:spcPct val="100000"/>
              </a:lnSpc>
              <a:buSzPct val="110000"/>
              <a:buNone/>
            </a:pPr>
            <a:r>
              <a:rPr lang="en-US" altLang="zh-TW" sz="1800" dirty="0"/>
              <a:t>Scope (Agreed WF)</a:t>
            </a:r>
            <a:endParaRPr lang="en-US" sz="1100" dirty="0"/>
          </a:p>
          <a:p>
            <a:pPr>
              <a:lnSpc>
                <a:spcPct val="100000"/>
              </a:lnSpc>
              <a:buSzPct val="110000"/>
            </a:pPr>
            <a:r>
              <a:rPr lang="en-US" sz="1100" dirty="0"/>
              <a:t>Objective</a:t>
            </a:r>
            <a:r>
              <a:rPr lang="pl-PL" sz="1100" dirty="0"/>
              <a:t>s</a:t>
            </a:r>
            <a:r>
              <a:rPr lang="en-US" sz="1100" dirty="0"/>
              <a:t>:</a:t>
            </a:r>
          </a:p>
          <a:p>
            <a:pPr lvl="1">
              <a:lnSpc>
                <a:spcPct val="100000"/>
              </a:lnSpc>
              <a:buSzPct val="110000"/>
            </a:pPr>
            <a:r>
              <a:rPr lang="en-CA" sz="1050" dirty="0"/>
              <a:t>Identify</a:t>
            </a:r>
            <a:r>
              <a:rPr lang="en-GB" sz="1050" dirty="0"/>
              <a:t> </a:t>
            </a:r>
            <a:r>
              <a:rPr lang="pl-PL" sz="1050" dirty="0"/>
              <a:t>methods </a:t>
            </a:r>
            <a:r>
              <a:rPr lang="en-US" sz="1050" dirty="0"/>
              <a:t>for </a:t>
            </a:r>
            <a:r>
              <a:rPr lang="pl-PL" sz="1050" dirty="0"/>
              <a:t>reducing </a:t>
            </a:r>
            <a:r>
              <a:rPr lang="en-US" sz="1050" dirty="0"/>
              <a:t>number of UE Rx chains </a:t>
            </a:r>
            <a:r>
              <a:rPr lang="pl-PL" sz="1050" dirty="0"/>
              <a:t>(e.g. 1 or 2) </a:t>
            </a:r>
            <a:r>
              <a:rPr lang="en-US" sz="1050" dirty="0"/>
              <a:t>needed for </a:t>
            </a:r>
            <a:r>
              <a:rPr lang="en-GB" sz="1050" dirty="0">
                <a:highlight>
                  <a:srgbClr val="FFFF00"/>
                </a:highlight>
              </a:rPr>
              <a:t>single DL band of </a:t>
            </a:r>
            <a:r>
              <a:rPr lang="en-US" sz="1050" dirty="0">
                <a:highlight>
                  <a:srgbClr val="FFFF00"/>
                </a:highlight>
              </a:rPr>
              <a:t>≤ 100 MHz (frequency span)</a:t>
            </a:r>
            <a:r>
              <a:rPr lang="en-GB" sz="1050" dirty="0">
                <a:highlight>
                  <a:srgbClr val="FFFF00"/>
                </a:highlight>
              </a:rPr>
              <a:t> </a:t>
            </a:r>
            <a:r>
              <a:rPr lang="en-GB" sz="1050" dirty="0"/>
              <a:t>containing two non-contiguous CCs within a CA combination for the </a:t>
            </a:r>
            <a:r>
              <a:rPr lang="en-GB" sz="1050" dirty="0">
                <a:highlight>
                  <a:srgbClr val="FFFF00"/>
                </a:highlight>
              </a:rPr>
              <a:t>inter-operator co-located</a:t>
            </a:r>
            <a:r>
              <a:rPr lang="en-GB" sz="1050" dirty="0"/>
              <a:t> scenario, considering</a:t>
            </a:r>
            <a:r>
              <a:rPr lang="pl-PL" sz="1050" dirty="0"/>
              <a:t>:</a:t>
            </a:r>
            <a:r>
              <a:rPr lang="en-GB" sz="1050" dirty="0"/>
              <a:t> </a:t>
            </a:r>
            <a:endParaRPr lang="pl-PL" sz="1050" dirty="0"/>
          </a:p>
          <a:p>
            <a:pPr lvl="2">
              <a:lnSpc>
                <a:spcPct val="100000"/>
              </a:lnSpc>
              <a:buSzPct val="110000"/>
            </a:pPr>
            <a:r>
              <a:rPr lang="en-GB" sz="1000" dirty="0"/>
              <a:t>Which RF requirements could be adjusted for the inter-operator co-located scenario, e.g. Existing </a:t>
            </a:r>
            <a:r>
              <a:rPr lang="pl-PL" sz="1000" dirty="0"/>
              <a:t>UE </a:t>
            </a:r>
            <a:r>
              <a:rPr lang="en-GB" sz="1000" dirty="0"/>
              <a:t>RF requirements such as ACS</a:t>
            </a:r>
            <a:endParaRPr lang="en-GB" sz="1000" strike="sngStrike" dirty="0">
              <a:highlight>
                <a:srgbClr val="FFFF00"/>
              </a:highlight>
            </a:endParaRPr>
          </a:p>
          <a:p>
            <a:pPr lvl="2">
              <a:lnSpc>
                <a:spcPct val="100000"/>
              </a:lnSpc>
              <a:buSzPct val="110000"/>
            </a:pPr>
            <a:r>
              <a:rPr lang="en-GB" sz="1000" dirty="0"/>
              <a:t>The ability to semi-statically switch hardware resources (i.e., Rx chains) between bands</a:t>
            </a:r>
          </a:p>
          <a:p>
            <a:pPr lvl="2">
              <a:lnSpc>
                <a:spcPct val="100000"/>
              </a:lnSpc>
              <a:buSzPct val="110000"/>
            </a:pPr>
            <a:r>
              <a:rPr lang="en-US" sz="1000" dirty="0">
                <a:highlight>
                  <a:srgbClr val="FFFF00"/>
                </a:highlight>
              </a:rPr>
              <a:t>6 dB power imbalance </a:t>
            </a:r>
            <a:r>
              <a:rPr lang="en-US" sz="1000" dirty="0"/>
              <a:t>between the two non-contiguous CCs</a:t>
            </a:r>
          </a:p>
          <a:p>
            <a:pPr lvl="2">
              <a:lnSpc>
                <a:spcPct val="100000"/>
              </a:lnSpc>
              <a:buSzPct val="110000"/>
            </a:pPr>
            <a:r>
              <a:rPr lang="en-GB" sz="1000" dirty="0"/>
              <a:t>Impacts on DL performance</a:t>
            </a:r>
            <a:endParaRPr lang="pl-PL" sz="1000" dirty="0"/>
          </a:p>
          <a:p>
            <a:pPr lvl="2">
              <a:lnSpc>
                <a:spcPct val="100000"/>
              </a:lnSpc>
              <a:buSzPct val="110000"/>
            </a:pPr>
            <a:r>
              <a:rPr lang="pl-PL" sz="1000" dirty="0"/>
              <a:t>Means for </a:t>
            </a:r>
            <a:r>
              <a:rPr lang="en-US" sz="1000" dirty="0"/>
              <a:t>a UE </a:t>
            </a:r>
            <a:r>
              <a:rPr lang="pl-PL" sz="1000" dirty="0"/>
              <a:t>to </a:t>
            </a:r>
            <a:r>
              <a:rPr lang="en-US" sz="1000" dirty="0"/>
              <a:t>inform the network of new CA configuration it can support with adjusted RF requirements</a:t>
            </a:r>
          </a:p>
          <a:p>
            <a:pPr>
              <a:lnSpc>
                <a:spcPct val="100000"/>
              </a:lnSpc>
              <a:buSzPct val="110000"/>
            </a:pPr>
            <a:r>
              <a:rPr lang="en-GB" sz="1100" dirty="0"/>
              <a:t>RAN4 led item with minimal RAN2 impact and </a:t>
            </a:r>
            <a:r>
              <a:rPr lang="en-GB" sz="1100" dirty="0">
                <a:solidFill>
                  <a:srgbClr val="FF0000"/>
                </a:solidFill>
              </a:rPr>
              <a:t>no RAN1 impact </a:t>
            </a:r>
            <a:r>
              <a:rPr lang="en-GB" sz="1100" dirty="0"/>
              <a:t>is foreseen</a:t>
            </a:r>
          </a:p>
          <a:p>
            <a:pPr>
              <a:lnSpc>
                <a:spcPct val="100000"/>
              </a:lnSpc>
              <a:buSzPct val="110000"/>
            </a:pPr>
            <a:r>
              <a:rPr lang="en-GB" sz="1100" dirty="0"/>
              <a:t>Timescale:</a:t>
            </a:r>
          </a:p>
          <a:p>
            <a:pPr lvl="1">
              <a:lnSpc>
                <a:spcPct val="100000"/>
              </a:lnSpc>
              <a:buSzPct val="110000"/>
            </a:pPr>
            <a:r>
              <a:rPr lang="en-GB" sz="1100" dirty="0"/>
              <a:t>Start Q3 2024</a:t>
            </a:r>
          </a:p>
          <a:p>
            <a:pPr lvl="1">
              <a:lnSpc>
                <a:spcPct val="100000"/>
              </a:lnSpc>
              <a:buSzPct val="110000"/>
            </a:pPr>
            <a:r>
              <a:rPr lang="en-GB" sz="1100" dirty="0"/>
              <a:t>Target completion Q2 2025</a:t>
            </a:r>
          </a:p>
          <a:p>
            <a:pPr marL="457200" lvl="1" indent="0">
              <a:lnSpc>
                <a:spcPct val="100000"/>
              </a:lnSpc>
              <a:buNone/>
            </a:pPr>
            <a:endParaRPr lang="en-GB" sz="1100" dirty="0"/>
          </a:p>
        </p:txBody>
      </p:sp>
      <p:sp>
        <p:nvSpPr>
          <p:cNvPr id="4" name="Content Placeholder 2">
            <a:extLst>
              <a:ext uri="{FF2B5EF4-FFF2-40B4-BE49-F238E27FC236}">
                <a16:creationId xmlns:a16="http://schemas.microsoft.com/office/drawing/2014/main" id="{D3AEF577-AB5D-FA5A-3B5F-C41F21919638}"/>
              </a:ext>
            </a:extLst>
          </p:cNvPr>
          <p:cNvSpPr txBox="1">
            <a:spLocks/>
          </p:cNvSpPr>
          <p:nvPr/>
        </p:nvSpPr>
        <p:spPr>
          <a:xfrm>
            <a:off x="1371829" y="3555819"/>
            <a:ext cx="9448337" cy="349507"/>
          </a:xfrm>
          <a:prstGeom prst="rect">
            <a:avLst/>
          </a:prstGeom>
          <a:solidFill>
            <a:schemeClr val="accent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5000"/>
              </a:lnSpc>
              <a:buNone/>
            </a:pPr>
            <a:r>
              <a:rPr lang="en-US" sz="1400" b="1" dirty="0">
                <a:solidFill>
                  <a:schemeClr val="bg1"/>
                </a:solidFill>
              </a:rPr>
              <a:t>Note: </a:t>
            </a:r>
            <a:r>
              <a:rPr lang="en-US" sz="1400" dirty="0">
                <a:solidFill>
                  <a:schemeClr val="bg1"/>
                </a:solidFill>
              </a:rPr>
              <a:t>When the study is complete, consider normative work to define core requirements using the identified solution</a:t>
            </a:r>
          </a:p>
          <a:p>
            <a:pPr>
              <a:lnSpc>
                <a:spcPct val="95000"/>
              </a:lnSpc>
            </a:pPr>
            <a:endParaRPr lang="en-GB" sz="1400" dirty="0">
              <a:solidFill>
                <a:schemeClr val="bg1"/>
              </a:solidFill>
            </a:endParaRPr>
          </a:p>
        </p:txBody>
      </p:sp>
      <p:grpSp>
        <p:nvGrpSpPr>
          <p:cNvPr id="19" name="群組 18">
            <a:extLst>
              <a:ext uri="{FF2B5EF4-FFF2-40B4-BE49-F238E27FC236}">
                <a16:creationId xmlns:a16="http://schemas.microsoft.com/office/drawing/2014/main" id="{2054EA34-85FD-4B3C-FFC4-30AA04BF79B0}"/>
              </a:ext>
            </a:extLst>
          </p:cNvPr>
          <p:cNvGrpSpPr/>
          <p:nvPr/>
        </p:nvGrpSpPr>
        <p:grpSpPr>
          <a:xfrm>
            <a:off x="1096704" y="5037999"/>
            <a:ext cx="3790604" cy="1141011"/>
            <a:chOff x="1463959" y="4938290"/>
            <a:chExt cx="3790604" cy="1141011"/>
          </a:xfrm>
        </p:grpSpPr>
        <p:sp>
          <p:nvSpPr>
            <p:cNvPr id="17" name="矩形 16">
              <a:extLst>
                <a:ext uri="{FF2B5EF4-FFF2-40B4-BE49-F238E27FC236}">
                  <a16:creationId xmlns:a16="http://schemas.microsoft.com/office/drawing/2014/main" id="{60690DE1-8CC1-277E-C925-710DA90108F0}"/>
                </a:ext>
              </a:extLst>
            </p:cNvPr>
            <p:cNvSpPr/>
            <p:nvPr/>
          </p:nvSpPr>
          <p:spPr>
            <a:xfrm>
              <a:off x="1463959" y="4938290"/>
              <a:ext cx="3790604" cy="103538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5" name="矩形: 圓角 4">
              <a:extLst>
                <a:ext uri="{FF2B5EF4-FFF2-40B4-BE49-F238E27FC236}">
                  <a16:creationId xmlns:a16="http://schemas.microsoft.com/office/drawing/2014/main" id="{8C9D8E14-A318-65A8-2BAA-3F0BD45D182E}"/>
                </a:ext>
              </a:extLst>
            </p:cNvPr>
            <p:cNvSpPr/>
            <p:nvPr/>
          </p:nvSpPr>
          <p:spPr>
            <a:xfrm>
              <a:off x="3457259" y="5408523"/>
              <a:ext cx="552450" cy="2730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P</a:t>
              </a:r>
              <a:endParaRPr lang="zh-TW" altLang="en-US" dirty="0">
                <a:solidFill>
                  <a:schemeClr val="tx1"/>
                </a:solidFill>
              </a:endParaRPr>
            </a:p>
          </p:txBody>
        </p:sp>
        <p:sp>
          <p:nvSpPr>
            <p:cNvPr id="6" name="矩形: 圓角 5">
              <a:extLst>
                <a:ext uri="{FF2B5EF4-FFF2-40B4-BE49-F238E27FC236}">
                  <a16:creationId xmlns:a16="http://schemas.microsoft.com/office/drawing/2014/main" id="{CE357A15-7090-0041-AF89-5CA2C1708B46}"/>
                </a:ext>
              </a:extLst>
            </p:cNvPr>
            <p:cNvSpPr/>
            <p:nvPr/>
          </p:nvSpPr>
          <p:spPr>
            <a:xfrm>
              <a:off x="3990659" y="5408523"/>
              <a:ext cx="552450" cy="27305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圓角 6">
              <a:extLst>
                <a:ext uri="{FF2B5EF4-FFF2-40B4-BE49-F238E27FC236}">
                  <a16:creationId xmlns:a16="http://schemas.microsoft.com/office/drawing/2014/main" id="{E08DBA84-B8B4-E7F9-39E3-829E3D25A22D}"/>
                </a:ext>
              </a:extLst>
            </p:cNvPr>
            <p:cNvSpPr/>
            <p:nvPr/>
          </p:nvSpPr>
          <p:spPr>
            <a:xfrm>
              <a:off x="4543109" y="5408523"/>
              <a:ext cx="552450" cy="2730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S</a:t>
              </a:r>
              <a:endParaRPr lang="zh-TW" altLang="en-US" dirty="0">
                <a:solidFill>
                  <a:schemeClr val="tx1"/>
                </a:solidFill>
              </a:endParaRPr>
            </a:p>
          </p:txBody>
        </p:sp>
        <p:sp>
          <p:nvSpPr>
            <p:cNvPr id="11" name="矩形: 圓角 10">
              <a:extLst>
                <a:ext uri="{FF2B5EF4-FFF2-40B4-BE49-F238E27FC236}">
                  <a16:creationId xmlns:a16="http://schemas.microsoft.com/office/drawing/2014/main" id="{86245D17-2321-6C75-D800-705B65B04478}"/>
                </a:ext>
              </a:extLst>
            </p:cNvPr>
            <p:cNvSpPr/>
            <p:nvPr/>
          </p:nvSpPr>
          <p:spPr>
            <a:xfrm>
              <a:off x="1561784" y="5420827"/>
              <a:ext cx="552450" cy="2730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P</a:t>
              </a:r>
              <a:endParaRPr lang="zh-TW" altLang="en-US" dirty="0">
                <a:solidFill>
                  <a:schemeClr val="tx1"/>
                </a:solidFill>
              </a:endParaRPr>
            </a:p>
          </p:txBody>
        </p:sp>
        <p:sp>
          <p:nvSpPr>
            <p:cNvPr id="12" name="矩形: 圓角 11">
              <a:extLst>
                <a:ext uri="{FF2B5EF4-FFF2-40B4-BE49-F238E27FC236}">
                  <a16:creationId xmlns:a16="http://schemas.microsoft.com/office/drawing/2014/main" id="{0691548D-972C-A873-7BBC-D74FFE2B9E24}"/>
                </a:ext>
              </a:extLst>
            </p:cNvPr>
            <p:cNvSpPr/>
            <p:nvPr/>
          </p:nvSpPr>
          <p:spPr>
            <a:xfrm>
              <a:off x="2095184" y="5420827"/>
              <a:ext cx="552450" cy="27305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矩形: 圓角 12">
              <a:extLst>
                <a:ext uri="{FF2B5EF4-FFF2-40B4-BE49-F238E27FC236}">
                  <a16:creationId xmlns:a16="http://schemas.microsoft.com/office/drawing/2014/main" id="{D59B9418-4EEC-D330-9FE5-64625D98A863}"/>
                </a:ext>
              </a:extLst>
            </p:cNvPr>
            <p:cNvSpPr/>
            <p:nvPr/>
          </p:nvSpPr>
          <p:spPr>
            <a:xfrm>
              <a:off x="2647634" y="5420827"/>
              <a:ext cx="552450" cy="2730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rgbClr val="FF0000"/>
                  </a:solidFill>
                </a:rPr>
                <a:t>S</a:t>
              </a:r>
              <a:endParaRPr lang="zh-TW" altLang="en-US" dirty="0">
                <a:solidFill>
                  <a:srgbClr val="FF0000"/>
                </a:solidFill>
              </a:endParaRPr>
            </a:p>
          </p:txBody>
        </p:sp>
        <p:sp>
          <p:nvSpPr>
            <p:cNvPr id="14" name="文字方塊 13">
              <a:extLst>
                <a:ext uri="{FF2B5EF4-FFF2-40B4-BE49-F238E27FC236}">
                  <a16:creationId xmlns:a16="http://schemas.microsoft.com/office/drawing/2014/main" id="{C02D7D17-A4F5-5B5F-432E-74BDCDB3C924}"/>
                </a:ext>
              </a:extLst>
            </p:cNvPr>
            <p:cNvSpPr txBox="1"/>
            <p:nvPr/>
          </p:nvSpPr>
          <p:spPr>
            <a:xfrm>
              <a:off x="3846895" y="5043914"/>
              <a:ext cx="361061" cy="369332"/>
            </a:xfrm>
            <a:prstGeom prst="rect">
              <a:avLst/>
            </a:prstGeom>
            <a:noFill/>
          </p:spPr>
          <p:txBody>
            <a:bodyPr wrap="square" rtlCol="0">
              <a:spAutoFit/>
            </a:bodyPr>
            <a:lstStyle/>
            <a:p>
              <a:r>
                <a:rPr lang="en-US" altLang="zh-TW" dirty="0"/>
                <a:t>T</a:t>
              </a:r>
              <a:endParaRPr lang="zh-TW" altLang="en-US" dirty="0"/>
            </a:p>
          </p:txBody>
        </p:sp>
        <p:sp>
          <p:nvSpPr>
            <p:cNvPr id="16" name="文字方塊 15">
              <a:extLst>
                <a:ext uri="{FF2B5EF4-FFF2-40B4-BE49-F238E27FC236}">
                  <a16:creationId xmlns:a16="http://schemas.microsoft.com/office/drawing/2014/main" id="{40E13FF6-C1D0-D2C0-3FB1-A96F37893799}"/>
                </a:ext>
              </a:extLst>
            </p:cNvPr>
            <p:cNvSpPr txBox="1"/>
            <p:nvPr/>
          </p:nvSpPr>
          <p:spPr>
            <a:xfrm>
              <a:off x="1648335" y="5057616"/>
              <a:ext cx="361061" cy="369332"/>
            </a:xfrm>
            <a:prstGeom prst="rect">
              <a:avLst/>
            </a:prstGeom>
            <a:noFill/>
          </p:spPr>
          <p:txBody>
            <a:bodyPr wrap="square" rtlCol="0">
              <a:spAutoFit/>
            </a:bodyPr>
            <a:lstStyle/>
            <a:p>
              <a:r>
                <a:rPr lang="en-US" altLang="zh-TW" dirty="0"/>
                <a:t>R</a:t>
              </a:r>
              <a:endParaRPr lang="zh-TW" altLang="en-US" dirty="0"/>
            </a:p>
          </p:txBody>
        </p:sp>
        <p:sp>
          <p:nvSpPr>
            <p:cNvPr id="18" name="文字方塊 17">
              <a:extLst>
                <a:ext uri="{FF2B5EF4-FFF2-40B4-BE49-F238E27FC236}">
                  <a16:creationId xmlns:a16="http://schemas.microsoft.com/office/drawing/2014/main" id="{3DE9B651-01BE-802E-1332-B79F00178AF0}"/>
                </a:ext>
              </a:extLst>
            </p:cNvPr>
            <p:cNvSpPr txBox="1"/>
            <p:nvPr/>
          </p:nvSpPr>
          <p:spPr>
            <a:xfrm>
              <a:off x="2841967" y="5709969"/>
              <a:ext cx="2009856" cy="369332"/>
            </a:xfrm>
            <a:prstGeom prst="rect">
              <a:avLst/>
            </a:prstGeom>
            <a:noFill/>
          </p:spPr>
          <p:txBody>
            <a:bodyPr wrap="square" rtlCol="0">
              <a:spAutoFit/>
            </a:bodyPr>
            <a:lstStyle/>
            <a:p>
              <a:r>
                <a:rPr lang="en-US" altLang="zh-TW" dirty="0"/>
                <a:t>FDD band</a:t>
              </a:r>
              <a:endParaRPr lang="zh-TW" altLang="en-US" dirty="0"/>
            </a:p>
          </p:txBody>
        </p:sp>
      </p:grpSp>
      <p:sp>
        <p:nvSpPr>
          <p:cNvPr id="9" name="文字方塊 8">
            <a:extLst>
              <a:ext uri="{FF2B5EF4-FFF2-40B4-BE49-F238E27FC236}">
                <a16:creationId xmlns:a16="http://schemas.microsoft.com/office/drawing/2014/main" id="{2A994A79-EE22-80F1-B257-73ADE5544382}"/>
              </a:ext>
            </a:extLst>
          </p:cNvPr>
          <p:cNvSpPr txBox="1"/>
          <p:nvPr/>
        </p:nvSpPr>
        <p:spPr>
          <a:xfrm>
            <a:off x="838198" y="4106933"/>
            <a:ext cx="1528637" cy="646331"/>
          </a:xfrm>
          <a:prstGeom prst="rect">
            <a:avLst/>
          </a:prstGeom>
          <a:noFill/>
          <a:ln w="12700">
            <a:noFill/>
          </a:ln>
        </p:spPr>
        <p:txBody>
          <a:bodyPr wrap="square" rtlCol="0">
            <a:spAutoFit/>
          </a:bodyPr>
          <a:lstStyle/>
          <a:p>
            <a:r>
              <a:rPr lang="en-US" altLang="zh-TW" dirty="0"/>
              <a:t>FDD band consideration:</a:t>
            </a:r>
            <a:endParaRPr lang="zh-TW" altLang="en-US" dirty="0"/>
          </a:p>
        </p:txBody>
      </p:sp>
      <p:grpSp>
        <p:nvGrpSpPr>
          <p:cNvPr id="20" name="群組 19">
            <a:extLst>
              <a:ext uri="{FF2B5EF4-FFF2-40B4-BE49-F238E27FC236}">
                <a16:creationId xmlns:a16="http://schemas.microsoft.com/office/drawing/2014/main" id="{FF29F5AA-C2D0-7678-A97B-5165EF8DBDA6}"/>
              </a:ext>
            </a:extLst>
          </p:cNvPr>
          <p:cNvGrpSpPr/>
          <p:nvPr/>
        </p:nvGrpSpPr>
        <p:grpSpPr>
          <a:xfrm>
            <a:off x="5276944" y="4463108"/>
            <a:ext cx="5988512" cy="1627117"/>
            <a:chOff x="5787963" y="4337843"/>
            <a:chExt cx="5384218" cy="1938992"/>
          </a:xfrm>
        </p:grpSpPr>
        <p:sp>
          <p:nvSpPr>
            <p:cNvPr id="8" name="文字方塊 7">
              <a:extLst>
                <a:ext uri="{FF2B5EF4-FFF2-40B4-BE49-F238E27FC236}">
                  <a16:creationId xmlns:a16="http://schemas.microsoft.com/office/drawing/2014/main" id="{B5708C44-28C6-1E9C-FA87-CCA66FCAD535}"/>
                </a:ext>
              </a:extLst>
            </p:cNvPr>
            <p:cNvSpPr txBox="1"/>
            <p:nvPr/>
          </p:nvSpPr>
          <p:spPr>
            <a:xfrm>
              <a:off x="5983008" y="4337843"/>
              <a:ext cx="5167709" cy="1938992"/>
            </a:xfrm>
            <a:prstGeom prst="rect">
              <a:avLst/>
            </a:prstGeom>
            <a:noFill/>
          </p:spPr>
          <p:txBody>
            <a:bodyPr wrap="square" rtlCol="0">
              <a:spAutoFit/>
            </a:bodyPr>
            <a:lstStyle/>
            <a:p>
              <a:r>
                <a:rPr lang="en-US" altLang="zh-TW" sz="2000" dirty="0"/>
                <a:t>1. Existing NCCA requirements can be starting point</a:t>
              </a:r>
            </a:p>
            <a:p>
              <a:r>
                <a:rPr lang="en-US" altLang="zh-TW" sz="2000" dirty="0"/>
                <a:t>2. Based on current (</a:t>
              </a:r>
              <a:r>
                <a:rPr lang="en-GB" altLang="zh-TW" sz="2000" dirty="0">
                  <a:effectLst/>
                  <a:latin typeface="Times New Roman" panose="02020603050405020304" pitchFamily="18" charset="0"/>
                  <a:ea typeface="新細明體" panose="02020500000000000000" pitchFamily="18" charset="-120"/>
                  <a:cs typeface="Arial" panose="020B0604020202020204" pitchFamily="34" charset="0"/>
                </a:rPr>
                <a:t>ΔR</a:t>
              </a:r>
              <a:r>
                <a:rPr lang="en-GB" altLang="zh-TW" sz="2000" baseline="-25000" dirty="0">
                  <a:effectLst/>
                  <a:latin typeface="Times New Roman" panose="02020603050405020304" pitchFamily="18" charset="0"/>
                  <a:ea typeface="新細明體" panose="02020500000000000000" pitchFamily="18" charset="-120"/>
                  <a:cs typeface="Arial" panose="020B0604020202020204" pitchFamily="34" charset="0"/>
                </a:rPr>
                <a:t>IBNC</a:t>
              </a:r>
              <a:r>
                <a:rPr lang="en-US" altLang="zh-TW" sz="2000" dirty="0"/>
                <a:t>), study further relaxation due to sharing receiving path that UE can support the new feature</a:t>
              </a:r>
            </a:p>
            <a:p>
              <a:r>
                <a:rPr lang="en-US" altLang="zh-TW" sz="2000" dirty="0"/>
                <a:t>3. Need example combo configuration</a:t>
              </a:r>
              <a:endParaRPr lang="zh-TW" altLang="en-US" sz="2000" dirty="0"/>
            </a:p>
          </p:txBody>
        </p:sp>
        <p:sp>
          <p:nvSpPr>
            <p:cNvPr id="10" name="流程圖: 替代程序 9">
              <a:extLst>
                <a:ext uri="{FF2B5EF4-FFF2-40B4-BE49-F238E27FC236}">
                  <a16:creationId xmlns:a16="http://schemas.microsoft.com/office/drawing/2014/main" id="{05313CE5-8748-ED57-0959-9A4EC1CCA4E6}"/>
                </a:ext>
              </a:extLst>
            </p:cNvPr>
            <p:cNvSpPr/>
            <p:nvPr/>
          </p:nvSpPr>
          <p:spPr>
            <a:xfrm>
              <a:off x="5787963" y="4337843"/>
              <a:ext cx="5384218" cy="1938992"/>
            </a:xfrm>
            <a:prstGeom prst="flowChartAlternateProcess">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2256788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122">
            <a:extLst>
              <a:ext uri="{FF2B5EF4-FFF2-40B4-BE49-F238E27FC236}">
                <a16:creationId xmlns:a16="http://schemas.microsoft.com/office/drawing/2014/main" id="{36A44968-F02D-010D-2B0B-773CA6D5087F}"/>
              </a:ext>
            </a:extLst>
          </p:cNvPr>
          <p:cNvSpPr/>
          <p:nvPr/>
        </p:nvSpPr>
        <p:spPr>
          <a:xfrm>
            <a:off x="6265800" y="1572279"/>
            <a:ext cx="5088000" cy="4810413"/>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5" name="矩形 4">
            <a:extLst>
              <a:ext uri="{FF2B5EF4-FFF2-40B4-BE49-F238E27FC236}">
                <a16:creationId xmlns:a16="http://schemas.microsoft.com/office/drawing/2014/main" id="{6B42C821-FC2A-EEF4-1B53-50461F451FAA}"/>
              </a:ext>
            </a:extLst>
          </p:cNvPr>
          <p:cNvSpPr/>
          <p:nvPr/>
        </p:nvSpPr>
        <p:spPr>
          <a:xfrm>
            <a:off x="748176" y="1539140"/>
            <a:ext cx="5088000" cy="4810413"/>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9" name="文字方塊 8">
            <a:extLst>
              <a:ext uri="{FF2B5EF4-FFF2-40B4-BE49-F238E27FC236}">
                <a16:creationId xmlns:a16="http://schemas.microsoft.com/office/drawing/2014/main" id="{AD5D98ED-5B34-412B-8961-7ACE4A305A11}"/>
              </a:ext>
            </a:extLst>
          </p:cNvPr>
          <p:cNvSpPr txBox="1"/>
          <p:nvPr/>
        </p:nvSpPr>
        <p:spPr>
          <a:xfrm>
            <a:off x="759833" y="1582244"/>
            <a:ext cx="5088000" cy="523092"/>
          </a:xfrm>
          <a:prstGeom prst="rect">
            <a:avLst/>
          </a:prstGeom>
          <a:noFill/>
          <a:ln>
            <a:noFill/>
          </a:ln>
        </p:spPr>
        <p:txBody>
          <a:bodyPr wrap="square">
            <a:spAutoFit/>
          </a:bodyPr>
          <a:lstStyle/>
          <a:p>
            <a:pPr defTabSz="914126">
              <a:defRPr/>
            </a:pPr>
            <a:r>
              <a:rPr lang="en-US" altLang="zh-TW" sz="2799" dirty="0">
                <a:solidFill>
                  <a:srgbClr val="353630"/>
                </a:solidFill>
                <a:latin typeface="Calibri"/>
                <a:ea typeface="Microsoft YaHei"/>
              </a:rPr>
              <a:t>Type 1 UE: Shared receiver design</a:t>
            </a:r>
            <a:endParaRPr lang="zh-TW" altLang="en-US" sz="2799" dirty="0">
              <a:solidFill>
                <a:srgbClr val="353630"/>
              </a:solidFill>
              <a:latin typeface="Calibri"/>
              <a:ea typeface="Microsoft YaHei"/>
            </a:endParaRPr>
          </a:p>
        </p:txBody>
      </p:sp>
      <p:grpSp>
        <p:nvGrpSpPr>
          <p:cNvPr id="6" name="群組 5">
            <a:extLst>
              <a:ext uri="{FF2B5EF4-FFF2-40B4-BE49-F238E27FC236}">
                <a16:creationId xmlns:a16="http://schemas.microsoft.com/office/drawing/2014/main" id="{B8415CC3-B963-A9B2-0B75-15B599DEC301}"/>
              </a:ext>
            </a:extLst>
          </p:cNvPr>
          <p:cNvGrpSpPr/>
          <p:nvPr/>
        </p:nvGrpSpPr>
        <p:grpSpPr>
          <a:xfrm>
            <a:off x="2325276" y="4112239"/>
            <a:ext cx="1631560" cy="1058705"/>
            <a:chOff x="9755786" y="1684819"/>
            <a:chExt cx="1991370" cy="1216963"/>
          </a:xfrm>
        </p:grpSpPr>
        <p:cxnSp>
          <p:nvCxnSpPr>
            <p:cNvPr id="11" name="直線單箭頭接點 10">
              <a:extLst>
                <a:ext uri="{FF2B5EF4-FFF2-40B4-BE49-F238E27FC236}">
                  <a16:creationId xmlns:a16="http://schemas.microsoft.com/office/drawing/2014/main" id="{854C7FF8-28E6-170C-9AFB-ED404AAB455B}"/>
                </a:ext>
              </a:extLst>
            </p:cNvPr>
            <p:cNvCxnSpPr/>
            <p:nvPr/>
          </p:nvCxnSpPr>
          <p:spPr>
            <a:xfrm flipV="1">
              <a:off x="10609198" y="1684819"/>
              <a:ext cx="0" cy="12169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直線接點 11">
              <a:extLst>
                <a:ext uri="{FF2B5EF4-FFF2-40B4-BE49-F238E27FC236}">
                  <a16:creationId xmlns:a16="http://schemas.microsoft.com/office/drawing/2014/main" id="{B9A567CE-FCAF-A0F2-9DA6-83A3E41784A0}"/>
                </a:ext>
              </a:extLst>
            </p:cNvPr>
            <p:cNvCxnSpPr/>
            <p:nvPr/>
          </p:nvCxnSpPr>
          <p:spPr>
            <a:xfrm>
              <a:off x="9755786" y="2721810"/>
              <a:ext cx="1991370" cy="6854"/>
            </a:xfrm>
            <a:prstGeom prst="line">
              <a:avLst/>
            </a:prstGeom>
          </p:spPr>
          <p:style>
            <a:lnRef idx="2">
              <a:schemeClr val="accent1"/>
            </a:lnRef>
            <a:fillRef idx="0">
              <a:schemeClr val="accent1"/>
            </a:fillRef>
            <a:effectRef idx="1">
              <a:schemeClr val="accent1"/>
            </a:effectRef>
            <a:fontRef idx="minor">
              <a:schemeClr val="tx1"/>
            </a:fontRef>
          </p:style>
        </p:cxnSp>
        <p:sp>
          <p:nvSpPr>
            <p:cNvPr id="13" name="圓角矩形 43">
              <a:extLst>
                <a:ext uri="{FF2B5EF4-FFF2-40B4-BE49-F238E27FC236}">
                  <a16:creationId xmlns:a16="http://schemas.microsoft.com/office/drawing/2014/main" id="{DD38F4E3-ABBB-5DA1-DC4A-7A5EEEF9DE7F}"/>
                </a:ext>
              </a:extLst>
            </p:cNvPr>
            <p:cNvSpPr/>
            <p:nvPr/>
          </p:nvSpPr>
          <p:spPr>
            <a:xfrm>
              <a:off x="10281303" y="2253880"/>
              <a:ext cx="627125" cy="467930"/>
            </a:xfrm>
            <a:prstGeom prst="round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CC0</a:t>
              </a:r>
            </a:p>
          </p:txBody>
        </p:sp>
        <p:sp>
          <p:nvSpPr>
            <p:cNvPr id="14" name="圓角矩形 44">
              <a:extLst>
                <a:ext uri="{FF2B5EF4-FFF2-40B4-BE49-F238E27FC236}">
                  <a16:creationId xmlns:a16="http://schemas.microsoft.com/office/drawing/2014/main" id="{F57DA37E-DEC6-2039-F81F-CEDC2A5DCE97}"/>
                </a:ext>
              </a:extLst>
            </p:cNvPr>
            <p:cNvSpPr/>
            <p:nvPr/>
          </p:nvSpPr>
          <p:spPr>
            <a:xfrm>
              <a:off x="10937094" y="2253880"/>
              <a:ext cx="627125" cy="467930"/>
            </a:xfrm>
            <a:prstGeom prst="roundRect">
              <a:avLst/>
            </a:prstGeom>
            <a:noFill/>
            <a:ln w="28575">
              <a:solidFill>
                <a:srgbClr val="00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CC1</a:t>
              </a:r>
            </a:p>
          </p:txBody>
        </p:sp>
        <p:cxnSp>
          <p:nvCxnSpPr>
            <p:cNvPr id="15" name="直線接點 14">
              <a:extLst>
                <a:ext uri="{FF2B5EF4-FFF2-40B4-BE49-F238E27FC236}">
                  <a16:creationId xmlns:a16="http://schemas.microsoft.com/office/drawing/2014/main" id="{25E36459-B7C1-539D-B6E5-D4D9AFD4E275}"/>
                </a:ext>
              </a:extLst>
            </p:cNvPr>
            <p:cNvCxnSpPr/>
            <p:nvPr/>
          </p:nvCxnSpPr>
          <p:spPr>
            <a:xfrm>
              <a:off x="10285978" y="1864793"/>
              <a:ext cx="5760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線接點 15">
              <a:extLst>
                <a:ext uri="{FF2B5EF4-FFF2-40B4-BE49-F238E27FC236}">
                  <a16:creationId xmlns:a16="http://schemas.microsoft.com/office/drawing/2014/main" id="{4FD07E10-BF24-BB70-E041-CF62D2C19549}"/>
                </a:ext>
              </a:extLst>
            </p:cNvPr>
            <p:cNvCxnSpPr/>
            <p:nvPr/>
          </p:nvCxnSpPr>
          <p:spPr>
            <a:xfrm>
              <a:off x="10871453" y="1871647"/>
              <a:ext cx="323952" cy="857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線接點 16">
              <a:extLst>
                <a:ext uri="{FF2B5EF4-FFF2-40B4-BE49-F238E27FC236}">
                  <a16:creationId xmlns:a16="http://schemas.microsoft.com/office/drawing/2014/main" id="{9A62D079-F164-89DE-F9CB-E9E8C2492572}"/>
                </a:ext>
              </a:extLst>
            </p:cNvPr>
            <p:cNvCxnSpPr/>
            <p:nvPr/>
          </p:nvCxnSpPr>
          <p:spPr>
            <a:xfrm flipH="1">
              <a:off x="10000925" y="1864793"/>
              <a:ext cx="311237" cy="857017"/>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8" name="群組 17">
            <a:extLst>
              <a:ext uri="{FF2B5EF4-FFF2-40B4-BE49-F238E27FC236}">
                <a16:creationId xmlns:a16="http://schemas.microsoft.com/office/drawing/2014/main" id="{C7E3626B-F46E-4D84-49BF-D65FA51DDE2D}"/>
              </a:ext>
            </a:extLst>
          </p:cNvPr>
          <p:cNvGrpSpPr/>
          <p:nvPr/>
        </p:nvGrpSpPr>
        <p:grpSpPr>
          <a:xfrm>
            <a:off x="2080517" y="5244280"/>
            <a:ext cx="1631560" cy="1058705"/>
            <a:chOff x="9728073" y="4198588"/>
            <a:chExt cx="1991370" cy="1216963"/>
          </a:xfrm>
        </p:grpSpPr>
        <p:cxnSp>
          <p:nvCxnSpPr>
            <p:cNvPr id="19" name="直線單箭頭接點 18">
              <a:extLst>
                <a:ext uri="{FF2B5EF4-FFF2-40B4-BE49-F238E27FC236}">
                  <a16:creationId xmlns:a16="http://schemas.microsoft.com/office/drawing/2014/main" id="{E8045AFA-AE16-AAC5-C201-DAFC274C0184}"/>
                </a:ext>
              </a:extLst>
            </p:cNvPr>
            <p:cNvCxnSpPr/>
            <p:nvPr/>
          </p:nvCxnSpPr>
          <p:spPr>
            <a:xfrm flipV="1">
              <a:off x="10969414" y="4198588"/>
              <a:ext cx="0" cy="12169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直線接點 19">
              <a:extLst>
                <a:ext uri="{FF2B5EF4-FFF2-40B4-BE49-F238E27FC236}">
                  <a16:creationId xmlns:a16="http://schemas.microsoft.com/office/drawing/2014/main" id="{3F16B3A6-D9BA-8E88-DF10-D5D7D26732F2}"/>
                </a:ext>
              </a:extLst>
            </p:cNvPr>
            <p:cNvCxnSpPr/>
            <p:nvPr/>
          </p:nvCxnSpPr>
          <p:spPr>
            <a:xfrm>
              <a:off x="9728073" y="5276064"/>
              <a:ext cx="1991370" cy="6854"/>
            </a:xfrm>
            <a:prstGeom prst="line">
              <a:avLst/>
            </a:prstGeom>
          </p:spPr>
          <p:style>
            <a:lnRef idx="2">
              <a:schemeClr val="accent1"/>
            </a:lnRef>
            <a:fillRef idx="0">
              <a:schemeClr val="accent1"/>
            </a:fillRef>
            <a:effectRef idx="1">
              <a:schemeClr val="accent1"/>
            </a:effectRef>
            <a:fontRef idx="minor">
              <a:schemeClr val="tx1"/>
            </a:fontRef>
          </p:style>
        </p:cxnSp>
        <p:sp>
          <p:nvSpPr>
            <p:cNvPr id="21" name="圓角矩形 43">
              <a:extLst>
                <a:ext uri="{FF2B5EF4-FFF2-40B4-BE49-F238E27FC236}">
                  <a16:creationId xmlns:a16="http://schemas.microsoft.com/office/drawing/2014/main" id="{4E11404F-218C-BFFD-99E9-66ACCFC40AEF}"/>
                </a:ext>
              </a:extLst>
            </p:cNvPr>
            <p:cNvSpPr/>
            <p:nvPr/>
          </p:nvSpPr>
          <p:spPr>
            <a:xfrm>
              <a:off x="10022686" y="4808134"/>
              <a:ext cx="627125" cy="467930"/>
            </a:xfrm>
            <a:prstGeom prst="round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CC0</a:t>
              </a:r>
            </a:p>
          </p:txBody>
        </p:sp>
        <p:sp>
          <p:nvSpPr>
            <p:cNvPr id="22" name="圓角矩形 44">
              <a:extLst>
                <a:ext uri="{FF2B5EF4-FFF2-40B4-BE49-F238E27FC236}">
                  <a16:creationId xmlns:a16="http://schemas.microsoft.com/office/drawing/2014/main" id="{6673BD1E-E58E-5C28-42A1-9150D6C37A07}"/>
                </a:ext>
              </a:extLst>
            </p:cNvPr>
            <p:cNvSpPr/>
            <p:nvPr/>
          </p:nvSpPr>
          <p:spPr>
            <a:xfrm>
              <a:off x="10678477" y="4808134"/>
              <a:ext cx="627125" cy="467930"/>
            </a:xfrm>
            <a:prstGeom prst="roundRect">
              <a:avLst/>
            </a:prstGeom>
            <a:noFill/>
            <a:ln w="28575">
              <a:solidFill>
                <a:srgbClr val="00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CC1</a:t>
              </a:r>
            </a:p>
          </p:txBody>
        </p:sp>
        <p:cxnSp>
          <p:nvCxnSpPr>
            <p:cNvPr id="23" name="直線接點 22">
              <a:extLst>
                <a:ext uri="{FF2B5EF4-FFF2-40B4-BE49-F238E27FC236}">
                  <a16:creationId xmlns:a16="http://schemas.microsoft.com/office/drawing/2014/main" id="{27D38EF8-01FA-452A-0FF8-CAE6B9BF4C91}"/>
                </a:ext>
              </a:extLst>
            </p:cNvPr>
            <p:cNvCxnSpPr/>
            <p:nvPr/>
          </p:nvCxnSpPr>
          <p:spPr>
            <a:xfrm>
              <a:off x="10685743" y="4419047"/>
              <a:ext cx="5454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直線接點 23">
              <a:extLst>
                <a:ext uri="{FF2B5EF4-FFF2-40B4-BE49-F238E27FC236}">
                  <a16:creationId xmlns:a16="http://schemas.microsoft.com/office/drawing/2014/main" id="{830B608C-58B4-F13E-9B15-E1A6C8C99854}"/>
                </a:ext>
              </a:extLst>
            </p:cNvPr>
            <p:cNvCxnSpPr/>
            <p:nvPr/>
          </p:nvCxnSpPr>
          <p:spPr>
            <a:xfrm>
              <a:off x="11231669" y="4425901"/>
              <a:ext cx="323952" cy="857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直線接點 24">
              <a:extLst>
                <a:ext uri="{FF2B5EF4-FFF2-40B4-BE49-F238E27FC236}">
                  <a16:creationId xmlns:a16="http://schemas.microsoft.com/office/drawing/2014/main" id="{39891C3E-122B-65D4-8FEB-0239557F4E3E}"/>
                </a:ext>
              </a:extLst>
            </p:cNvPr>
            <p:cNvCxnSpPr/>
            <p:nvPr/>
          </p:nvCxnSpPr>
          <p:spPr>
            <a:xfrm flipH="1">
              <a:off x="10388849" y="4419047"/>
              <a:ext cx="311237" cy="857017"/>
            </a:xfrm>
            <a:prstGeom prst="line">
              <a:avLst/>
            </a:prstGeom>
          </p:spPr>
          <p:style>
            <a:lnRef idx="2">
              <a:schemeClr val="accent1"/>
            </a:lnRef>
            <a:fillRef idx="0">
              <a:schemeClr val="accent1"/>
            </a:fillRef>
            <a:effectRef idx="1">
              <a:schemeClr val="accent1"/>
            </a:effectRef>
            <a:fontRef idx="minor">
              <a:schemeClr val="tx1"/>
            </a:fontRef>
          </p:style>
        </p:cxnSp>
      </p:grpSp>
      <p:sp>
        <p:nvSpPr>
          <p:cNvPr id="26" name="文字方塊 25">
            <a:extLst>
              <a:ext uri="{FF2B5EF4-FFF2-40B4-BE49-F238E27FC236}">
                <a16:creationId xmlns:a16="http://schemas.microsoft.com/office/drawing/2014/main" id="{FC2425BD-2335-DD25-36C6-240A4B326C39}"/>
              </a:ext>
            </a:extLst>
          </p:cNvPr>
          <p:cNvSpPr txBox="1"/>
          <p:nvPr/>
        </p:nvSpPr>
        <p:spPr>
          <a:xfrm>
            <a:off x="1126009" y="2125131"/>
            <a:ext cx="776545" cy="400006"/>
          </a:xfrm>
          <a:prstGeom prst="rect">
            <a:avLst/>
          </a:prstGeom>
          <a:noFill/>
        </p:spPr>
        <p:txBody>
          <a:bodyPr wrap="square" rtlCol="0">
            <a:spAutoFit/>
          </a:bodyPr>
          <a:lstStyle/>
          <a:p>
            <a:pPr defTabSz="914126">
              <a:defRPr/>
            </a:pPr>
            <a:r>
              <a:rPr lang="en-US" altLang="zh-TW" sz="1999" b="1" dirty="0">
                <a:solidFill>
                  <a:srgbClr val="F39A1E">
                    <a:lumMod val="50000"/>
                  </a:srgbClr>
                </a:solidFill>
                <a:latin typeface="Calibri"/>
                <a:ea typeface="新細明體" panose="02020500000000000000" pitchFamily="18" charset="-120"/>
              </a:rPr>
              <a:t>Ant X</a:t>
            </a:r>
            <a:endParaRPr lang="zh-TW" altLang="en-US" sz="1999" b="1" dirty="0">
              <a:solidFill>
                <a:srgbClr val="F39A1E">
                  <a:lumMod val="50000"/>
                </a:srgbClr>
              </a:solidFill>
              <a:latin typeface="Calibri"/>
              <a:ea typeface="新細明體" panose="02020500000000000000" pitchFamily="18" charset="-120"/>
            </a:endParaRPr>
          </a:p>
        </p:txBody>
      </p:sp>
      <p:sp>
        <p:nvSpPr>
          <p:cNvPr id="27" name="文字方塊 26">
            <a:extLst>
              <a:ext uri="{FF2B5EF4-FFF2-40B4-BE49-F238E27FC236}">
                <a16:creationId xmlns:a16="http://schemas.microsoft.com/office/drawing/2014/main" id="{695C871B-34B8-CF41-4DE9-C12A72E947AA}"/>
              </a:ext>
            </a:extLst>
          </p:cNvPr>
          <p:cNvSpPr txBox="1"/>
          <p:nvPr/>
        </p:nvSpPr>
        <p:spPr>
          <a:xfrm>
            <a:off x="870833" y="2782094"/>
            <a:ext cx="776545" cy="400006"/>
          </a:xfrm>
          <a:prstGeom prst="rect">
            <a:avLst/>
          </a:prstGeom>
          <a:noFill/>
        </p:spPr>
        <p:txBody>
          <a:bodyPr wrap="square" rtlCol="0">
            <a:spAutoFit/>
          </a:bodyPr>
          <a:lstStyle/>
          <a:p>
            <a:pPr defTabSz="914126">
              <a:defRPr/>
            </a:pPr>
            <a:r>
              <a:rPr lang="en-US" altLang="zh-TW" sz="1999" b="1" dirty="0">
                <a:solidFill>
                  <a:srgbClr val="F39A1E">
                    <a:lumMod val="50000"/>
                  </a:srgbClr>
                </a:solidFill>
                <a:latin typeface="Calibri"/>
                <a:ea typeface="新細明體" panose="02020500000000000000" pitchFamily="18" charset="-120"/>
              </a:rPr>
              <a:t>Ant0</a:t>
            </a:r>
            <a:endParaRPr lang="zh-TW" altLang="en-US" sz="1999" b="1" dirty="0">
              <a:solidFill>
                <a:srgbClr val="F39A1E">
                  <a:lumMod val="50000"/>
                </a:srgbClr>
              </a:solidFill>
              <a:latin typeface="Calibri"/>
              <a:ea typeface="新細明體" panose="02020500000000000000" pitchFamily="18" charset="-120"/>
            </a:endParaRPr>
          </a:p>
        </p:txBody>
      </p:sp>
      <p:cxnSp>
        <p:nvCxnSpPr>
          <p:cNvPr id="28" name="直線接點 27">
            <a:extLst>
              <a:ext uri="{FF2B5EF4-FFF2-40B4-BE49-F238E27FC236}">
                <a16:creationId xmlns:a16="http://schemas.microsoft.com/office/drawing/2014/main" id="{73C92032-9432-0244-5301-55092624BFE2}"/>
              </a:ext>
            </a:extLst>
          </p:cNvPr>
          <p:cNvCxnSpPr>
            <a:cxnSpLocks/>
          </p:cNvCxnSpPr>
          <p:nvPr/>
        </p:nvCxnSpPr>
        <p:spPr>
          <a:xfrm>
            <a:off x="1932792" y="2355903"/>
            <a:ext cx="773353" cy="0"/>
          </a:xfrm>
          <a:prstGeom prst="line">
            <a:avLst/>
          </a:prstGeom>
          <a:ln>
            <a:prstDash val="sysDash"/>
            <a:headEnd type="none"/>
            <a:tailEnd type="triangle"/>
          </a:ln>
        </p:spPr>
        <p:style>
          <a:lnRef idx="2">
            <a:schemeClr val="accent1"/>
          </a:lnRef>
          <a:fillRef idx="0">
            <a:schemeClr val="accent1"/>
          </a:fillRef>
          <a:effectRef idx="1">
            <a:schemeClr val="accent1"/>
          </a:effectRef>
          <a:fontRef idx="minor">
            <a:schemeClr val="tx1"/>
          </a:fontRef>
        </p:style>
      </p:cxnSp>
      <p:grpSp>
        <p:nvGrpSpPr>
          <p:cNvPr id="29" name="群組 28">
            <a:extLst>
              <a:ext uri="{FF2B5EF4-FFF2-40B4-BE49-F238E27FC236}">
                <a16:creationId xmlns:a16="http://schemas.microsoft.com/office/drawing/2014/main" id="{A60BF45A-5E91-D7F9-1AC2-3D2D7BF701E5}"/>
              </a:ext>
            </a:extLst>
          </p:cNvPr>
          <p:cNvGrpSpPr/>
          <p:nvPr/>
        </p:nvGrpSpPr>
        <p:grpSpPr>
          <a:xfrm>
            <a:off x="1412731" y="2408247"/>
            <a:ext cx="3506877" cy="1596469"/>
            <a:chOff x="5043262" y="1769888"/>
            <a:chExt cx="4280251" cy="1835113"/>
          </a:xfrm>
        </p:grpSpPr>
        <p:cxnSp>
          <p:nvCxnSpPr>
            <p:cNvPr id="30" name="直線接點 29">
              <a:extLst>
                <a:ext uri="{FF2B5EF4-FFF2-40B4-BE49-F238E27FC236}">
                  <a16:creationId xmlns:a16="http://schemas.microsoft.com/office/drawing/2014/main" id="{E53EF8AE-7CEF-E391-EA00-4F4E6615708B}"/>
                </a:ext>
              </a:extLst>
            </p:cNvPr>
            <p:cNvCxnSpPr/>
            <p:nvPr/>
          </p:nvCxnSpPr>
          <p:spPr>
            <a:xfrm>
              <a:off x="5138254" y="2608115"/>
              <a:ext cx="943901" cy="0"/>
            </a:xfrm>
            <a:prstGeom prst="line">
              <a:avLst/>
            </a:prstGeom>
            <a:ln>
              <a:headEnd type="none"/>
              <a:tailEnd type="triangle"/>
            </a:ln>
          </p:spPr>
          <p:style>
            <a:lnRef idx="2">
              <a:schemeClr val="accent1"/>
            </a:lnRef>
            <a:fillRef idx="0">
              <a:schemeClr val="accent1"/>
            </a:fillRef>
            <a:effectRef idx="1">
              <a:schemeClr val="accent1"/>
            </a:effectRef>
            <a:fontRef idx="minor">
              <a:schemeClr val="tx1"/>
            </a:fontRef>
          </p:style>
        </p:cxnSp>
        <p:cxnSp>
          <p:nvCxnSpPr>
            <p:cNvPr id="31" name="直線接點 30">
              <a:extLst>
                <a:ext uri="{FF2B5EF4-FFF2-40B4-BE49-F238E27FC236}">
                  <a16:creationId xmlns:a16="http://schemas.microsoft.com/office/drawing/2014/main" id="{3C8768CE-93E8-F6F6-A1D9-583B9F88CFB0}"/>
                </a:ext>
              </a:extLst>
            </p:cNvPr>
            <p:cNvCxnSpPr>
              <a:stCxn id="34" idx="0"/>
            </p:cNvCxnSpPr>
            <p:nvPr/>
          </p:nvCxnSpPr>
          <p:spPr>
            <a:xfrm>
              <a:off x="6822697" y="2311832"/>
              <a:ext cx="2448228" cy="0"/>
            </a:xfrm>
            <a:prstGeom prst="line">
              <a:avLst/>
            </a:prstGeom>
            <a:ln>
              <a:headEnd type="none"/>
              <a:tailEnd type="triangle"/>
            </a:ln>
          </p:spPr>
          <p:style>
            <a:lnRef idx="2">
              <a:schemeClr val="accent1"/>
            </a:lnRef>
            <a:fillRef idx="0">
              <a:schemeClr val="accent1"/>
            </a:fillRef>
            <a:effectRef idx="1">
              <a:schemeClr val="accent1"/>
            </a:effectRef>
            <a:fontRef idx="minor">
              <a:schemeClr val="tx1"/>
            </a:fontRef>
          </p:style>
        </p:cxnSp>
        <p:sp>
          <p:nvSpPr>
            <p:cNvPr id="32" name="Isosceles Triangle 18">
              <a:extLst>
                <a:ext uri="{FF2B5EF4-FFF2-40B4-BE49-F238E27FC236}">
                  <a16:creationId xmlns:a16="http://schemas.microsoft.com/office/drawing/2014/main" id="{F6653896-1B8D-F4F6-198F-0DBBF76ABB53}"/>
                </a:ext>
              </a:extLst>
            </p:cNvPr>
            <p:cNvSpPr/>
            <p:nvPr/>
          </p:nvSpPr>
          <p:spPr>
            <a:xfrm rot="5400000">
              <a:off x="5282704" y="2375810"/>
              <a:ext cx="540867" cy="442527"/>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33" name="Straight Arrow Connector 73">
              <a:extLst>
                <a:ext uri="{FF2B5EF4-FFF2-40B4-BE49-F238E27FC236}">
                  <a16:creationId xmlns:a16="http://schemas.microsoft.com/office/drawing/2014/main" id="{D6B5EA83-A85C-C289-17F8-6089A01BEAE1}"/>
                </a:ext>
              </a:extLst>
            </p:cNvPr>
            <p:cNvCxnSpPr/>
            <p:nvPr/>
          </p:nvCxnSpPr>
          <p:spPr>
            <a:xfrm flipV="1">
              <a:off x="5204170" y="2365187"/>
              <a:ext cx="540867" cy="42689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4" name="Isosceles Triangle 18">
              <a:extLst>
                <a:ext uri="{FF2B5EF4-FFF2-40B4-BE49-F238E27FC236}">
                  <a16:creationId xmlns:a16="http://schemas.microsoft.com/office/drawing/2014/main" id="{67DAE047-0DFD-FDEA-AB13-28BD82B222AA}"/>
                </a:ext>
              </a:extLst>
            </p:cNvPr>
            <p:cNvSpPr/>
            <p:nvPr/>
          </p:nvSpPr>
          <p:spPr>
            <a:xfrm rot="5400000">
              <a:off x="6331001" y="2090570"/>
              <a:ext cx="540867" cy="442527"/>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35" name="Straight Arrow Connector 73">
              <a:extLst>
                <a:ext uri="{FF2B5EF4-FFF2-40B4-BE49-F238E27FC236}">
                  <a16:creationId xmlns:a16="http://schemas.microsoft.com/office/drawing/2014/main" id="{FE367654-6809-5B43-5A3E-94DCF329A0BC}"/>
                </a:ext>
              </a:extLst>
            </p:cNvPr>
            <p:cNvCxnSpPr/>
            <p:nvPr/>
          </p:nvCxnSpPr>
          <p:spPr>
            <a:xfrm flipV="1">
              <a:off x="6239497" y="2088894"/>
              <a:ext cx="540867" cy="42689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6" name="直線接點 35">
              <a:extLst>
                <a:ext uri="{FF2B5EF4-FFF2-40B4-BE49-F238E27FC236}">
                  <a16:creationId xmlns:a16="http://schemas.microsoft.com/office/drawing/2014/main" id="{B49BCCBE-4878-7D8D-5031-F5CE4896A81A}"/>
                </a:ext>
              </a:extLst>
            </p:cNvPr>
            <p:cNvCxnSpPr>
              <a:cxnSpLocks/>
              <a:stCxn id="40" idx="1"/>
              <a:endCxn id="34" idx="3"/>
            </p:cNvCxnSpPr>
            <p:nvPr/>
          </p:nvCxnSpPr>
          <p:spPr>
            <a:xfrm flipV="1">
              <a:off x="6023617" y="2311833"/>
              <a:ext cx="356554" cy="296282"/>
            </a:xfrm>
            <a:prstGeom prst="line">
              <a:avLst/>
            </a:prstGeom>
          </p:spPr>
          <p:style>
            <a:lnRef idx="2">
              <a:schemeClr val="accent1"/>
            </a:lnRef>
            <a:fillRef idx="0">
              <a:schemeClr val="accent1"/>
            </a:fillRef>
            <a:effectRef idx="1">
              <a:schemeClr val="accent1"/>
            </a:effectRef>
            <a:fontRef idx="minor">
              <a:schemeClr val="tx1"/>
            </a:fontRef>
          </p:style>
        </p:cxnSp>
        <p:cxnSp>
          <p:nvCxnSpPr>
            <p:cNvPr id="37" name="直線接點 36">
              <a:extLst>
                <a:ext uri="{FF2B5EF4-FFF2-40B4-BE49-F238E27FC236}">
                  <a16:creationId xmlns:a16="http://schemas.microsoft.com/office/drawing/2014/main" id="{9D1FCFB7-2770-B889-5FD1-47E34285DBCF}"/>
                </a:ext>
              </a:extLst>
            </p:cNvPr>
            <p:cNvCxnSpPr>
              <a:cxnSpLocks/>
              <a:stCxn id="40" idx="1"/>
            </p:cNvCxnSpPr>
            <p:nvPr/>
          </p:nvCxnSpPr>
          <p:spPr>
            <a:xfrm>
              <a:off x="6023617" y="2608115"/>
              <a:ext cx="373817" cy="369849"/>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38" name="Isosceles Triangle 18">
              <a:extLst>
                <a:ext uri="{FF2B5EF4-FFF2-40B4-BE49-F238E27FC236}">
                  <a16:creationId xmlns:a16="http://schemas.microsoft.com/office/drawing/2014/main" id="{D6E5C432-C26E-5F48-85D3-BAE7A2AA2A4A}"/>
                </a:ext>
              </a:extLst>
            </p:cNvPr>
            <p:cNvSpPr/>
            <p:nvPr/>
          </p:nvSpPr>
          <p:spPr>
            <a:xfrm rot="5400000">
              <a:off x="8206943" y="2086935"/>
              <a:ext cx="540867" cy="442527"/>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39" name="Straight Arrow Connector 73">
              <a:extLst>
                <a:ext uri="{FF2B5EF4-FFF2-40B4-BE49-F238E27FC236}">
                  <a16:creationId xmlns:a16="http://schemas.microsoft.com/office/drawing/2014/main" id="{FB533CB8-EDA7-B25A-A286-73397FD852B4}"/>
                </a:ext>
              </a:extLst>
            </p:cNvPr>
            <p:cNvCxnSpPr/>
            <p:nvPr/>
          </p:nvCxnSpPr>
          <p:spPr>
            <a:xfrm flipV="1">
              <a:off x="8115440" y="2085260"/>
              <a:ext cx="540867" cy="42689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0" name="矩形 39">
              <a:extLst>
                <a:ext uri="{FF2B5EF4-FFF2-40B4-BE49-F238E27FC236}">
                  <a16:creationId xmlns:a16="http://schemas.microsoft.com/office/drawing/2014/main" id="{2FFB1460-BE11-126A-CE7F-733C4AFF6CC3}"/>
                </a:ext>
              </a:extLst>
            </p:cNvPr>
            <p:cNvSpPr/>
            <p:nvPr/>
          </p:nvSpPr>
          <p:spPr>
            <a:xfrm>
              <a:off x="6023617" y="1871646"/>
              <a:ext cx="3299896" cy="1472938"/>
            </a:xfrm>
            <a:prstGeom prst="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sp>
          <p:nvSpPr>
            <p:cNvPr id="41" name="文字方塊 40">
              <a:extLst>
                <a:ext uri="{FF2B5EF4-FFF2-40B4-BE49-F238E27FC236}">
                  <a16:creationId xmlns:a16="http://schemas.microsoft.com/office/drawing/2014/main" id="{CA8E1A9D-4B52-EEB0-2B35-FDAC4796A2E0}"/>
                </a:ext>
              </a:extLst>
            </p:cNvPr>
            <p:cNvSpPr txBox="1"/>
            <p:nvPr/>
          </p:nvSpPr>
          <p:spPr>
            <a:xfrm>
              <a:off x="6042969" y="1769888"/>
              <a:ext cx="1019630" cy="424430"/>
            </a:xfrm>
            <a:prstGeom prst="rect">
              <a:avLst/>
            </a:prstGeom>
            <a:noFill/>
          </p:spPr>
          <p:txBody>
            <a:bodyPr wrap="square" rtlCol="0">
              <a:spAutoFit/>
            </a:bodyPr>
            <a:lstStyle/>
            <a:p>
              <a:pPr algn="ctr" defTabSz="914126">
                <a:defRPr/>
              </a:pPr>
              <a:r>
                <a:rPr lang="en-US" sz="1799" b="1" dirty="0" err="1">
                  <a:solidFill>
                    <a:srgbClr val="353630"/>
                  </a:solidFill>
                  <a:latin typeface="Calibri"/>
                  <a:ea typeface="Microsoft YaHei"/>
                </a:rPr>
                <a:t>i</a:t>
              </a:r>
              <a:r>
                <a:rPr lang="en-US" sz="1799" b="1" dirty="0">
                  <a:solidFill>
                    <a:srgbClr val="353630"/>
                  </a:solidFill>
                  <a:latin typeface="Calibri"/>
                  <a:ea typeface="Microsoft YaHei"/>
                </a:rPr>
                <a:t>LNA</a:t>
              </a:r>
            </a:p>
          </p:txBody>
        </p:sp>
        <p:grpSp>
          <p:nvGrpSpPr>
            <p:cNvPr id="42" name="Group 46">
              <a:extLst>
                <a:ext uri="{FF2B5EF4-FFF2-40B4-BE49-F238E27FC236}">
                  <a16:creationId xmlns:a16="http://schemas.microsoft.com/office/drawing/2014/main" id="{C8663E47-5763-6EBA-0233-5FFBCAC7927D}"/>
                </a:ext>
              </a:extLst>
            </p:cNvPr>
            <p:cNvGrpSpPr/>
            <p:nvPr/>
          </p:nvGrpSpPr>
          <p:grpSpPr>
            <a:xfrm>
              <a:off x="7254971" y="2081372"/>
              <a:ext cx="442527" cy="442527"/>
              <a:chOff x="3347864" y="3022213"/>
              <a:chExt cx="648072" cy="648072"/>
            </a:xfrm>
          </p:grpSpPr>
          <p:sp>
            <p:nvSpPr>
              <p:cNvPr id="55" name="Oval 31">
                <a:extLst>
                  <a:ext uri="{FF2B5EF4-FFF2-40B4-BE49-F238E27FC236}">
                    <a16:creationId xmlns:a16="http://schemas.microsoft.com/office/drawing/2014/main" id="{4D6D47B2-F68E-7211-A7AB-0A6CE8898329}"/>
                  </a:ext>
                </a:extLst>
              </p:cNvPr>
              <p:cNvSpPr/>
              <p:nvPr/>
            </p:nvSpPr>
            <p:spPr>
              <a:xfrm>
                <a:off x="3347864" y="3022213"/>
                <a:ext cx="648072" cy="648072"/>
              </a:xfrm>
              <a:prstGeom prst="ellipse">
                <a:avLst/>
              </a:prstGeom>
              <a:solidFill>
                <a:schemeClr val="bg1"/>
              </a:solid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56" name="Straight Connector 32">
                <a:extLst>
                  <a:ext uri="{FF2B5EF4-FFF2-40B4-BE49-F238E27FC236}">
                    <a16:creationId xmlns:a16="http://schemas.microsoft.com/office/drawing/2014/main" id="{1B6DC836-AC3F-8CBB-3AD1-02DF66EC606B}"/>
                  </a:ext>
                </a:extLst>
              </p:cNvPr>
              <p:cNvCxnSpPr>
                <a:stCxn id="55" idx="7"/>
                <a:endCxn id="55" idx="3"/>
              </p:cNvCxnSpPr>
              <p:nvPr/>
            </p:nvCxnSpPr>
            <p:spPr>
              <a:xfrm flipH="1">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33">
                <a:extLst>
                  <a:ext uri="{FF2B5EF4-FFF2-40B4-BE49-F238E27FC236}">
                    <a16:creationId xmlns:a16="http://schemas.microsoft.com/office/drawing/2014/main" id="{6F767866-D196-7806-311E-95B453423CAE}"/>
                  </a:ext>
                </a:extLst>
              </p:cNvPr>
              <p:cNvCxnSpPr>
                <a:stCxn id="55" idx="1"/>
                <a:endCxn id="55" idx="5"/>
              </p:cNvCxnSpPr>
              <p:nvPr/>
            </p:nvCxnSpPr>
            <p:spPr>
              <a:xfrm>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grpSp>
        <p:sp>
          <p:nvSpPr>
            <p:cNvPr id="43" name="文字方塊 42">
              <a:extLst>
                <a:ext uri="{FF2B5EF4-FFF2-40B4-BE49-F238E27FC236}">
                  <a16:creationId xmlns:a16="http://schemas.microsoft.com/office/drawing/2014/main" id="{B19D9FF5-67CE-A515-E9AE-162B1ED2A416}"/>
                </a:ext>
              </a:extLst>
            </p:cNvPr>
            <p:cNvSpPr txBox="1"/>
            <p:nvPr/>
          </p:nvSpPr>
          <p:spPr>
            <a:xfrm>
              <a:off x="7632691" y="1775503"/>
              <a:ext cx="1492839" cy="424430"/>
            </a:xfrm>
            <a:prstGeom prst="rect">
              <a:avLst/>
            </a:prstGeom>
            <a:noFill/>
          </p:spPr>
          <p:txBody>
            <a:bodyPr wrap="square" rtlCol="0">
              <a:spAutoFit/>
            </a:bodyPr>
            <a:lstStyle/>
            <a:p>
              <a:pPr algn="ctr" defTabSz="914126">
                <a:defRPr/>
              </a:pPr>
              <a:r>
                <a:rPr lang="en-US" sz="1799" b="1" dirty="0">
                  <a:solidFill>
                    <a:srgbClr val="353630"/>
                  </a:solidFill>
                  <a:latin typeface="Calibri"/>
                  <a:ea typeface="Microsoft YaHei"/>
                </a:rPr>
                <a:t>BQ</a:t>
              </a:r>
            </a:p>
          </p:txBody>
        </p:sp>
        <p:sp>
          <p:nvSpPr>
            <p:cNvPr id="44" name="文字方塊 43">
              <a:extLst>
                <a:ext uri="{FF2B5EF4-FFF2-40B4-BE49-F238E27FC236}">
                  <a16:creationId xmlns:a16="http://schemas.microsoft.com/office/drawing/2014/main" id="{7FD2EC85-4AD6-CF38-E97D-F610DD8CADD8}"/>
                </a:ext>
              </a:extLst>
            </p:cNvPr>
            <p:cNvSpPr txBox="1"/>
            <p:nvPr/>
          </p:nvSpPr>
          <p:spPr>
            <a:xfrm>
              <a:off x="5043262" y="1906168"/>
              <a:ext cx="1019630" cy="424430"/>
            </a:xfrm>
            <a:prstGeom prst="rect">
              <a:avLst/>
            </a:prstGeom>
            <a:noFill/>
          </p:spPr>
          <p:txBody>
            <a:bodyPr wrap="square" rtlCol="0">
              <a:spAutoFit/>
            </a:bodyPr>
            <a:lstStyle/>
            <a:p>
              <a:pPr algn="ctr" defTabSz="914126">
                <a:defRPr/>
              </a:pPr>
              <a:r>
                <a:rPr lang="en-US" sz="1799" b="1" dirty="0" err="1">
                  <a:solidFill>
                    <a:srgbClr val="353630"/>
                  </a:solidFill>
                  <a:latin typeface="Calibri"/>
                  <a:ea typeface="Microsoft YaHei"/>
                </a:rPr>
                <a:t>eLNA</a:t>
              </a:r>
              <a:endParaRPr lang="en-US" sz="1799" b="1" dirty="0">
                <a:solidFill>
                  <a:srgbClr val="353630"/>
                </a:solidFill>
                <a:latin typeface="Calibri"/>
                <a:ea typeface="Microsoft YaHei"/>
              </a:endParaRPr>
            </a:p>
          </p:txBody>
        </p:sp>
        <p:cxnSp>
          <p:nvCxnSpPr>
            <p:cNvPr id="45" name="直線接點 44">
              <a:extLst>
                <a:ext uri="{FF2B5EF4-FFF2-40B4-BE49-F238E27FC236}">
                  <a16:creationId xmlns:a16="http://schemas.microsoft.com/office/drawing/2014/main" id="{F438BBB2-01DC-4C8A-1FD5-7910BDE6E7A7}"/>
                </a:ext>
              </a:extLst>
            </p:cNvPr>
            <p:cNvCxnSpPr>
              <a:stCxn id="46" idx="0"/>
            </p:cNvCxnSpPr>
            <p:nvPr/>
          </p:nvCxnSpPr>
          <p:spPr>
            <a:xfrm>
              <a:off x="6818572" y="2990845"/>
              <a:ext cx="2448228" cy="0"/>
            </a:xfrm>
            <a:prstGeom prst="line">
              <a:avLst/>
            </a:prstGeom>
            <a:ln>
              <a:headEnd type="none"/>
              <a:tailEnd type="triangle"/>
            </a:ln>
          </p:spPr>
          <p:style>
            <a:lnRef idx="2">
              <a:schemeClr val="accent1"/>
            </a:lnRef>
            <a:fillRef idx="0">
              <a:schemeClr val="accent1"/>
            </a:fillRef>
            <a:effectRef idx="1">
              <a:schemeClr val="accent1"/>
            </a:effectRef>
            <a:fontRef idx="minor">
              <a:schemeClr val="tx1"/>
            </a:fontRef>
          </p:style>
        </p:cxnSp>
        <p:sp>
          <p:nvSpPr>
            <p:cNvPr id="46" name="Isosceles Triangle 18">
              <a:extLst>
                <a:ext uri="{FF2B5EF4-FFF2-40B4-BE49-F238E27FC236}">
                  <a16:creationId xmlns:a16="http://schemas.microsoft.com/office/drawing/2014/main" id="{29CCFB19-5B81-A356-9032-27AC5A468464}"/>
                </a:ext>
              </a:extLst>
            </p:cNvPr>
            <p:cNvSpPr/>
            <p:nvPr/>
          </p:nvSpPr>
          <p:spPr>
            <a:xfrm rot="5400000">
              <a:off x="6326876" y="2769583"/>
              <a:ext cx="540867" cy="442527"/>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47" name="Straight Arrow Connector 73">
              <a:extLst>
                <a:ext uri="{FF2B5EF4-FFF2-40B4-BE49-F238E27FC236}">
                  <a16:creationId xmlns:a16="http://schemas.microsoft.com/office/drawing/2014/main" id="{CE214D21-4885-2F82-5031-CF35CA16E5FA}"/>
                </a:ext>
              </a:extLst>
            </p:cNvPr>
            <p:cNvCxnSpPr/>
            <p:nvPr/>
          </p:nvCxnSpPr>
          <p:spPr>
            <a:xfrm flipV="1">
              <a:off x="6235372" y="2767907"/>
              <a:ext cx="540867" cy="42689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8" name="Isosceles Triangle 18">
              <a:extLst>
                <a:ext uri="{FF2B5EF4-FFF2-40B4-BE49-F238E27FC236}">
                  <a16:creationId xmlns:a16="http://schemas.microsoft.com/office/drawing/2014/main" id="{418689FD-1AF9-D195-3815-89D715F44131}"/>
                </a:ext>
              </a:extLst>
            </p:cNvPr>
            <p:cNvSpPr/>
            <p:nvPr/>
          </p:nvSpPr>
          <p:spPr>
            <a:xfrm rot="5400000">
              <a:off x="8202818" y="2765948"/>
              <a:ext cx="540867" cy="442527"/>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49" name="Straight Arrow Connector 73">
              <a:extLst>
                <a:ext uri="{FF2B5EF4-FFF2-40B4-BE49-F238E27FC236}">
                  <a16:creationId xmlns:a16="http://schemas.microsoft.com/office/drawing/2014/main" id="{0F37E8E5-80A5-1183-E223-7F911C4BCF0D}"/>
                </a:ext>
              </a:extLst>
            </p:cNvPr>
            <p:cNvCxnSpPr/>
            <p:nvPr/>
          </p:nvCxnSpPr>
          <p:spPr>
            <a:xfrm flipV="1">
              <a:off x="8111315" y="2764273"/>
              <a:ext cx="540867" cy="42689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nvGrpSpPr>
            <p:cNvPr id="50" name="Group 46">
              <a:extLst>
                <a:ext uri="{FF2B5EF4-FFF2-40B4-BE49-F238E27FC236}">
                  <a16:creationId xmlns:a16="http://schemas.microsoft.com/office/drawing/2014/main" id="{562AD97C-7A46-BBDB-DB39-70BD18A79A14}"/>
                </a:ext>
              </a:extLst>
            </p:cNvPr>
            <p:cNvGrpSpPr/>
            <p:nvPr/>
          </p:nvGrpSpPr>
          <p:grpSpPr>
            <a:xfrm>
              <a:off x="7250846" y="2760385"/>
              <a:ext cx="442527" cy="442527"/>
              <a:chOff x="3347864" y="3022213"/>
              <a:chExt cx="648072" cy="648072"/>
            </a:xfrm>
          </p:grpSpPr>
          <p:sp>
            <p:nvSpPr>
              <p:cNvPr id="52" name="Oval 31">
                <a:extLst>
                  <a:ext uri="{FF2B5EF4-FFF2-40B4-BE49-F238E27FC236}">
                    <a16:creationId xmlns:a16="http://schemas.microsoft.com/office/drawing/2014/main" id="{463CEC34-87FC-719B-74B8-FA9E19E5BA1F}"/>
                  </a:ext>
                </a:extLst>
              </p:cNvPr>
              <p:cNvSpPr/>
              <p:nvPr/>
            </p:nvSpPr>
            <p:spPr>
              <a:xfrm>
                <a:off x="3347864" y="3022213"/>
                <a:ext cx="648072" cy="648072"/>
              </a:xfrm>
              <a:prstGeom prst="ellipse">
                <a:avLst/>
              </a:prstGeom>
              <a:solidFill>
                <a:schemeClr val="bg1"/>
              </a:solid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53" name="Straight Connector 32">
                <a:extLst>
                  <a:ext uri="{FF2B5EF4-FFF2-40B4-BE49-F238E27FC236}">
                    <a16:creationId xmlns:a16="http://schemas.microsoft.com/office/drawing/2014/main" id="{C15BDA26-BFF5-9127-7582-A856FC7C2015}"/>
                  </a:ext>
                </a:extLst>
              </p:cNvPr>
              <p:cNvCxnSpPr>
                <a:stCxn id="52" idx="7"/>
                <a:endCxn id="52" idx="3"/>
              </p:cNvCxnSpPr>
              <p:nvPr/>
            </p:nvCxnSpPr>
            <p:spPr>
              <a:xfrm flipH="1">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33">
                <a:extLst>
                  <a:ext uri="{FF2B5EF4-FFF2-40B4-BE49-F238E27FC236}">
                    <a16:creationId xmlns:a16="http://schemas.microsoft.com/office/drawing/2014/main" id="{3995DB0E-3608-D748-81FF-BD4052CDE346}"/>
                  </a:ext>
                </a:extLst>
              </p:cNvPr>
              <p:cNvCxnSpPr>
                <a:stCxn id="52" idx="1"/>
                <a:endCxn id="52" idx="5"/>
              </p:cNvCxnSpPr>
              <p:nvPr/>
            </p:nvCxnSpPr>
            <p:spPr>
              <a:xfrm>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grpSp>
        <p:sp>
          <p:nvSpPr>
            <p:cNvPr id="51" name="文字方塊 50">
              <a:extLst>
                <a:ext uri="{FF2B5EF4-FFF2-40B4-BE49-F238E27FC236}">
                  <a16:creationId xmlns:a16="http://schemas.microsoft.com/office/drawing/2014/main" id="{9F01DBD7-2045-4FAC-1710-BC41ED621DFE}"/>
                </a:ext>
              </a:extLst>
            </p:cNvPr>
            <p:cNvSpPr txBox="1"/>
            <p:nvPr/>
          </p:nvSpPr>
          <p:spPr>
            <a:xfrm>
              <a:off x="7660062" y="3180571"/>
              <a:ext cx="1492839" cy="424430"/>
            </a:xfrm>
            <a:prstGeom prst="rect">
              <a:avLst/>
            </a:prstGeom>
            <a:noFill/>
          </p:spPr>
          <p:txBody>
            <a:bodyPr wrap="square" rtlCol="0">
              <a:spAutoFit/>
            </a:bodyPr>
            <a:lstStyle/>
            <a:p>
              <a:pPr algn="ctr" defTabSz="914126">
                <a:defRPr/>
              </a:pPr>
              <a:r>
                <a:rPr lang="en-US" sz="1799" b="1" dirty="0">
                  <a:solidFill>
                    <a:srgbClr val="353630"/>
                  </a:solidFill>
                  <a:latin typeface="Calibri"/>
                  <a:ea typeface="Microsoft YaHei"/>
                </a:rPr>
                <a:t>BQ</a:t>
              </a:r>
            </a:p>
          </p:txBody>
        </p:sp>
      </p:grpSp>
      <p:sp>
        <p:nvSpPr>
          <p:cNvPr id="58" name="矩形 57">
            <a:extLst>
              <a:ext uri="{FF2B5EF4-FFF2-40B4-BE49-F238E27FC236}">
                <a16:creationId xmlns:a16="http://schemas.microsoft.com/office/drawing/2014/main" id="{80120175-631D-FF5A-A534-AFE4648C0F23}"/>
              </a:ext>
            </a:extLst>
          </p:cNvPr>
          <p:cNvSpPr/>
          <p:nvPr/>
        </p:nvSpPr>
        <p:spPr>
          <a:xfrm>
            <a:off x="1956982" y="4112239"/>
            <a:ext cx="2176256" cy="2085543"/>
          </a:xfrm>
          <a:prstGeom prst="rect">
            <a:avLst/>
          </a:prstGeom>
          <a:noFill/>
          <a:ln w="28575">
            <a:solidFill>
              <a:schemeClr val="accent4"/>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zh-TW" altLang="en-US" sz="1400">
              <a:solidFill>
                <a:prstClr val="white"/>
              </a:solidFill>
              <a:latin typeface="Calibri"/>
              <a:ea typeface="新細明體" panose="02020500000000000000" pitchFamily="18" charset="-120"/>
            </a:endParaRPr>
          </a:p>
        </p:txBody>
      </p:sp>
      <p:sp>
        <p:nvSpPr>
          <p:cNvPr id="112" name="文字方塊 111">
            <a:extLst>
              <a:ext uri="{FF2B5EF4-FFF2-40B4-BE49-F238E27FC236}">
                <a16:creationId xmlns:a16="http://schemas.microsoft.com/office/drawing/2014/main" id="{6436A122-5EC0-1F41-21BE-6FB1E12BAA22}"/>
              </a:ext>
            </a:extLst>
          </p:cNvPr>
          <p:cNvSpPr txBox="1"/>
          <p:nvPr/>
        </p:nvSpPr>
        <p:spPr>
          <a:xfrm>
            <a:off x="4524609" y="2691936"/>
            <a:ext cx="1223106" cy="369236"/>
          </a:xfrm>
          <a:prstGeom prst="rect">
            <a:avLst/>
          </a:prstGeom>
          <a:noFill/>
        </p:spPr>
        <p:txBody>
          <a:bodyPr wrap="square" rtlCol="0">
            <a:spAutoFit/>
          </a:bodyPr>
          <a:lstStyle/>
          <a:p>
            <a:pPr algn="ctr" defTabSz="914126">
              <a:defRPr/>
            </a:pPr>
            <a:r>
              <a:rPr lang="en-US" sz="1799" b="1" dirty="0">
                <a:solidFill>
                  <a:srgbClr val="353630"/>
                </a:solidFill>
                <a:latin typeface="Calibri"/>
                <a:ea typeface="Microsoft YaHei"/>
              </a:rPr>
              <a:t>RX1</a:t>
            </a:r>
          </a:p>
        </p:txBody>
      </p:sp>
      <p:sp>
        <p:nvSpPr>
          <p:cNvPr id="113" name="文字方塊 112">
            <a:extLst>
              <a:ext uri="{FF2B5EF4-FFF2-40B4-BE49-F238E27FC236}">
                <a16:creationId xmlns:a16="http://schemas.microsoft.com/office/drawing/2014/main" id="{883B75BF-9C16-BB7E-7789-E4EA8A5C8C2A}"/>
              </a:ext>
            </a:extLst>
          </p:cNvPr>
          <p:cNvSpPr txBox="1"/>
          <p:nvPr/>
        </p:nvSpPr>
        <p:spPr>
          <a:xfrm>
            <a:off x="4529666" y="3267939"/>
            <a:ext cx="1223106" cy="369236"/>
          </a:xfrm>
          <a:prstGeom prst="rect">
            <a:avLst/>
          </a:prstGeom>
          <a:noFill/>
        </p:spPr>
        <p:txBody>
          <a:bodyPr wrap="square" rtlCol="0">
            <a:spAutoFit/>
          </a:bodyPr>
          <a:lstStyle/>
          <a:p>
            <a:pPr algn="ctr" defTabSz="914126">
              <a:defRPr/>
            </a:pPr>
            <a:r>
              <a:rPr lang="en-US" sz="1799" b="1" dirty="0">
                <a:solidFill>
                  <a:srgbClr val="353630"/>
                </a:solidFill>
                <a:latin typeface="Calibri"/>
                <a:ea typeface="Microsoft YaHei"/>
              </a:rPr>
              <a:t>RX2</a:t>
            </a:r>
          </a:p>
        </p:txBody>
      </p:sp>
      <p:sp>
        <p:nvSpPr>
          <p:cNvPr id="114" name="文字方塊 113">
            <a:extLst>
              <a:ext uri="{FF2B5EF4-FFF2-40B4-BE49-F238E27FC236}">
                <a16:creationId xmlns:a16="http://schemas.microsoft.com/office/drawing/2014/main" id="{3F1D8037-6AEA-899B-166D-9DF34A0845D0}"/>
              </a:ext>
            </a:extLst>
          </p:cNvPr>
          <p:cNvSpPr txBox="1"/>
          <p:nvPr/>
        </p:nvSpPr>
        <p:spPr>
          <a:xfrm>
            <a:off x="1662749" y="4563723"/>
            <a:ext cx="1223106" cy="369236"/>
          </a:xfrm>
          <a:prstGeom prst="rect">
            <a:avLst/>
          </a:prstGeom>
          <a:noFill/>
        </p:spPr>
        <p:txBody>
          <a:bodyPr wrap="square" rtlCol="0">
            <a:spAutoFit/>
          </a:bodyPr>
          <a:lstStyle/>
          <a:p>
            <a:pPr algn="ctr" defTabSz="914126">
              <a:defRPr/>
            </a:pPr>
            <a:r>
              <a:rPr lang="en-US" sz="1799" b="1" dirty="0">
                <a:solidFill>
                  <a:srgbClr val="353630"/>
                </a:solidFill>
                <a:latin typeface="Calibri"/>
                <a:ea typeface="Microsoft YaHei"/>
              </a:rPr>
              <a:t>RX1</a:t>
            </a:r>
          </a:p>
        </p:txBody>
      </p:sp>
      <p:sp>
        <p:nvSpPr>
          <p:cNvPr id="115" name="文字方塊 114">
            <a:extLst>
              <a:ext uri="{FF2B5EF4-FFF2-40B4-BE49-F238E27FC236}">
                <a16:creationId xmlns:a16="http://schemas.microsoft.com/office/drawing/2014/main" id="{03E2553F-9F0F-25F1-3BD6-3ECCBBEC0999}"/>
              </a:ext>
            </a:extLst>
          </p:cNvPr>
          <p:cNvSpPr txBox="1"/>
          <p:nvPr/>
        </p:nvSpPr>
        <p:spPr>
          <a:xfrm>
            <a:off x="1675430" y="5596972"/>
            <a:ext cx="1223106" cy="369236"/>
          </a:xfrm>
          <a:prstGeom prst="rect">
            <a:avLst/>
          </a:prstGeom>
          <a:noFill/>
        </p:spPr>
        <p:txBody>
          <a:bodyPr wrap="square" rtlCol="0">
            <a:spAutoFit/>
          </a:bodyPr>
          <a:lstStyle/>
          <a:p>
            <a:pPr algn="ctr" defTabSz="914126">
              <a:defRPr/>
            </a:pPr>
            <a:r>
              <a:rPr lang="en-US" sz="1799" b="1" dirty="0">
                <a:solidFill>
                  <a:srgbClr val="353630"/>
                </a:solidFill>
                <a:latin typeface="Calibri"/>
                <a:ea typeface="Microsoft YaHei"/>
              </a:rPr>
              <a:t>RX2</a:t>
            </a:r>
          </a:p>
        </p:txBody>
      </p:sp>
      <p:sp>
        <p:nvSpPr>
          <p:cNvPr id="116" name="文字方塊 115">
            <a:extLst>
              <a:ext uri="{FF2B5EF4-FFF2-40B4-BE49-F238E27FC236}">
                <a16:creationId xmlns:a16="http://schemas.microsoft.com/office/drawing/2014/main" id="{AB7AAFEF-0231-3779-F8AA-BBDC06FF30A3}"/>
              </a:ext>
            </a:extLst>
          </p:cNvPr>
          <p:cNvSpPr txBox="1"/>
          <p:nvPr/>
        </p:nvSpPr>
        <p:spPr>
          <a:xfrm>
            <a:off x="4277086" y="4332445"/>
            <a:ext cx="1511333" cy="1216644"/>
          </a:xfrm>
          <a:prstGeom prst="rect">
            <a:avLst/>
          </a:prstGeom>
        </p:spPr>
        <p:txBody>
          <a:bodyPr wrap="square" lIns="0" tIns="0" rIns="0" bIns="0" rtlCol="0">
            <a:noAutofit/>
          </a:bodyPr>
          <a:lstStyle/>
          <a:p>
            <a:pPr defTabSz="914126">
              <a:defRPr/>
            </a:pPr>
            <a:r>
              <a:rPr lang="en-US" altLang="zh-TW" sz="1999" dirty="0">
                <a:solidFill>
                  <a:srgbClr val="353630"/>
                </a:solidFill>
                <a:latin typeface="Calibri"/>
                <a:ea typeface="Microsoft YaHei"/>
              </a:rPr>
              <a:t>Capable </a:t>
            </a:r>
            <a:r>
              <a:rPr lang="en-US" altLang="zh-TW" sz="1999" dirty="0" err="1">
                <a:solidFill>
                  <a:srgbClr val="353630"/>
                </a:solidFill>
                <a:latin typeface="Calibri"/>
                <a:ea typeface="Microsoft YaHei"/>
              </a:rPr>
              <a:t>suport</a:t>
            </a:r>
            <a:r>
              <a:rPr lang="en-US" altLang="zh-TW" sz="1999" dirty="0">
                <a:solidFill>
                  <a:srgbClr val="353630"/>
                </a:solidFill>
                <a:latin typeface="Calibri"/>
                <a:ea typeface="Microsoft YaHei"/>
              </a:rPr>
              <a:t> </a:t>
            </a:r>
            <a:r>
              <a:rPr lang="en-US" altLang="zh-TW" sz="1999" b="1" dirty="0">
                <a:solidFill>
                  <a:srgbClr val="353630"/>
                </a:solidFill>
                <a:latin typeface="Calibri"/>
                <a:ea typeface="Microsoft YaHei"/>
              </a:rPr>
              <a:t>X-layer MIMO / X-Rx diversity</a:t>
            </a:r>
            <a:endParaRPr lang="zh-TW" altLang="en-US" sz="1999" b="1" dirty="0">
              <a:solidFill>
                <a:srgbClr val="353630"/>
              </a:solidFill>
              <a:latin typeface="Calibri"/>
              <a:ea typeface="Microsoft YaHei"/>
            </a:endParaRPr>
          </a:p>
        </p:txBody>
      </p:sp>
      <p:sp>
        <p:nvSpPr>
          <p:cNvPr id="7" name="標題 6">
            <a:extLst>
              <a:ext uri="{FF2B5EF4-FFF2-40B4-BE49-F238E27FC236}">
                <a16:creationId xmlns:a16="http://schemas.microsoft.com/office/drawing/2014/main" id="{6CCFA1CB-ECA2-D8F6-C01B-EE392021F8D5}"/>
              </a:ext>
            </a:extLst>
          </p:cNvPr>
          <p:cNvSpPr>
            <a:spLocks noGrp="1"/>
          </p:cNvSpPr>
          <p:nvPr>
            <p:ph type="title"/>
          </p:nvPr>
        </p:nvSpPr>
        <p:spPr>
          <a:xfrm>
            <a:off x="838200" y="51830"/>
            <a:ext cx="10515600" cy="1325563"/>
          </a:xfrm>
        </p:spPr>
        <p:txBody>
          <a:bodyPr/>
          <a:lstStyle/>
          <a:p>
            <a:r>
              <a:rPr lang="en-US" altLang="zh-TW" dirty="0"/>
              <a:t>Receiver Architecture Reference</a:t>
            </a:r>
            <a:endParaRPr lang="zh-TW" altLang="en-US" dirty="0"/>
          </a:p>
        </p:txBody>
      </p:sp>
      <p:grpSp>
        <p:nvGrpSpPr>
          <p:cNvPr id="4" name="群組 3">
            <a:extLst>
              <a:ext uri="{FF2B5EF4-FFF2-40B4-BE49-F238E27FC236}">
                <a16:creationId xmlns:a16="http://schemas.microsoft.com/office/drawing/2014/main" id="{0EB9FCE9-5533-557F-5425-360E8B8A580A}"/>
              </a:ext>
            </a:extLst>
          </p:cNvPr>
          <p:cNvGrpSpPr/>
          <p:nvPr/>
        </p:nvGrpSpPr>
        <p:grpSpPr>
          <a:xfrm>
            <a:off x="6276863" y="2372468"/>
            <a:ext cx="4607024" cy="1107326"/>
            <a:chOff x="1612769" y="2882014"/>
            <a:chExt cx="5801249" cy="1271504"/>
          </a:xfrm>
        </p:grpSpPr>
        <p:sp>
          <p:nvSpPr>
            <p:cNvPr id="10" name="文字方塊 9">
              <a:extLst>
                <a:ext uri="{FF2B5EF4-FFF2-40B4-BE49-F238E27FC236}">
                  <a16:creationId xmlns:a16="http://schemas.microsoft.com/office/drawing/2014/main" id="{F59DEC74-BA1E-AD92-9902-9A5A4F4803F3}"/>
                </a:ext>
              </a:extLst>
            </p:cNvPr>
            <p:cNvSpPr txBox="1"/>
            <p:nvPr/>
          </p:nvSpPr>
          <p:spPr>
            <a:xfrm>
              <a:off x="1612769" y="3380882"/>
              <a:ext cx="776545" cy="388750"/>
            </a:xfrm>
            <a:prstGeom prst="rect">
              <a:avLst/>
            </a:prstGeom>
            <a:noFill/>
          </p:spPr>
          <p:txBody>
            <a:bodyPr wrap="square" rtlCol="0">
              <a:spAutoFit/>
            </a:bodyPr>
            <a:lstStyle/>
            <a:p>
              <a:pPr defTabSz="914126">
                <a:defRPr/>
              </a:pPr>
              <a:r>
                <a:rPr lang="en-US" altLang="zh-TW" sz="1600" b="1" dirty="0">
                  <a:solidFill>
                    <a:srgbClr val="F39A1E">
                      <a:lumMod val="50000"/>
                    </a:srgbClr>
                  </a:solidFill>
                  <a:latin typeface="Calibri"/>
                  <a:ea typeface="新細明體" panose="02020500000000000000" pitchFamily="18" charset="-120"/>
                </a:rPr>
                <a:t>Ant0</a:t>
              </a:r>
              <a:endParaRPr lang="zh-TW" altLang="en-US" sz="1600" b="1" dirty="0">
                <a:solidFill>
                  <a:srgbClr val="F39A1E">
                    <a:lumMod val="50000"/>
                  </a:srgbClr>
                </a:solidFill>
                <a:latin typeface="Calibri"/>
                <a:ea typeface="新細明體" panose="02020500000000000000" pitchFamily="18" charset="-120"/>
              </a:endParaRPr>
            </a:p>
          </p:txBody>
        </p:sp>
        <p:cxnSp>
          <p:nvCxnSpPr>
            <p:cNvPr id="59" name="直線接點 58">
              <a:extLst>
                <a:ext uri="{FF2B5EF4-FFF2-40B4-BE49-F238E27FC236}">
                  <a16:creationId xmlns:a16="http://schemas.microsoft.com/office/drawing/2014/main" id="{94B9BCEC-2A22-E16C-128D-8BF49D6FD421}"/>
                </a:ext>
              </a:extLst>
            </p:cNvPr>
            <p:cNvCxnSpPr/>
            <p:nvPr/>
          </p:nvCxnSpPr>
          <p:spPr>
            <a:xfrm>
              <a:off x="2774819" y="3575356"/>
              <a:ext cx="773353" cy="0"/>
            </a:xfrm>
            <a:prstGeom prst="line">
              <a:avLst/>
            </a:prstGeom>
            <a:ln>
              <a:headEnd type="none"/>
              <a:tailEnd type="triangle"/>
            </a:ln>
          </p:spPr>
          <p:style>
            <a:lnRef idx="2">
              <a:schemeClr val="accent1"/>
            </a:lnRef>
            <a:fillRef idx="0">
              <a:schemeClr val="accent1"/>
            </a:fillRef>
            <a:effectRef idx="1">
              <a:schemeClr val="accent1"/>
            </a:effectRef>
            <a:fontRef idx="minor">
              <a:schemeClr val="tx1"/>
            </a:fontRef>
          </p:style>
        </p:cxnSp>
        <p:cxnSp>
          <p:nvCxnSpPr>
            <p:cNvPr id="60" name="直線接點 59">
              <a:extLst>
                <a:ext uri="{FF2B5EF4-FFF2-40B4-BE49-F238E27FC236}">
                  <a16:creationId xmlns:a16="http://schemas.microsoft.com/office/drawing/2014/main" id="{B2EA4C71-52A9-428F-6805-E61FDC7F699F}"/>
                </a:ext>
              </a:extLst>
            </p:cNvPr>
            <p:cNvCxnSpPr>
              <a:cxnSpLocks/>
              <a:stCxn id="63" idx="0"/>
              <a:endCxn id="119" idx="1"/>
            </p:cNvCxnSpPr>
            <p:nvPr/>
          </p:nvCxnSpPr>
          <p:spPr>
            <a:xfrm flipV="1">
              <a:off x="4086235" y="3572825"/>
              <a:ext cx="2165733" cy="3163"/>
            </a:xfrm>
            <a:prstGeom prst="line">
              <a:avLst/>
            </a:prstGeom>
            <a:ln>
              <a:headEnd type="none"/>
              <a:tailEnd type="triangle"/>
            </a:ln>
          </p:spPr>
          <p:style>
            <a:lnRef idx="2">
              <a:schemeClr val="accent1"/>
            </a:lnRef>
            <a:fillRef idx="0">
              <a:schemeClr val="accent1"/>
            </a:fillRef>
            <a:effectRef idx="1">
              <a:schemeClr val="accent1"/>
            </a:effectRef>
            <a:fontRef idx="minor">
              <a:schemeClr val="tx1"/>
            </a:fontRef>
          </p:style>
        </p:cxnSp>
        <p:sp>
          <p:nvSpPr>
            <p:cNvPr id="61" name="Isosceles Triangle 18">
              <a:extLst>
                <a:ext uri="{FF2B5EF4-FFF2-40B4-BE49-F238E27FC236}">
                  <a16:creationId xmlns:a16="http://schemas.microsoft.com/office/drawing/2014/main" id="{0BC4FA62-D07A-04EA-BE86-5AA8B4142E37}"/>
                </a:ext>
              </a:extLst>
            </p:cNvPr>
            <p:cNvSpPr/>
            <p:nvPr/>
          </p:nvSpPr>
          <p:spPr>
            <a:xfrm rot="5400000">
              <a:off x="2879475" y="3384466"/>
              <a:ext cx="470531" cy="362569"/>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200">
                <a:solidFill>
                  <a:prstClr val="white"/>
                </a:solidFill>
                <a:latin typeface="Calibri"/>
                <a:ea typeface="Microsoft YaHei"/>
              </a:endParaRPr>
            </a:p>
          </p:txBody>
        </p:sp>
        <p:cxnSp>
          <p:nvCxnSpPr>
            <p:cNvPr id="62" name="Straight Arrow Connector 73">
              <a:extLst>
                <a:ext uri="{FF2B5EF4-FFF2-40B4-BE49-F238E27FC236}">
                  <a16:creationId xmlns:a16="http://schemas.microsoft.com/office/drawing/2014/main" id="{5C6BD1CC-6213-2AE8-4AA1-3B8207964AB5}"/>
                </a:ext>
              </a:extLst>
            </p:cNvPr>
            <p:cNvCxnSpPr/>
            <p:nvPr/>
          </p:nvCxnSpPr>
          <p:spPr>
            <a:xfrm flipV="1">
              <a:off x="2828825" y="3364019"/>
              <a:ext cx="443141" cy="37137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3" name="Isosceles Triangle 18">
              <a:extLst>
                <a:ext uri="{FF2B5EF4-FFF2-40B4-BE49-F238E27FC236}">
                  <a16:creationId xmlns:a16="http://schemas.microsoft.com/office/drawing/2014/main" id="{A7FE58AF-B0DE-EFE7-23D2-70B70059A2B4}"/>
                </a:ext>
              </a:extLst>
            </p:cNvPr>
            <p:cNvSpPr/>
            <p:nvPr/>
          </p:nvSpPr>
          <p:spPr>
            <a:xfrm rot="5400000">
              <a:off x="3669685" y="3394703"/>
              <a:ext cx="470531" cy="362569"/>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200">
                <a:solidFill>
                  <a:prstClr val="white"/>
                </a:solidFill>
                <a:latin typeface="Calibri"/>
                <a:ea typeface="Microsoft YaHei"/>
              </a:endParaRPr>
            </a:p>
          </p:txBody>
        </p:sp>
        <p:cxnSp>
          <p:nvCxnSpPr>
            <p:cNvPr id="64" name="Straight Arrow Connector 73">
              <a:extLst>
                <a:ext uri="{FF2B5EF4-FFF2-40B4-BE49-F238E27FC236}">
                  <a16:creationId xmlns:a16="http://schemas.microsoft.com/office/drawing/2014/main" id="{EB0E1DE8-2D7D-8222-2CD0-B181F2CE4670}"/>
                </a:ext>
              </a:extLst>
            </p:cNvPr>
            <p:cNvCxnSpPr/>
            <p:nvPr/>
          </p:nvCxnSpPr>
          <p:spPr>
            <a:xfrm flipV="1">
              <a:off x="3645946" y="3357738"/>
              <a:ext cx="443141" cy="37137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65" name="直線接點 64">
              <a:extLst>
                <a:ext uri="{FF2B5EF4-FFF2-40B4-BE49-F238E27FC236}">
                  <a16:creationId xmlns:a16="http://schemas.microsoft.com/office/drawing/2014/main" id="{55DCD45E-A025-9E91-E62D-C523C0175FC5}"/>
                </a:ext>
              </a:extLst>
            </p:cNvPr>
            <p:cNvCxnSpPr>
              <a:cxnSpLocks/>
              <a:endCxn id="63" idx="3"/>
            </p:cNvCxnSpPr>
            <p:nvPr/>
          </p:nvCxnSpPr>
          <p:spPr>
            <a:xfrm>
              <a:off x="2314429" y="3575988"/>
              <a:ext cx="1409237" cy="0"/>
            </a:xfrm>
            <a:prstGeom prst="line">
              <a:avLst/>
            </a:prstGeom>
          </p:spPr>
          <p:style>
            <a:lnRef idx="2">
              <a:schemeClr val="accent1"/>
            </a:lnRef>
            <a:fillRef idx="0">
              <a:schemeClr val="accent1"/>
            </a:fillRef>
            <a:effectRef idx="1">
              <a:schemeClr val="accent1"/>
            </a:effectRef>
            <a:fontRef idx="minor">
              <a:schemeClr val="tx1"/>
            </a:fontRef>
          </p:style>
        </p:cxnSp>
        <p:sp>
          <p:nvSpPr>
            <p:cNvPr id="66" name="Isosceles Triangle 18">
              <a:extLst>
                <a:ext uri="{FF2B5EF4-FFF2-40B4-BE49-F238E27FC236}">
                  <a16:creationId xmlns:a16="http://schemas.microsoft.com/office/drawing/2014/main" id="{02976788-53A0-0CAA-CC39-312FD1528CFC}"/>
                </a:ext>
              </a:extLst>
            </p:cNvPr>
            <p:cNvSpPr/>
            <p:nvPr/>
          </p:nvSpPr>
          <p:spPr>
            <a:xfrm rot="5400000">
              <a:off x="5206674" y="3391541"/>
              <a:ext cx="470531" cy="362569"/>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200">
                <a:solidFill>
                  <a:prstClr val="white"/>
                </a:solidFill>
                <a:latin typeface="Calibri"/>
                <a:ea typeface="Microsoft YaHei"/>
              </a:endParaRPr>
            </a:p>
          </p:txBody>
        </p:sp>
        <p:cxnSp>
          <p:nvCxnSpPr>
            <p:cNvPr id="99" name="Straight Arrow Connector 73">
              <a:extLst>
                <a:ext uri="{FF2B5EF4-FFF2-40B4-BE49-F238E27FC236}">
                  <a16:creationId xmlns:a16="http://schemas.microsoft.com/office/drawing/2014/main" id="{A333217A-4409-7FFC-DD2D-F1AAAD326248}"/>
                </a:ext>
              </a:extLst>
            </p:cNvPr>
            <p:cNvCxnSpPr/>
            <p:nvPr/>
          </p:nvCxnSpPr>
          <p:spPr>
            <a:xfrm flipV="1">
              <a:off x="5145399" y="3378879"/>
              <a:ext cx="443141" cy="37137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00" name="矩形 99">
              <a:extLst>
                <a:ext uri="{FF2B5EF4-FFF2-40B4-BE49-F238E27FC236}">
                  <a16:creationId xmlns:a16="http://schemas.microsoft.com/office/drawing/2014/main" id="{1AD39976-B880-A70A-7368-E1FF887280A1}"/>
                </a:ext>
              </a:extLst>
            </p:cNvPr>
            <p:cNvSpPr/>
            <p:nvPr/>
          </p:nvSpPr>
          <p:spPr>
            <a:xfrm>
              <a:off x="2682850" y="2992132"/>
              <a:ext cx="3413150" cy="1161386"/>
            </a:xfrm>
            <a:prstGeom prst="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200">
                <a:solidFill>
                  <a:prstClr val="white"/>
                </a:solidFill>
                <a:latin typeface="Calibri"/>
                <a:ea typeface="Microsoft YaHei"/>
              </a:endParaRPr>
            </a:p>
          </p:txBody>
        </p:sp>
        <p:sp>
          <p:nvSpPr>
            <p:cNvPr id="101" name="文字方塊 100">
              <a:extLst>
                <a:ext uri="{FF2B5EF4-FFF2-40B4-BE49-F238E27FC236}">
                  <a16:creationId xmlns:a16="http://schemas.microsoft.com/office/drawing/2014/main" id="{5A4C8BDE-6127-60E8-C41F-0FF78C63ACC8}"/>
                </a:ext>
              </a:extLst>
            </p:cNvPr>
            <p:cNvSpPr txBox="1"/>
            <p:nvPr/>
          </p:nvSpPr>
          <p:spPr>
            <a:xfrm>
              <a:off x="3512076" y="2981683"/>
              <a:ext cx="835399" cy="353410"/>
            </a:xfrm>
            <a:prstGeom prst="rect">
              <a:avLst/>
            </a:prstGeom>
            <a:noFill/>
          </p:spPr>
          <p:txBody>
            <a:bodyPr wrap="square" rtlCol="0">
              <a:spAutoFit/>
            </a:bodyPr>
            <a:lstStyle/>
            <a:p>
              <a:pPr algn="ctr" defTabSz="914126">
                <a:defRPr/>
              </a:pPr>
              <a:r>
                <a:rPr lang="en-US" sz="1400" b="1" dirty="0" err="1">
                  <a:solidFill>
                    <a:srgbClr val="353630"/>
                  </a:solidFill>
                  <a:latin typeface="Calibri"/>
                  <a:ea typeface="Microsoft YaHei"/>
                </a:rPr>
                <a:t>i</a:t>
              </a:r>
              <a:r>
                <a:rPr lang="en-US" sz="1400" b="1" dirty="0">
                  <a:solidFill>
                    <a:srgbClr val="353630"/>
                  </a:solidFill>
                  <a:latin typeface="Calibri"/>
                  <a:ea typeface="Microsoft YaHei"/>
                </a:rPr>
                <a:t>LNA</a:t>
              </a:r>
            </a:p>
          </p:txBody>
        </p:sp>
        <p:grpSp>
          <p:nvGrpSpPr>
            <p:cNvPr id="102" name="Group 46">
              <a:extLst>
                <a:ext uri="{FF2B5EF4-FFF2-40B4-BE49-F238E27FC236}">
                  <a16:creationId xmlns:a16="http://schemas.microsoft.com/office/drawing/2014/main" id="{FF2DAFF2-5480-0C36-E002-36A0FFE6C0F1}"/>
                </a:ext>
              </a:extLst>
            </p:cNvPr>
            <p:cNvGrpSpPr/>
            <p:nvPr/>
          </p:nvGrpSpPr>
          <p:grpSpPr>
            <a:xfrm>
              <a:off x="4440403" y="3375497"/>
              <a:ext cx="362569" cy="384979"/>
              <a:chOff x="3347864" y="3022213"/>
              <a:chExt cx="648072" cy="648072"/>
            </a:xfrm>
          </p:grpSpPr>
          <p:sp>
            <p:nvSpPr>
              <p:cNvPr id="120" name="Oval 31">
                <a:extLst>
                  <a:ext uri="{FF2B5EF4-FFF2-40B4-BE49-F238E27FC236}">
                    <a16:creationId xmlns:a16="http://schemas.microsoft.com/office/drawing/2014/main" id="{B38590DA-E110-CE4E-B233-30D11D568FD7}"/>
                  </a:ext>
                </a:extLst>
              </p:cNvPr>
              <p:cNvSpPr/>
              <p:nvPr/>
            </p:nvSpPr>
            <p:spPr>
              <a:xfrm>
                <a:off x="3347864" y="3022213"/>
                <a:ext cx="648072" cy="648072"/>
              </a:xfrm>
              <a:prstGeom prst="ellipse">
                <a:avLst/>
              </a:prstGeom>
              <a:solidFill>
                <a:schemeClr val="bg1"/>
              </a:solid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200">
                  <a:solidFill>
                    <a:prstClr val="white"/>
                  </a:solidFill>
                  <a:latin typeface="Calibri"/>
                  <a:ea typeface="Microsoft YaHei"/>
                </a:endParaRPr>
              </a:p>
            </p:txBody>
          </p:sp>
          <p:cxnSp>
            <p:nvCxnSpPr>
              <p:cNvPr id="121" name="Straight Connector 32">
                <a:extLst>
                  <a:ext uri="{FF2B5EF4-FFF2-40B4-BE49-F238E27FC236}">
                    <a16:creationId xmlns:a16="http://schemas.microsoft.com/office/drawing/2014/main" id="{0AAC1AFE-88A1-853F-74AA-433FF7E614A8}"/>
                  </a:ext>
                </a:extLst>
              </p:cNvPr>
              <p:cNvCxnSpPr>
                <a:stCxn id="120" idx="7"/>
                <a:endCxn id="120" idx="3"/>
              </p:cNvCxnSpPr>
              <p:nvPr/>
            </p:nvCxnSpPr>
            <p:spPr>
              <a:xfrm flipH="1">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cxnSp>
            <p:nvCxnSpPr>
              <p:cNvPr id="122" name="Straight Connector 33">
                <a:extLst>
                  <a:ext uri="{FF2B5EF4-FFF2-40B4-BE49-F238E27FC236}">
                    <a16:creationId xmlns:a16="http://schemas.microsoft.com/office/drawing/2014/main" id="{8006C32D-2502-04B3-34A6-5DFB18E51577}"/>
                  </a:ext>
                </a:extLst>
              </p:cNvPr>
              <p:cNvCxnSpPr>
                <a:stCxn id="120" idx="1"/>
                <a:endCxn id="120" idx="5"/>
              </p:cNvCxnSpPr>
              <p:nvPr/>
            </p:nvCxnSpPr>
            <p:spPr>
              <a:xfrm>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03" name="文字方塊 102">
              <a:extLst>
                <a:ext uri="{FF2B5EF4-FFF2-40B4-BE49-F238E27FC236}">
                  <a16:creationId xmlns:a16="http://schemas.microsoft.com/office/drawing/2014/main" id="{ADDCAA9A-62B3-48E7-ECE8-4EA154B41577}"/>
                </a:ext>
              </a:extLst>
            </p:cNvPr>
            <p:cNvSpPr txBox="1"/>
            <p:nvPr/>
          </p:nvSpPr>
          <p:spPr>
            <a:xfrm>
              <a:off x="4749875" y="3109404"/>
              <a:ext cx="1223106" cy="353410"/>
            </a:xfrm>
            <a:prstGeom prst="rect">
              <a:avLst/>
            </a:prstGeom>
            <a:noFill/>
          </p:spPr>
          <p:txBody>
            <a:bodyPr wrap="square" rtlCol="0">
              <a:spAutoFit/>
            </a:bodyPr>
            <a:lstStyle/>
            <a:p>
              <a:pPr algn="ctr" defTabSz="914126">
                <a:defRPr/>
              </a:pPr>
              <a:r>
                <a:rPr lang="en-US" sz="1400" b="1" dirty="0">
                  <a:solidFill>
                    <a:srgbClr val="353630"/>
                  </a:solidFill>
                  <a:latin typeface="Calibri"/>
                  <a:ea typeface="Microsoft YaHei"/>
                </a:rPr>
                <a:t>BQ</a:t>
              </a:r>
            </a:p>
          </p:txBody>
        </p:sp>
        <p:sp>
          <p:nvSpPr>
            <p:cNvPr id="104" name="文字方塊 103">
              <a:extLst>
                <a:ext uri="{FF2B5EF4-FFF2-40B4-BE49-F238E27FC236}">
                  <a16:creationId xmlns:a16="http://schemas.microsoft.com/office/drawing/2014/main" id="{473D82C6-6D86-073E-E981-42E48A0EBDA8}"/>
                </a:ext>
              </a:extLst>
            </p:cNvPr>
            <p:cNvSpPr txBox="1"/>
            <p:nvPr/>
          </p:nvSpPr>
          <p:spPr>
            <a:xfrm>
              <a:off x="2682850" y="2882014"/>
              <a:ext cx="835399" cy="353410"/>
            </a:xfrm>
            <a:prstGeom prst="rect">
              <a:avLst/>
            </a:prstGeom>
            <a:noFill/>
          </p:spPr>
          <p:txBody>
            <a:bodyPr wrap="square" rtlCol="0">
              <a:spAutoFit/>
            </a:bodyPr>
            <a:lstStyle/>
            <a:p>
              <a:pPr algn="ctr" defTabSz="914126">
                <a:defRPr/>
              </a:pPr>
              <a:r>
                <a:rPr lang="en-US" sz="1400" b="1" dirty="0" err="1">
                  <a:solidFill>
                    <a:srgbClr val="353630"/>
                  </a:solidFill>
                  <a:latin typeface="Calibri"/>
                  <a:ea typeface="Microsoft YaHei"/>
                </a:rPr>
                <a:t>eLNA</a:t>
              </a:r>
              <a:endParaRPr lang="en-US" sz="1400" b="1" dirty="0">
                <a:solidFill>
                  <a:srgbClr val="353630"/>
                </a:solidFill>
                <a:latin typeface="Calibri"/>
                <a:ea typeface="Microsoft YaHei"/>
              </a:endParaRPr>
            </a:p>
          </p:txBody>
        </p:sp>
        <p:sp>
          <p:nvSpPr>
            <p:cNvPr id="118" name="文字方塊 117">
              <a:extLst>
                <a:ext uri="{FF2B5EF4-FFF2-40B4-BE49-F238E27FC236}">
                  <a16:creationId xmlns:a16="http://schemas.microsoft.com/office/drawing/2014/main" id="{80504327-B3AA-43CF-88F8-181BA4C8BA24}"/>
                </a:ext>
              </a:extLst>
            </p:cNvPr>
            <p:cNvSpPr txBox="1"/>
            <p:nvPr/>
          </p:nvSpPr>
          <p:spPr>
            <a:xfrm>
              <a:off x="2539780" y="3118802"/>
              <a:ext cx="1223106" cy="353410"/>
            </a:xfrm>
            <a:prstGeom prst="rect">
              <a:avLst/>
            </a:prstGeom>
            <a:noFill/>
          </p:spPr>
          <p:txBody>
            <a:bodyPr wrap="square" rtlCol="0">
              <a:spAutoFit/>
            </a:bodyPr>
            <a:lstStyle/>
            <a:p>
              <a:pPr algn="ctr" defTabSz="914126">
                <a:defRPr/>
              </a:pPr>
              <a:r>
                <a:rPr lang="en-US" sz="1400" b="1" dirty="0">
                  <a:solidFill>
                    <a:srgbClr val="353630"/>
                  </a:solidFill>
                  <a:latin typeface="Calibri"/>
                  <a:ea typeface="Microsoft YaHei"/>
                </a:rPr>
                <a:t>RX1</a:t>
              </a:r>
            </a:p>
          </p:txBody>
        </p:sp>
        <p:sp>
          <p:nvSpPr>
            <p:cNvPr id="119" name="箭號: 五邊形 118">
              <a:extLst>
                <a:ext uri="{FF2B5EF4-FFF2-40B4-BE49-F238E27FC236}">
                  <a16:creationId xmlns:a16="http://schemas.microsoft.com/office/drawing/2014/main" id="{AD6E2AEF-83AF-D350-BEBD-9A5B9025423B}"/>
                </a:ext>
              </a:extLst>
            </p:cNvPr>
            <p:cNvSpPr/>
            <p:nvPr/>
          </p:nvSpPr>
          <p:spPr>
            <a:xfrm>
              <a:off x="6251968" y="3311215"/>
              <a:ext cx="1162050" cy="52322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t>DAC</a:t>
              </a:r>
              <a:endParaRPr lang="zh-TW" altLang="en-US" sz="1400" dirty="0"/>
            </a:p>
          </p:txBody>
        </p:sp>
      </p:grpSp>
      <p:sp>
        <p:nvSpPr>
          <p:cNvPr id="124" name="文字方塊 123">
            <a:extLst>
              <a:ext uri="{FF2B5EF4-FFF2-40B4-BE49-F238E27FC236}">
                <a16:creationId xmlns:a16="http://schemas.microsoft.com/office/drawing/2014/main" id="{4EC83405-49B2-2703-47FD-9DA5E4014392}"/>
              </a:ext>
            </a:extLst>
          </p:cNvPr>
          <p:cNvSpPr txBox="1"/>
          <p:nvPr/>
        </p:nvSpPr>
        <p:spPr>
          <a:xfrm>
            <a:off x="6265800" y="1602039"/>
            <a:ext cx="5141658" cy="523092"/>
          </a:xfrm>
          <a:prstGeom prst="rect">
            <a:avLst/>
          </a:prstGeom>
          <a:noFill/>
          <a:ln>
            <a:noFill/>
          </a:ln>
        </p:spPr>
        <p:txBody>
          <a:bodyPr wrap="square">
            <a:spAutoFit/>
          </a:bodyPr>
          <a:lstStyle/>
          <a:p>
            <a:pPr defTabSz="914126">
              <a:defRPr/>
            </a:pPr>
            <a:r>
              <a:rPr lang="en-US" altLang="zh-TW" sz="2799" dirty="0">
                <a:solidFill>
                  <a:srgbClr val="353630"/>
                </a:solidFill>
                <a:latin typeface="Calibri"/>
                <a:ea typeface="Microsoft YaHei"/>
              </a:rPr>
              <a:t>Alternative shared receiver design</a:t>
            </a:r>
            <a:endParaRPr lang="zh-TW" altLang="en-US" sz="2799" dirty="0">
              <a:solidFill>
                <a:srgbClr val="353630"/>
              </a:solidFill>
              <a:latin typeface="Calibri"/>
              <a:ea typeface="Microsoft YaHei"/>
            </a:endParaRPr>
          </a:p>
        </p:txBody>
      </p:sp>
      <p:grpSp>
        <p:nvGrpSpPr>
          <p:cNvPr id="125" name="群組 124">
            <a:extLst>
              <a:ext uri="{FF2B5EF4-FFF2-40B4-BE49-F238E27FC236}">
                <a16:creationId xmlns:a16="http://schemas.microsoft.com/office/drawing/2014/main" id="{66120D43-124C-1E35-C2D9-733B7C38D324}"/>
              </a:ext>
            </a:extLst>
          </p:cNvPr>
          <p:cNvGrpSpPr/>
          <p:nvPr/>
        </p:nvGrpSpPr>
        <p:grpSpPr>
          <a:xfrm>
            <a:off x="7494955" y="4083833"/>
            <a:ext cx="1631560" cy="1058705"/>
            <a:chOff x="9755786" y="1684819"/>
            <a:chExt cx="1991370" cy="1216963"/>
          </a:xfrm>
        </p:grpSpPr>
        <p:cxnSp>
          <p:nvCxnSpPr>
            <p:cNvPr id="126" name="直線單箭頭接點 125">
              <a:extLst>
                <a:ext uri="{FF2B5EF4-FFF2-40B4-BE49-F238E27FC236}">
                  <a16:creationId xmlns:a16="http://schemas.microsoft.com/office/drawing/2014/main" id="{1755B958-58B4-F23C-1BDF-D91747150FBB}"/>
                </a:ext>
              </a:extLst>
            </p:cNvPr>
            <p:cNvCxnSpPr/>
            <p:nvPr/>
          </p:nvCxnSpPr>
          <p:spPr>
            <a:xfrm flipV="1">
              <a:off x="10609198" y="1684819"/>
              <a:ext cx="0" cy="12169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7" name="直線接點 126">
              <a:extLst>
                <a:ext uri="{FF2B5EF4-FFF2-40B4-BE49-F238E27FC236}">
                  <a16:creationId xmlns:a16="http://schemas.microsoft.com/office/drawing/2014/main" id="{5F41C194-D841-DD44-F86D-5A23940EEB40}"/>
                </a:ext>
              </a:extLst>
            </p:cNvPr>
            <p:cNvCxnSpPr/>
            <p:nvPr/>
          </p:nvCxnSpPr>
          <p:spPr>
            <a:xfrm>
              <a:off x="9755786" y="2721810"/>
              <a:ext cx="1991370" cy="6854"/>
            </a:xfrm>
            <a:prstGeom prst="line">
              <a:avLst/>
            </a:prstGeom>
          </p:spPr>
          <p:style>
            <a:lnRef idx="2">
              <a:schemeClr val="accent1"/>
            </a:lnRef>
            <a:fillRef idx="0">
              <a:schemeClr val="accent1"/>
            </a:fillRef>
            <a:effectRef idx="1">
              <a:schemeClr val="accent1"/>
            </a:effectRef>
            <a:fontRef idx="minor">
              <a:schemeClr val="tx1"/>
            </a:fontRef>
          </p:style>
        </p:cxnSp>
        <p:sp>
          <p:nvSpPr>
            <p:cNvPr id="128" name="圓角矩形 43">
              <a:extLst>
                <a:ext uri="{FF2B5EF4-FFF2-40B4-BE49-F238E27FC236}">
                  <a16:creationId xmlns:a16="http://schemas.microsoft.com/office/drawing/2014/main" id="{F6AFB503-4EDA-763F-6399-3B94AC795428}"/>
                </a:ext>
              </a:extLst>
            </p:cNvPr>
            <p:cNvSpPr/>
            <p:nvPr/>
          </p:nvSpPr>
          <p:spPr>
            <a:xfrm>
              <a:off x="10281303" y="2253880"/>
              <a:ext cx="627125" cy="467930"/>
            </a:xfrm>
            <a:prstGeom prst="round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CC0</a:t>
              </a:r>
            </a:p>
          </p:txBody>
        </p:sp>
        <p:sp>
          <p:nvSpPr>
            <p:cNvPr id="129" name="圓角矩形 44">
              <a:extLst>
                <a:ext uri="{FF2B5EF4-FFF2-40B4-BE49-F238E27FC236}">
                  <a16:creationId xmlns:a16="http://schemas.microsoft.com/office/drawing/2014/main" id="{62B82E89-4CD2-9394-C59E-0E8452D5D1C9}"/>
                </a:ext>
              </a:extLst>
            </p:cNvPr>
            <p:cNvSpPr/>
            <p:nvPr/>
          </p:nvSpPr>
          <p:spPr>
            <a:xfrm>
              <a:off x="10937094" y="2253880"/>
              <a:ext cx="627125" cy="467930"/>
            </a:xfrm>
            <a:prstGeom prst="roundRect">
              <a:avLst/>
            </a:prstGeom>
            <a:noFill/>
            <a:ln w="28575">
              <a:solidFill>
                <a:srgbClr val="00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CC1</a:t>
              </a:r>
            </a:p>
          </p:txBody>
        </p:sp>
        <p:cxnSp>
          <p:nvCxnSpPr>
            <p:cNvPr id="130" name="直線接點 129">
              <a:extLst>
                <a:ext uri="{FF2B5EF4-FFF2-40B4-BE49-F238E27FC236}">
                  <a16:creationId xmlns:a16="http://schemas.microsoft.com/office/drawing/2014/main" id="{E8CD737D-A684-9EF6-F486-39DE9994C4B5}"/>
                </a:ext>
              </a:extLst>
            </p:cNvPr>
            <p:cNvCxnSpPr/>
            <p:nvPr/>
          </p:nvCxnSpPr>
          <p:spPr>
            <a:xfrm>
              <a:off x="10285978" y="1864793"/>
              <a:ext cx="5760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1" name="直線接點 130">
              <a:extLst>
                <a:ext uri="{FF2B5EF4-FFF2-40B4-BE49-F238E27FC236}">
                  <a16:creationId xmlns:a16="http://schemas.microsoft.com/office/drawing/2014/main" id="{11C59828-BB67-79C2-6173-85376CB62D3F}"/>
                </a:ext>
              </a:extLst>
            </p:cNvPr>
            <p:cNvCxnSpPr/>
            <p:nvPr/>
          </p:nvCxnSpPr>
          <p:spPr>
            <a:xfrm>
              <a:off x="10871453" y="1871647"/>
              <a:ext cx="323952" cy="857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132" name="直線接點 131">
              <a:extLst>
                <a:ext uri="{FF2B5EF4-FFF2-40B4-BE49-F238E27FC236}">
                  <a16:creationId xmlns:a16="http://schemas.microsoft.com/office/drawing/2014/main" id="{C5C0F5B6-661C-42D3-9B2B-35E8C45B4700}"/>
                </a:ext>
              </a:extLst>
            </p:cNvPr>
            <p:cNvCxnSpPr/>
            <p:nvPr/>
          </p:nvCxnSpPr>
          <p:spPr>
            <a:xfrm flipH="1">
              <a:off x="10000925" y="1864793"/>
              <a:ext cx="311237" cy="857017"/>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33" name="群組 132">
            <a:extLst>
              <a:ext uri="{FF2B5EF4-FFF2-40B4-BE49-F238E27FC236}">
                <a16:creationId xmlns:a16="http://schemas.microsoft.com/office/drawing/2014/main" id="{D205A6B6-AF88-1384-0322-D58881D1F3E8}"/>
              </a:ext>
            </a:extLst>
          </p:cNvPr>
          <p:cNvGrpSpPr/>
          <p:nvPr/>
        </p:nvGrpSpPr>
        <p:grpSpPr>
          <a:xfrm>
            <a:off x="7716130" y="5222906"/>
            <a:ext cx="1631560" cy="1058705"/>
            <a:chOff x="9728073" y="4198588"/>
            <a:chExt cx="1991370" cy="1216963"/>
          </a:xfrm>
        </p:grpSpPr>
        <p:cxnSp>
          <p:nvCxnSpPr>
            <p:cNvPr id="134" name="直線單箭頭接點 133">
              <a:extLst>
                <a:ext uri="{FF2B5EF4-FFF2-40B4-BE49-F238E27FC236}">
                  <a16:creationId xmlns:a16="http://schemas.microsoft.com/office/drawing/2014/main" id="{1E1EC29C-1397-8473-A0A8-08A7E341A911}"/>
                </a:ext>
              </a:extLst>
            </p:cNvPr>
            <p:cNvCxnSpPr/>
            <p:nvPr/>
          </p:nvCxnSpPr>
          <p:spPr>
            <a:xfrm flipV="1">
              <a:off x="10969414" y="4198588"/>
              <a:ext cx="0" cy="12169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5" name="直線接點 134">
              <a:extLst>
                <a:ext uri="{FF2B5EF4-FFF2-40B4-BE49-F238E27FC236}">
                  <a16:creationId xmlns:a16="http://schemas.microsoft.com/office/drawing/2014/main" id="{55388A8C-EE1D-3DE3-BECA-6B3D3F3B66AD}"/>
                </a:ext>
              </a:extLst>
            </p:cNvPr>
            <p:cNvCxnSpPr/>
            <p:nvPr/>
          </p:nvCxnSpPr>
          <p:spPr>
            <a:xfrm>
              <a:off x="9728073" y="5276064"/>
              <a:ext cx="1991370" cy="6854"/>
            </a:xfrm>
            <a:prstGeom prst="line">
              <a:avLst/>
            </a:prstGeom>
          </p:spPr>
          <p:style>
            <a:lnRef idx="2">
              <a:schemeClr val="accent1"/>
            </a:lnRef>
            <a:fillRef idx="0">
              <a:schemeClr val="accent1"/>
            </a:fillRef>
            <a:effectRef idx="1">
              <a:schemeClr val="accent1"/>
            </a:effectRef>
            <a:fontRef idx="minor">
              <a:schemeClr val="tx1"/>
            </a:fontRef>
          </p:style>
        </p:cxnSp>
        <p:sp>
          <p:nvSpPr>
            <p:cNvPr id="136" name="圓角矩形 43">
              <a:extLst>
                <a:ext uri="{FF2B5EF4-FFF2-40B4-BE49-F238E27FC236}">
                  <a16:creationId xmlns:a16="http://schemas.microsoft.com/office/drawing/2014/main" id="{E6B7C3C7-16F9-349D-4CE4-85C28A28E03F}"/>
                </a:ext>
              </a:extLst>
            </p:cNvPr>
            <p:cNvSpPr/>
            <p:nvPr/>
          </p:nvSpPr>
          <p:spPr>
            <a:xfrm>
              <a:off x="10022686" y="4808134"/>
              <a:ext cx="627125" cy="467930"/>
            </a:xfrm>
            <a:prstGeom prst="round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CC0</a:t>
              </a:r>
            </a:p>
          </p:txBody>
        </p:sp>
        <p:sp>
          <p:nvSpPr>
            <p:cNvPr id="137" name="圓角矩形 44">
              <a:extLst>
                <a:ext uri="{FF2B5EF4-FFF2-40B4-BE49-F238E27FC236}">
                  <a16:creationId xmlns:a16="http://schemas.microsoft.com/office/drawing/2014/main" id="{4829EB64-D4F3-356B-1A27-C3BA59CC35AF}"/>
                </a:ext>
              </a:extLst>
            </p:cNvPr>
            <p:cNvSpPr/>
            <p:nvPr/>
          </p:nvSpPr>
          <p:spPr>
            <a:xfrm>
              <a:off x="10678477" y="4808134"/>
              <a:ext cx="627125" cy="467930"/>
            </a:xfrm>
            <a:prstGeom prst="roundRect">
              <a:avLst/>
            </a:prstGeom>
            <a:noFill/>
            <a:ln w="28575">
              <a:solidFill>
                <a:srgbClr val="00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400" dirty="0">
                  <a:solidFill>
                    <a:srgbClr val="353630"/>
                  </a:solidFill>
                  <a:latin typeface="Calibri"/>
                  <a:ea typeface="Microsoft YaHei"/>
                </a:rPr>
                <a:t>CC1</a:t>
              </a:r>
            </a:p>
          </p:txBody>
        </p:sp>
        <p:cxnSp>
          <p:nvCxnSpPr>
            <p:cNvPr id="138" name="直線接點 137">
              <a:extLst>
                <a:ext uri="{FF2B5EF4-FFF2-40B4-BE49-F238E27FC236}">
                  <a16:creationId xmlns:a16="http://schemas.microsoft.com/office/drawing/2014/main" id="{F0D66E6E-20CB-CB9E-E09B-FB9793869CF7}"/>
                </a:ext>
              </a:extLst>
            </p:cNvPr>
            <p:cNvCxnSpPr/>
            <p:nvPr/>
          </p:nvCxnSpPr>
          <p:spPr>
            <a:xfrm>
              <a:off x="10685743" y="4419047"/>
              <a:ext cx="5454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9" name="直線接點 138">
              <a:extLst>
                <a:ext uri="{FF2B5EF4-FFF2-40B4-BE49-F238E27FC236}">
                  <a16:creationId xmlns:a16="http://schemas.microsoft.com/office/drawing/2014/main" id="{F87755B2-FFCA-2209-70D5-D1A41DA45D24}"/>
                </a:ext>
              </a:extLst>
            </p:cNvPr>
            <p:cNvCxnSpPr/>
            <p:nvPr/>
          </p:nvCxnSpPr>
          <p:spPr>
            <a:xfrm>
              <a:off x="11231669" y="4425901"/>
              <a:ext cx="323952" cy="857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140" name="直線接點 139">
              <a:extLst>
                <a:ext uri="{FF2B5EF4-FFF2-40B4-BE49-F238E27FC236}">
                  <a16:creationId xmlns:a16="http://schemas.microsoft.com/office/drawing/2014/main" id="{CC12C628-EB83-ECE0-6B02-A96125D454F6}"/>
                </a:ext>
              </a:extLst>
            </p:cNvPr>
            <p:cNvCxnSpPr/>
            <p:nvPr/>
          </p:nvCxnSpPr>
          <p:spPr>
            <a:xfrm flipH="1">
              <a:off x="10388849" y="4419047"/>
              <a:ext cx="311237" cy="857017"/>
            </a:xfrm>
            <a:prstGeom prst="line">
              <a:avLst/>
            </a:prstGeom>
          </p:spPr>
          <p:style>
            <a:lnRef idx="2">
              <a:schemeClr val="accent1"/>
            </a:lnRef>
            <a:fillRef idx="0">
              <a:schemeClr val="accent1"/>
            </a:fillRef>
            <a:effectRef idx="1">
              <a:schemeClr val="accent1"/>
            </a:effectRef>
            <a:fontRef idx="minor">
              <a:schemeClr val="tx1"/>
            </a:fontRef>
          </p:style>
        </p:cxnSp>
      </p:grpSp>
      <p:sp>
        <p:nvSpPr>
          <p:cNvPr id="141" name="矩形 140">
            <a:extLst>
              <a:ext uri="{FF2B5EF4-FFF2-40B4-BE49-F238E27FC236}">
                <a16:creationId xmlns:a16="http://schemas.microsoft.com/office/drawing/2014/main" id="{691AEE13-F913-70DD-B0A4-C5FD325FEA82}"/>
              </a:ext>
            </a:extLst>
          </p:cNvPr>
          <p:cNvSpPr/>
          <p:nvPr/>
        </p:nvSpPr>
        <p:spPr>
          <a:xfrm>
            <a:off x="7126661" y="4083833"/>
            <a:ext cx="2176256" cy="2085543"/>
          </a:xfrm>
          <a:prstGeom prst="rect">
            <a:avLst/>
          </a:prstGeom>
          <a:noFill/>
          <a:ln w="28575">
            <a:solidFill>
              <a:schemeClr val="accent4"/>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zh-TW" altLang="en-US" sz="1400">
              <a:solidFill>
                <a:prstClr val="white"/>
              </a:solidFill>
              <a:latin typeface="Calibri"/>
              <a:ea typeface="新細明體" panose="02020500000000000000" pitchFamily="18" charset="-120"/>
            </a:endParaRPr>
          </a:p>
        </p:txBody>
      </p:sp>
      <p:sp>
        <p:nvSpPr>
          <p:cNvPr id="144" name="文字方塊 143">
            <a:extLst>
              <a:ext uri="{FF2B5EF4-FFF2-40B4-BE49-F238E27FC236}">
                <a16:creationId xmlns:a16="http://schemas.microsoft.com/office/drawing/2014/main" id="{756C2959-1F61-529C-D3D4-D2395B814AE5}"/>
              </a:ext>
            </a:extLst>
          </p:cNvPr>
          <p:cNvSpPr txBox="1"/>
          <p:nvPr/>
        </p:nvSpPr>
        <p:spPr>
          <a:xfrm>
            <a:off x="9349356" y="4201561"/>
            <a:ext cx="2004443" cy="1200329"/>
          </a:xfrm>
          <a:prstGeom prst="rect">
            <a:avLst/>
          </a:prstGeom>
          <a:noFill/>
        </p:spPr>
        <p:txBody>
          <a:bodyPr wrap="square" rtlCol="0">
            <a:spAutoFit/>
          </a:bodyPr>
          <a:lstStyle/>
          <a:p>
            <a:r>
              <a:rPr lang="en-US" altLang="zh-TW" dirty="0"/>
              <a:t>Carriers are handled/separated in DBB (Digital </a:t>
            </a:r>
            <a:r>
              <a:rPr lang="en-US" altLang="zh-TW" dirty="0" err="1"/>
              <a:t>BaseBand</a:t>
            </a:r>
            <a:r>
              <a:rPr lang="en-US" altLang="zh-TW" dirty="0"/>
              <a:t>)</a:t>
            </a:r>
            <a:endParaRPr lang="zh-TW" altLang="en-US" dirty="0"/>
          </a:p>
        </p:txBody>
      </p:sp>
    </p:spTree>
    <p:extLst>
      <p:ext uri="{BB962C8B-B14F-4D97-AF65-F5344CB8AC3E}">
        <p14:creationId xmlns:p14="http://schemas.microsoft.com/office/powerpoint/2010/main" val="2335974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C0DE5C8E-3C25-15F2-3F3F-5EB0AD7C0AB0}"/>
              </a:ext>
            </a:extLst>
          </p:cNvPr>
          <p:cNvSpPr txBox="1"/>
          <p:nvPr/>
        </p:nvSpPr>
        <p:spPr>
          <a:xfrm>
            <a:off x="636506" y="568009"/>
            <a:ext cx="10361693" cy="523220"/>
          </a:xfrm>
          <a:prstGeom prst="rect">
            <a:avLst/>
          </a:prstGeom>
          <a:noFill/>
          <a:ln>
            <a:solidFill>
              <a:schemeClr val="tx1"/>
            </a:solidFill>
          </a:ln>
        </p:spPr>
        <p:txBody>
          <a:bodyPr wrap="square" rtlCol="0">
            <a:spAutoFit/>
          </a:bodyPr>
          <a:lstStyle/>
          <a:p>
            <a:r>
              <a:rPr lang="en-US" altLang="zh-TW" sz="2800" dirty="0"/>
              <a:t>Separate Rx receiver chain reference design </a:t>
            </a:r>
            <a:r>
              <a:rPr lang="en-US" altLang="zh-TW" sz="2800" dirty="0" err="1"/>
              <a:t>blockdiagram</a:t>
            </a:r>
            <a:endParaRPr lang="zh-TW" altLang="en-US" sz="2800" dirty="0"/>
          </a:p>
        </p:txBody>
      </p:sp>
      <p:sp>
        <p:nvSpPr>
          <p:cNvPr id="4" name="文字方塊 3">
            <a:extLst>
              <a:ext uri="{FF2B5EF4-FFF2-40B4-BE49-F238E27FC236}">
                <a16:creationId xmlns:a16="http://schemas.microsoft.com/office/drawing/2014/main" id="{546337FF-F422-F7F7-5CBF-B298CDEADAC1}"/>
              </a:ext>
            </a:extLst>
          </p:cNvPr>
          <p:cNvSpPr txBox="1"/>
          <p:nvPr/>
        </p:nvSpPr>
        <p:spPr>
          <a:xfrm>
            <a:off x="636506" y="1484823"/>
            <a:ext cx="5471074" cy="523084"/>
          </a:xfrm>
          <a:prstGeom prst="rect">
            <a:avLst/>
          </a:prstGeom>
          <a:noFill/>
          <a:ln>
            <a:noFill/>
          </a:ln>
        </p:spPr>
        <p:txBody>
          <a:bodyPr wrap="square">
            <a:spAutoFit/>
          </a:bodyPr>
          <a:lstStyle/>
          <a:p>
            <a:pPr defTabSz="914126">
              <a:defRPr/>
            </a:pPr>
            <a:r>
              <a:rPr lang="en-US" altLang="zh-TW" sz="2799" dirty="0">
                <a:solidFill>
                  <a:srgbClr val="353630"/>
                </a:solidFill>
                <a:latin typeface="Calibri"/>
                <a:ea typeface="Microsoft YaHei"/>
              </a:rPr>
              <a:t>Type 2 UE: Separate receiver path </a:t>
            </a:r>
            <a:endParaRPr lang="zh-TW" altLang="en-US" sz="2799" dirty="0">
              <a:solidFill>
                <a:srgbClr val="353630"/>
              </a:solidFill>
              <a:latin typeface="Calibri"/>
              <a:ea typeface="Microsoft YaHei"/>
            </a:endParaRPr>
          </a:p>
        </p:txBody>
      </p:sp>
      <p:cxnSp>
        <p:nvCxnSpPr>
          <p:cNvPr id="7" name="直線接點 6">
            <a:extLst>
              <a:ext uri="{FF2B5EF4-FFF2-40B4-BE49-F238E27FC236}">
                <a16:creationId xmlns:a16="http://schemas.microsoft.com/office/drawing/2014/main" id="{B0C6C088-5482-0C0F-5E4F-7A4163C5A39B}"/>
              </a:ext>
            </a:extLst>
          </p:cNvPr>
          <p:cNvCxnSpPr/>
          <p:nvPr/>
        </p:nvCxnSpPr>
        <p:spPr>
          <a:xfrm>
            <a:off x="1462735" y="3265225"/>
            <a:ext cx="839104" cy="0"/>
          </a:xfrm>
          <a:prstGeom prst="line">
            <a:avLst/>
          </a:prstGeom>
          <a:ln>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0" name="直線接點 9">
            <a:extLst>
              <a:ext uri="{FF2B5EF4-FFF2-40B4-BE49-F238E27FC236}">
                <a16:creationId xmlns:a16="http://schemas.microsoft.com/office/drawing/2014/main" id="{1F5373F8-55BE-2DAB-975B-453FD91C3512}"/>
              </a:ext>
            </a:extLst>
          </p:cNvPr>
          <p:cNvCxnSpPr>
            <a:stCxn id="29" idx="0"/>
          </p:cNvCxnSpPr>
          <p:nvPr/>
        </p:nvCxnSpPr>
        <p:spPr>
          <a:xfrm>
            <a:off x="2960163" y="3262897"/>
            <a:ext cx="2176414" cy="0"/>
          </a:xfrm>
          <a:prstGeom prst="line">
            <a:avLst/>
          </a:prstGeom>
          <a:ln>
            <a:headEnd type="none"/>
            <a:tailEnd type="triangle"/>
          </a:ln>
        </p:spPr>
        <p:style>
          <a:lnRef idx="2">
            <a:schemeClr val="accent1"/>
          </a:lnRef>
          <a:fillRef idx="0">
            <a:schemeClr val="accent1"/>
          </a:fillRef>
          <a:effectRef idx="1">
            <a:schemeClr val="accent1"/>
          </a:effectRef>
          <a:fontRef idx="minor">
            <a:schemeClr val="tx1"/>
          </a:fontRef>
        </p:style>
      </p:cxnSp>
      <p:sp>
        <p:nvSpPr>
          <p:cNvPr id="26" name="Isosceles Triangle 18">
            <a:extLst>
              <a:ext uri="{FF2B5EF4-FFF2-40B4-BE49-F238E27FC236}">
                <a16:creationId xmlns:a16="http://schemas.microsoft.com/office/drawing/2014/main" id="{5FEB4418-6D82-3F18-BBAF-DCA74ABA0694}"/>
              </a:ext>
            </a:extLst>
          </p:cNvPr>
          <p:cNvSpPr/>
          <p:nvPr/>
        </p:nvSpPr>
        <p:spPr>
          <a:xfrm rot="5400000">
            <a:off x="1587200" y="3058551"/>
            <a:ext cx="488711" cy="393395"/>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28" name="Straight Arrow Connector 73">
            <a:extLst>
              <a:ext uri="{FF2B5EF4-FFF2-40B4-BE49-F238E27FC236}">
                <a16:creationId xmlns:a16="http://schemas.microsoft.com/office/drawing/2014/main" id="{98421841-A45F-04F3-A937-CB319031E20F}"/>
              </a:ext>
            </a:extLst>
          </p:cNvPr>
          <p:cNvCxnSpPr/>
          <p:nvPr/>
        </p:nvCxnSpPr>
        <p:spPr>
          <a:xfrm flipV="1">
            <a:off x="1521333" y="3045723"/>
            <a:ext cx="480817" cy="38572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9" name="Isosceles Triangle 18">
            <a:extLst>
              <a:ext uri="{FF2B5EF4-FFF2-40B4-BE49-F238E27FC236}">
                <a16:creationId xmlns:a16="http://schemas.microsoft.com/office/drawing/2014/main" id="{B65115D3-D9AC-B516-18EA-0D153BA584A2}"/>
              </a:ext>
            </a:extLst>
          </p:cNvPr>
          <p:cNvSpPr/>
          <p:nvPr/>
        </p:nvSpPr>
        <p:spPr>
          <a:xfrm rot="5400000">
            <a:off x="2519110" y="3066200"/>
            <a:ext cx="488711" cy="393395"/>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37" name="Straight Arrow Connector 73">
            <a:extLst>
              <a:ext uri="{FF2B5EF4-FFF2-40B4-BE49-F238E27FC236}">
                <a16:creationId xmlns:a16="http://schemas.microsoft.com/office/drawing/2014/main" id="{B42D6DB0-CE3F-9625-958D-7856291C1EEE}"/>
              </a:ext>
            </a:extLst>
          </p:cNvPr>
          <p:cNvCxnSpPr/>
          <p:nvPr/>
        </p:nvCxnSpPr>
        <p:spPr>
          <a:xfrm flipV="1">
            <a:off x="2441713" y="3061456"/>
            <a:ext cx="480817" cy="38572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7" name="直線接點 46">
            <a:extLst>
              <a:ext uri="{FF2B5EF4-FFF2-40B4-BE49-F238E27FC236}">
                <a16:creationId xmlns:a16="http://schemas.microsoft.com/office/drawing/2014/main" id="{3469CA7A-759A-4C12-63A4-49436FF05427}"/>
              </a:ext>
            </a:extLst>
          </p:cNvPr>
          <p:cNvCxnSpPr>
            <a:cxnSpLocks/>
            <a:stCxn id="53" idx="1"/>
            <a:endCxn id="29" idx="3"/>
          </p:cNvCxnSpPr>
          <p:nvPr/>
        </p:nvCxnSpPr>
        <p:spPr>
          <a:xfrm flipV="1">
            <a:off x="2249801" y="3262898"/>
            <a:ext cx="316967" cy="2328"/>
          </a:xfrm>
          <a:prstGeom prst="line">
            <a:avLst/>
          </a:prstGeom>
        </p:spPr>
        <p:style>
          <a:lnRef idx="2">
            <a:schemeClr val="accent1"/>
          </a:lnRef>
          <a:fillRef idx="0">
            <a:schemeClr val="accent1"/>
          </a:fillRef>
          <a:effectRef idx="1">
            <a:schemeClr val="accent1"/>
          </a:effectRef>
          <a:fontRef idx="minor">
            <a:schemeClr val="tx1"/>
          </a:fontRef>
        </p:style>
      </p:cxnSp>
      <p:sp>
        <p:nvSpPr>
          <p:cNvPr id="49" name="Isosceles Triangle 18">
            <a:extLst>
              <a:ext uri="{FF2B5EF4-FFF2-40B4-BE49-F238E27FC236}">
                <a16:creationId xmlns:a16="http://schemas.microsoft.com/office/drawing/2014/main" id="{EE3F98D1-7448-A395-1CDF-2F0AD81BEA90}"/>
              </a:ext>
            </a:extLst>
          </p:cNvPr>
          <p:cNvSpPr/>
          <p:nvPr/>
        </p:nvSpPr>
        <p:spPr>
          <a:xfrm rot="5400000">
            <a:off x="4186776" y="3062916"/>
            <a:ext cx="488711" cy="393395"/>
          </a:xfrm>
          <a:prstGeom prst="triangle">
            <a:avLst/>
          </a:prstGeom>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50" name="Straight Arrow Connector 73">
            <a:extLst>
              <a:ext uri="{FF2B5EF4-FFF2-40B4-BE49-F238E27FC236}">
                <a16:creationId xmlns:a16="http://schemas.microsoft.com/office/drawing/2014/main" id="{0ECB2EED-079D-40FD-2471-642D5D9204C9}"/>
              </a:ext>
            </a:extLst>
          </p:cNvPr>
          <p:cNvCxnSpPr/>
          <p:nvPr/>
        </p:nvCxnSpPr>
        <p:spPr>
          <a:xfrm flipV="1">
            <a:off x="4109379" y="3058173"/>
            <a:ext cx="480817" cy="38572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3" name="矩形 52">
            <a:extLst>
              <a:ext uri="{FF2B5EF4-FFF2-40B4-BE49-F238E27FC236}">
                <a16:creationId xmlns:a16="http://schemas.microsoft.com/office/drawing/2014/main" id="{847905F9-3F3B-7D7F-524B-46AD3879EDDA}"/>
              </a:ext>
            </a:extLst>
          </p:cNvPr>
          <p:cNvSpPr/>
          <p:nvPr/>
        </p:nvSpPr>
        <p:spPr>
          <a:xfrm>
            <a:off x="2249801" y="2599774"/>
            <a:ext cx="2933525" cy="1330904"/>
          </a:xfrm>
          <a:prstGeom prst="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sp>
        <p:nvSpPr>
          <p:cNvPr id="54" name="文字方塊 53">
            <a:extLst>
              <a:ext uri="{FF2B5EF4-FFF2-40B4-BE49-F238E27FC236}">
                <a16:creationId xmlns:a16="http://schemas.microsoft.com/office/drawing/2014/main" id="{72E1E8A1-0998-C4EE-9E2E-3196408110FD}"/>
              </a:ext>
            </a:extLst>
          </p:cNvPr>
          <p:cNvSpPr txBox="1"/>
          <p:nvPr/>
        </p:nvSpPr>
        <p:spPr>
          <a:xfrm>
            <a:off x="2285310" y="2610094"/>
            <a:ext cx="906425" cy="369236"/>
          </a:xfrm>
          <a:prstGeom prst="rect">
            <a:avLst/>
          </a:prstGeom>
          <a:noFill/>
        </p:spPr>
        <p:txBody>
          <a:bodyPr wrap="square" rtlCol="0">
            <a:spAutoFit/>
          </a:bodyPr>
          <a:lstStyle/>
          <a:p>
            <a:pPr algn="ctr" defTabSz="914126">
              <a:defRPr/>
            </a:pPr>
            <a:r>
              <a:rPr lang="en-US" sz="1799" b="1" dirty="0" err="1">
                <a:solidFill>
                  <a:srgbClr val="353630"/>
                </a:solidFill>
                <a:latin typeface="Calibri"/>
                <a:ea typeface="Microsoft YaHei"/>
              </a:rPr>
              <a:t>i</a:t>
            </a:r>
            <a:r>
              <a:rPr lang="en-US" sz="1799" b="1" dirty="0">
                <a:solidFill>
                  <a:srgbClr val="353630"/>
                </a:solidFill>
                <a:latin typeface="Calibri"/>
                <a:ea typeface="Microsoft YaHei"/>
              </a:rPr>
              <a:t>LNA</a:t>
            </a:r>
          </a:p>
        </p:txBody>
      </p:sp>
      <p:grpSp>
        <p:nvGrpSpPr>
          <p:cNvPr id="59" name="Group 46">
            <a:extLst>
              <a:ext uri="{FF2B5EF4-FFF2-40B4-BE49-F238E27FC236}">
                <a16:creationId xmlns:a16="http://schemas.microsoft.com/office/drawing/2014/main" id="{F73B641A-E95D-502D-A145-464FB4E461A8}"/>
              </a:ext>
            </a:extLst>
          </p:cNvPr>
          <p:cNvGrpSpPr/>
          <p:nvPr/>
        </p:nvGrpSpPr>
        <p:grpSpPr>
          <a:xfrm>
            <a:off x="3344444" y="3054660"/>
            <a:ext cx="393395" cy="399854"/>
            <a:chOff x="3347864" y="3022213"/>
            <a:chExt cx="648072" cy="648072"/>
          </a:xfrm>
        </p:grpSpPr>
        <p:sp>
          <p:nvSpPr>
            <p:cNvPr id="69" name="Oval 31">
              <a:extLst>
                <a:ext uri="{FF2B5EF4-FFF2-40B4-BE49-F238E27FC236}">
                  <a16:creationId xmlns:a16="http://schemas.microsoft.com/office/drawing/2014/main" id="{779F96B8-FAAC-4BD5-42C3-3B0455CF6506}"/>
                </a:ext>
              </a:extLst>
            </p:cNvPr>
            <p:cNvSpPr/>
            <p:nvPr/>
          </p:nvSpPr>
          <p:spPr>
            <a:xfrm>
              <a:off x="3347864" y="3022213"/>
              <a:ext cx="648072" cy="648072"/>
            </a:xfrm>
            <a:prstGeom prst="ellipse">
              <a:avLst/>
            </a:prstGeom>
            <a:solidFill>
              <a:schemeClr val="bg1"/>
            </a:solid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endParaRPr lang="en-US" sz="1600">
                <a:solidFill>
                  <a:prstClr val="white"/>
                </a:solidFill>
                <a:latin typeface="Calibri"/>
                <a:ea typeface="Microsoft YaHei"/>
              </a:endParaRPr>
            </a:p>
          </p:txBody>
        </p:sp>
        <p:cxnSp>
          <p:nvCxnSpPr>
            <p:cNvPr id="70" name="Straight Connector 32">
              <a:extLst>
                <a:ext uri="{FF2B5EF4-FFF2-40B4-BE49-F238E27FC236}">
                  <a16:creationId xmlns:a16="http://schemas.microsoft.com/office/drawing/2014/main" id="{2C4DAE47-660C-22F8-E41D-FCBE17C23AA9}"/>
                </a:ext>
              </a:extLst>
            </p:cNvPr>
            <p:cNvCxnSpPr>
              <a:stCxn id="69" idx="7"/>
              <a:endCxn id="69" idx="3"/>
            </p:cNvCxnSpPr>
            <p:nvPr/>
          </p:nvCxnSpPr>
          <p:spPr>
            <a:xfrm flipH="1">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cxnSp>
          <p:nvCxnSpPr>
            <p:cNvPr id="71" name="Straight Connector 33">
              <a:extLst>
                <a:ext uri="{FF2B5EF4-FFF2-40B4-BE49-F238E27FC236}">
                  <a16:creationId xmlns:a16="http://schemas.microsoft.com/office/drawing/2014/main" id="{14D8D165-1CD7-2D76-6EC1-ACAD6B770754}"/>
                </a:ext>
              </a:extLst>
            </p:cNvPr>
            <p:cNvCxnSpPr>
              <a:stCxn id="69" idx="1"/>
              <a:endCxn id="69" idx="5"/>
            </p:cNvCxnSpPr>
            <p:nvPr/>
          </p:nvCxnSpPr>
          <p:spPr>
            <a:xfrm>
              <a:off x="3442772" y="3117121"/>
              <a:ext cx="458256" cy="458256"/>
            </a:xfrm>
            <a:prstGeom prst="line">
              <a:avLst/>
            </a:prstGeom>
          </p:spPr>
          <p:style>
            <a:lnRef idx="2">
              <a:schemeClr val="accent1"/>
            </a:lnRef>
            <a:fillRef idx="0">
              <a:schemeClr val="accent1"/>
            </a:fillRef>
            <a:effectRef idx="1">
              <a:schemeClr val="accent1"/>
            </a:effectRef>
            <a:fontRef idx="minor">
              <a:schemeClr val="tx1"/>
            </a:fontRef>
          </p:style>
        </p:cxnSp>
      </p:grpSp>
      <p:sp>
        <p:nvSpPr>
          <p:cNvPr id="63" name="文字方塊 62">
            <a:extLst>
              <a:ext uri="{FF2B5EF4-FFF2-40B4-BE49-F238E27FC236}">
                <a16:creationId xmlns:a16="http://schemas.microsoft.com/office/drawing/2014/main" id="{51C8EC12-DE48-CF3A-61A0-9105B4895AE0}"/>
              </a:ext>
            </a:extLst>
          </p:cNvPr>
          <p:cNvSpPr txBox="1"/>
          <p:nvPr/>
        </p:nvSpPr>
        <p:spPr>
          <a:xfrm>
            <a:off x="3680227" y="2778286"/>
            <a:ext cx="1327097" cy="369236"/>
          </a:xfrm>
          <a:prstGeom prst="rect">
            <a:avLst/>
          </a:prstGeom>
          <a:noFill/>
        </p:spPr>
        <p:txBody>
          <a:bodyPr wrap="square" rtlCol="0">
            <a:spAutoFit/>
          </a:bodyPr>
          <a:lstStyle/>
          <a:p>
            <a:pPr algn="ctr" defTabSz="914126">
              <a:defRPr/>
            </a:pPr>
            <a:r>
              <a:rPr lang="en-US" sz="1799" b="1" dirty="0">
                <a:solidFill>
                  <a:srgbClr val="353630"/>
                </a:solidFill>
                <a:latin typeface="Calibri"/>
                <a:ea typeface="Microsoft YaHei"/>
              </a:rPr>
              <a:t>BQ</a:t>
            </a:r>
          </a:p>
        </p:txBody>
      </p:sp>
      <p:sp>
        <p:nvSpPr>
          <p:cNvPr id="65" name="文字方塊 64">
            <a:extLst>
              <a:ext uri="{FF2B5EF4-FFF2-40B4-BE49-F238E27FC236}">
                <a16:creationId xmlns:a16="http://schemas.microsoft.com/office/drawing/2014/main" id="{C52ED208-2757-1F4C-2289-D232C6FFC89A}"/>
              </a:ext>
            </a:extLst>
          </p:cNvPr>
          <p:cNvSpPr txBox="1"/>
          <p:nvPr/>
        </p:nvSpPr>
        <p:spPr>
          <a:xfrm>
            <a:off x="1378289" y="2630966"/>
            <a:ext cx="906425" cy="369236"/>
          </a:xfrm>
          <a:prstGeom prst="rect">
            <a:avLst/>
          </a:prstGeom>
          <a:noFill/>
        </p:spPr>
        <p:txBody>
          <a:bodyPr wrap="square" rtlCol="0">
            <a:spAutoFit/>
          </a:bodyPr>
          <a:lstStyle/>
          <a:p>
            <a:pPr algn="ctr" defTabSz="914126">
              <a:defRPr/>
            </a:pPr>
            <a:r>
              <a:rPr lang="en-US" sz="1799" b="1" dirty="0" err="1">
                <a:solidFill>
                  <a:srgbClr val="353630"/>
                </a:solidFill>
                <a:latin typeface="Calibri"/>
                <a:ea typeface="Microsoft YaHei"/>
              </a:rPr>
              <a:t>eLNA</a:t>
            </a:r>
            <a:endParaRPr lang="en-US" sz="1799" b="1" dirty="0">
              <a:solidFill>
                <a:srgbClr val="353630"/>
              </a:solidFill>
              <a:latin typeface="Calibri"/>
              <a:ea typeface="Microsoft YaHei"/>
            </a:endParaRPr>
          </a:p>
        </p:txBody>
      </p:sp>
      <p:sp>
        <p:nvSpPr>
          <p:cNvPr id="72" name="文字方塊 71">
            <a:extLst>
              <a:ext uri="{FF2B5EF4-FFF2-40B4-BE49-F238E27FC236}">
                <a16:creationId xmlns:a16="http://schemas.microsoft.com/office/drawing/2014/main" id="{ED00228A-C962-223A-7152-E03A316FDEF7}"/>
              </a:ext>
            </a:extLst>
          </p:cNvPr>
          <p:cNvSpPr txBox="1"/>
          <p:nvPr/>
        </p:nvSpPr>
        <p:spPr>
          <a:xfrm>
            <a:off x="958189" y="2149157"/>
            <a:ext cx="842568" cy="400006"/>
          </a:xfrm>
          <a:prstGeom prst="rect">
            <a:avLst/>
          </a:prstGeom>
          <a:noFill/>
        </p:spPr>
        <p:txBody>
          <a:bodyPr wrap="square" rtlCol="0">
            <a:spAutoFit/>
          </a:bodyPr>
          <a:lstStyle/>
          <a:p>
            <a:pPr defTabSz="914126">
              <a:defRPr/>
            </a:pPr>
            <a:r>
              <a:rPr lang="en-US" altLang="zh-TW" sz="2000" b="1" dirty="0">
                <a:solidFill>
                  <a:srgbClr val="FFCA05">
                    <a:lumMod val="50000"/>
                  </a:srgbClr>
                </a:solidFill>
                <a:latin typeface="Calibri"/>
                <a:ea typeface="Microsoft YaHei"/>
              </a:rPr>
              <a:t>Ant X</a:t>
            </a:r>
            <a:endParaRPr lang="zh-TW" altLang="en-US" sz="2000" b="1" dirty="0">
              <a:solidFill>
                <a:srgbClr val="FFCA05">
                  <a:lumMod val="50000"/>
                </a:srgbClr>
              </a:solidFill>
              <a:latin typeface="Calibri"/>
              <a:ea typeface="Microsoft YaHei"/>
            </a:endParaRPr>
          </a:p>
        </p:txBody>
      </p:sp>
      <p:sp>
        <p:nvSpPr>
          <p:cNvPr id="73" name="文字方塊 72">
            <a:extLst>
              <a:ext uri="{FF2B5EF4-FFF2-40B4-BE49-F238E27FC236}">
                <a16:creationId xmlns:a16="http://schemas.microsoft.com/office/drawing/2014/main" id="{20997845-607D-79EA-F51D-AE671213B867}"/>
              </a:ext>
            </a:extLst>
          </p:cNvPr>
          <p:cNvSpPr txBox="1"/>
          <p:nvPr/>
        </p:nvSpPr>
        <p:spPr>
          <a:xfrm>
            <a:off x="836391" y="2881677"/>
            <a:ext cx="842568" cy="400006"/>
          </a:xfrm>
          <a:prstGeom prst="rect">
            <a:avLst/>
          </a:prstGeom>
          <a:noFill/>
        </p:spPr>
        <p:txBody>
          <a:bodyPr wrap="square" rtlCol="0">
            <a:spAutoFit/>
          </a:bodyPr>
          <a:lstStyle/>
          <a:p>
            <a:pPr defTabSz="914126">
              <a:defRPr/>
            </a:pPr>
            <a:r>
              <a:rPr lang="en-US" altLang="zh-TW" sz="1999" b="1" dirty="0">
                <a:solidFill>
                  <a:srgbClr val="FFCA05">
                    <a:lumMod val="50000"/>
                  </a:srgbClr>
                </a:solidFill>
                <a:latin typeface="Calibri"/>
                <a:ea typeface="Microsoft YaHei"/>
              </a:rPr>
              <a:t>Ant0</a:t>
            </a:r>
            <a:endParaRPr lang="zh-TW" altLang="en-US" sz="1999" b="1" dirty="0">
              <a:solidFill>
                <a:srgbClr val="FFCA05">
                  <a:lumMod val="50000"/>
                </a:srgbClr>
              </a:solidFill>
              <a:latin typeface="Calibri"/>
              <a:ea typeface="Microsoft YaHei"/>
            </a:endParaRPr>
          </a:p>
        </p:txBody>
      </p:sp>
      <p:cxnSp>
        <p:nvCxnSpPr>
          <p:cNvPr id="74" name="直線接點 73">
            <a:extLst>
              <a:ext uri="{FF2B5EF4-FFF2-40B4-BE49-F238E27FC236}">
                <a16:creationId xmlns:a16="http://schemas.microsoft.com/office/drawing/2014/main" id="{5D69AD6E-0CE9-9634-C942-60603D8B13F2}"/>
              </a:ext>
            </a:extLst>
          </p:cNvPr>
          <p:cNvCxnSpPr>
            <a:cxnSpLocks/>
          </p:cNvCxnSpPr>
          <p:nvPr/>
        </p:nvCxnSpPr>
        <p:spPr>
          <a:xfrm>
            <a:off x="1794610" y="2349160"/>
            <a:ext cx="839104" cy="0"/>
          </a:xfrm>
          <a:prstGeom prst="line">
            <a:avLst/>
          </a:prstGeom>
          <a:ln>
            <a:prstDash val="sysDash"/>
            <a:headEnd type="none"/>
            <a:tailEnd type="triangle"/>
          </a:ln>
        </p:spPr>
        <p:style>
          <a:lnRef idx="2">
            <a:schemeClr val="accent1"/>
          </a:lnRef>
          <a:fillRef idx="0">
            <a:schemeClr val="accent1"/>
          </a:fillRef>
          <a:effectRef idx="1">
            <a:schemeClr val="accent1"/>
          </a:effectRef>
          <a:fontRef idx="minor">
            <a:schemeClr val="tx1"/>
          </a:fontRef>
        </p:style>
      </p:cxnSp>
      <p:cxnSp>
        <p:nvCxnSpPr>
          <p:cNvPr id="75" name="直線單箭頭接點 74">
            <a:extLst>
              <a:ext uri="{FF2B5EF4-FFF2-40B4-BE49-F238E27FC236}">
                <a16:creationId xmlns:a16="http://schemas.microsoft.com/office/drawing/2014/main" id="{DE2DD414-175A-EBD8-C790-A3404820D7F2}"/>
              </a:ext>
            </a:extLst>
          </p:cNvPr>
          <p:cNvCxnSpPr/>
          <p:nvPr/>
        </p:nvCxnSpPr>
        <p:spPr>
          <a:xfrm flipV="1">
            <a:off x="3410029" y="4462083"/>
            <a:ext cx="0" cy="12166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6" name="直線接點 75">
            <a:extLst>
              <a:ext uri="{FF2B5EF4-FFF2-40B4-BE49-F238E27FC236}">
                <a16:creationId xmlns:a16="http://schemas.microsoft.com/office/drawing/2014/main" id="{AA1E20EF-F2EB-3E29-9C4B-FE56240624E0}"/>
              </a:ext>
            </a:extLst>
          </p:cNvPr>
          <p:cNvCxnSpPr/>
          <p:nvPr/>
        </p:nvCxnSpPr>
        <p:spPr>
          <a:xfrm>
            <a:off x="2556838" y="5539278"/>
            <a:ext cx="1990852" cy="6852"/>
          </a:xfrm>
          <a:prstGeom prst="line">
            <a:avLst/>
          </a:prstGeom>
        </p:spPr>
        <p:style>
          <a:lnRef idx="2">
            <a:schemeClr val="accent1"/>
          </a:lnRef>
          <a:fillRef idx="0">
            <a:schemeClr val="accent1"/>
          </a:fillRef>
          <a:effectRef idx="1">
            <a:schemeClr val="accent1"/>
          </a:effectRef>
          <a:fontRef idx="minor">
            <a:schemeClr val="tx1"/>
          </a:fontRef>
        </p:style>
      </p:cxnSp>
      <p:sp>
        <p:nvSpPr>
          <p:cNvPr id="77" name="圓角矩形 43">
            <a:extLst>
              <a:ext uri="{FF2B5EF4-FFF2-40B4-BE49-F238E27FC236}">
                <a16:creationId xmlns:a16="http://schemas.microsoft.com/office/drawing/2014/main" id="{BE465E65-3FD5-72CC-9E9F-FF66D0B7FB5E}"/>
              </a:ext>
            </a:extLst>
          </p:cNvPr>
          <p:cNvSpPr/>
          <p:nvPr/>
        </p:nvSpPr>
        <p:spPr>
          <a:xfrm>
            <a:off x="3082219" y="5071470"/>
            <a:ext cx="626962" cy="467808"/>
          </a:xfrm>
          <a:prstGeom prst="roundRect">
            <a:avLst/>
          </a:prstGeom>
          <a:noFill/>
          <a:ln w="28575"/>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798" dirty="0">
                <a:solidFill>
                  <a:srgbClr val="353630"/>
                </a:solidFill>
                <a:latin typeface="Calibri"/>
                <a:ea typeface="Microsoft YaHei"/>
              </a:rPr>
              <a:t>CC0</a:t>
            </a:r>
          </a:p>
        </p:txBody>
      </p:sp>
      <p:sp>
        <p:nvSpPr>
          <p:cNvPr id="78" name="圓角矩形 44">
            <a:extLst>
              <a:ext uri="{FF2B5EF4-FFF2-40B4-BE49-F238E27FC236}">
                <a16:creationId xmlns:a16="http://schemas.microsoft.com/office/drawing/2014/main" id="{C3177674-0241-966F-B73E-3728F85C358F}"/>
              </a:ext>
            </a:extLst>
          </p:cNvPr>
          <p:cNvSpPr/>
          <p:nvPr/>
        </p:nvSpPr>
        <p:spPr>
          <a:xfrm>
            <a:off x="3737840" y="5071470"/>
            <a:ext cx="626962" cy="467808"/>
          </a:xfrm>
          <a:prstGeom prst="roundRect">
            <a:avLst/>
          </a:prstGeom>
          <a:noFill/>
          <a:ln w="28575">
            <a:solidFill>
              <a:srgbClr val="00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126">
              <a:defRPr/>
            </a:pPr>
            <a:r>
              <a:rPr lang="en-US" sz="1798" dirty="0">
                <a:solidFill>
                  <a:srgbClr val="353630"/>
                </a:solidFill>
                <a:latin typeface="Calibri"/>
                <a:ea typeface="Microsoft YaHei"/>
              </a:rPr>
              <a:t>CC1</a:t>
            </a:r>
          </a:p>
        </p:txBody>
      </p:sp>
      <p:cxnSp>
        <p:nvCxnSpPr>
          <p:cNvPr id="79" name="直線接點 78">
            <a:extLst>
              <a:ext uri="{FF2B5EF4-FFF2-40B4-BE49-F238E27FC236}">
                <a16:creationId xmlns:a16="http://schemas.microsoft.com/office/drawing/2014/main" id="{304B9319-18B6-B109-40A2-D117BB6FA791}"/>
              </a:ext>
            </a:extLst>
          </p:cNvPr>
          <p:cNvCxnSpPr/>
          <p:nvPr/>
        </p:nvCxnSpPr>
        <p:spPr>
          <a:xfrm>
            <a:off x="3086893" y="4682484"/>
            <a:ext cx="57585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0" name="直線接點 79">
            <a:extLst>
              <a:ext uri="{FF2B5EF4-FFF2-40B4-BE49-F238E27FC236}">
                <a16:creationId xmlns:a16="http://schemas.microsoft.com/office/drawing/2014/main" id="{FFCE73EC-2894-B25B-ED39-344A6271CC34}"/>
              </a:ext>
            </a:extLst>
          </p:cNvPr>
          <p:cNvCxnSpPr/>
          <p:nvPr/>
        </p:nvCxnSpPr>
        <p:spPr>
          <a:xfrm>
            <a:off x="3672215" y="4689336"/>
            <a:ext cx="323868" cy="856794"/>
          </a:xfrm>
          <a:prstGeom prst="line">
            <a:avLst/>
          </a:prstGeom>
        </p:spPr>
        <p:style>
          <a:lnRef idx="2">
            <a:schemeClr val="accent1"/>
          </a:lnRef>
          <a:fillRef idx="0">
            <a:schemeClr val="accent1"/>
          </a:fillRef>
          <a:effectRef idx="1">
            <a:schemeClr val="accent1"/>
          </a:effectRef>
          <a:fontRef idx="minor">
            <a:schemeClr val="tx1"/>
          </a:fontRef>
        </p:style>
      </p:cxnSp>
      <p:cxnSp>
        <p:nvCxnSpPr>
          <p:cNvPr id="81" name="直線接點 80">
            <a:extLst>
              <a:ext uri="{FF2B5EF4-FFF2-40B4-BE49-F238E27FC236}">
                <a16:creationId xmlns:a16="http://schemas.microsoft.com/office/drawing/2014/main" id="{0B5A22F7-A34F-E13A-6E14-9B198BABFC68}"/>
              </a:ext>
            </a:extLst>
          </p:cNvPr>
          <p:cNvCxnSpPr/>
          <p:nvPr/>
        </p:nvCxnSpPr>
        <p:spPr>
          <a:xfrm flipH="1">
            <a:off x="2801914" y="4682484"/>
            <a:ext cx="311156" cy="856794"/>
          </a:xfrm>
          <a:prstGeom prst="line">
            <a:avLst/>
          </a:prstGeom>
        </p:spPr>
        <p:style>
          <a:lnRef idx="2">
            <a:schemeClr val="accent1"/>
          </a:lnRef>
          <a:fillRef idx="0">
            <a:schemeClr val="accent1"/>
          </a:fillRef>
          <a:effectRef idx="1">
            <a:schemeClr val="accent1"/>
          </a:effectRef>
          <a:fontRef idx="minor">
            <a:schemeClr val="tx1"/>
          </a:fontRef>
        </p:style>
      </p:cxnSp>
      <p:sp>
        <p:nvSpPr>
          <p:cNvPr id="86" name="文字方塊 85">
            <a:extLst>
              <a:ext uri="{FF2B5EF4-FFF2-40B4-BE49-F238E27FC236}">
                <a16:creationId xmlns:a16="http://schemas.microsoft.com/office/drawing/2014/main" id="{DB30F050-7505-8E20-B278-8AA1C4DA31B3}"/>
              </a:ext>
            </a:extLst>
          </p:cNvPr>
          <p:cNvSpPr txBox="1"/>
          <p:nvPr/>
        </p:nvSpPr>
        <p:spPr>
          <a:xfrm>
            <a:off x="6052045" y="3000202"/>
            <a:ext cx="4946153" cy="369332"/>
          </a:xfrm>
          <a:prstGeom prst="rect">
            <a:avLst/>
          </a:prstGeom>
          <a:noFill/>
        </p:spPr>
        <p:txBody>
          <a:bodyPr wrap="square">
            <a:spAutoFit/>
          </a:bodyPr>
          <a:lstStyle/>
          <a:p>
            <a:pPr defTabSz="914126">
              <a:defRPr/>
            </a:pPr>
            <a:r>
              <a:rPr lang="en-US" altLang="zh-TW" sz="1800" dirty="0">
                <a:solidFill>
                  <a:srgbClr val="353630"/>
                </a:solidFill>
                <a:latin typeface="Calibri"/>
                <a:ea typeface="Microsoft YaHei"/>
              </a:rPr>
              <a:t>Capable support </a:t>
            </a:r>
            <a:r>
              <a:rPr lang="en-US" altLang="zh-TW" sz="1800" b="1" dirty="0">
                <a:solidFill>
                  <a:srgbClr val="353630"/>
                </a:solidFill>
                <a:latin typeface="Calibri"/>
                <a:ea typeface="Microsoft YaHei"/>
              </a:rPr>
              <a:t>X/2-layer MIMO</a:t>
            </a:r>
            <a:r>
              <a:rPr lang="en-US" altLang="zh-TW" sz="1800" dirty="0">
                <a:solidFill>
                  <a:srgbClr val="353630"/>
                </a:solidFill>
                <a:latin typeface="Calibri"/>
                <a:ea typeface="Microsoft YaHei"/>
              </a:rPr>
              <a:t>, </a:t>
            </a:r>
            <a:r>
              <a:rPr lang="en-US" altLang="zh-TW" sz="1800" b="1" dirty="0">
                <a:solidFill>
                  <a:srgbClr val="353630"/>
                </a:solidFill>
                <a:latin typeface="Calibri"/>
                <a:ea typeface="Microsoft YaHei"/>
              </a:rPr>
              <a:t>X/2-Rx diversity</a:t>
            </a:r>
            <a:endParaRPr lang="zh-TW" altLang="en-US" sz="1800" b="1" dirty="0">
              <a:solidFill>
                <a:srgbClr val="353630"/>
              </a:solidFill>
              <a:latin typeface="Calibri"/>
              <a:ea typeface="Microsoft YaHei"/>
            </a:endParaRPr>
          </a:p>
        </p:txBody>
      </p:sp>
    </p:spTree>
    <p:extLst>
      <p:ext uri="{BB962C8B-B14F-4D97-AF65-F5344CB8AC3E}">
        <p14:creationId xmlns:p14="http://schemas.microsoft.com/office/powerpoint/2010/main" val="304924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2D66BD07-C272-B144-54B7-A209A02AA141}"/>
              </a:ext>
            </a:extLst>
          </p:cNvPr>
          <p:cNvSpPr>
            <a:spLocks noGrp="1"/>
          </p:cNvSpPr>
          <p:nvPr>
            <p:ph idx="1"/>
          </p:nvPr>
        </p:nvSpPr>
        <p:spPr>
          <a:xfrm>
            <a:off x="802640" y="420779"/>
            <a:ext cx="11090097" cy="6155512"/>
          </a:xfrm>
        </p:spPr>
        <p:txBody>
          <a:bodyPr>
            <a:noAutofit/>
          </a:bodyPr>
          <a:lstStyle/>
          <a:p>
            <a:pPr marL="0" indent="0">
              <a:buNone/>
            </a:pPr>
            <a:r>
              <a:rPr lang="en-US" altLang="zh-TW" sz="2400" dirty="0"/>
              <a:t>Operators Wish List</a:t>
            </a:r>
            <a:endParaRPr lang="pt-BR" altLang="zh-TW" sz="2400" dirty="0"/>
          </a:p>
          <a:p>
            <a:r>
              <a:rPr lang="pt-BR" altLang="zh-TW" sz="1400" dirty="0"/>
              <a:t>CA_n7(2A)-n25(2A)-n66(2A)-n77(3A)</a:t>
            </a:r>
          </a:p>
          <a:p>
            <a:r>
              <a:rPr lang="pt-BR" altLang="zh-TW" sz="1400" dirty="0"/>
              <a:t>CA_n25(2A), n71(2A), n66(2A) and n41(2A)</a:t>
            </a:r>
          </a:p>
          <a:p>
            <a:r>
              <a:rPr lang="pt-BR" altLang="zh-TW" sz="1400" dirty="0"/>
              <a:t>CA_n2(2A)-n66(2A)</a:t>
            </a:r>
          </a:p>
          <a:p>
            <a:r>
              <a:rPr lang="pt-BR" altLang="zh-TW" sz="1400" dirty="0"/>
              <a:t>CA_n7A/B-n26(2A)-n78(2A), a real deployed network</a:t>
            </a:r>
            <a:endParaRPr lang="pt-BR" altLang="zh-TW" sz="1600" dirty="0"/>
          </a:p>
          <a:p>
            <a:pPr marL="0" indent="0">
              <a:buNone/>
            </a:pPr>
            <a:r>
              <a:rPr lang="pt-BR" altLang="zh-TW" sz="2400" dirty="0"/>
              <a:t>Complicated CA in Rel-18 (at least two NCCA</a:t>
            </a:r>
            <a:r>
              <a:rPr lang="zh-TW" altLang="en-US" sz="2400" dirty="0"/>
              <a:t> </a:t>
            </a:r>
            <a:r>
              <a:rPr lang="en-US" altLang="zh-TW" sz="2400" dirty="0"/>
              <a:t>bands)</a:t>
            </a:r>
            <a:r>
              <a:rPr lang="pt-BR" altLang="zh-TW" sz="2400" dirty="0"/>
              <a:t>:</a:t>
            </a:r>
          </a:p>
          <a:p>
            <a:r>
              <a:rPr lang="pt-BR" altLang="zh-TW" sz="1400" dirty="0"/>
              <a:t>CA_n1A-n3A-n7B-n26(2A)-n78(2A)</a:t>
            </a:r>
            <a:endParaRPr lang="pt-BR" altLang="zh-TW" sz="1400" u="sng" dirty="0"/>
          </a:p>
          <a:p>
            <a:r>
              <a:rPr lang="pt-BR" altLang="zh-TW" sz="1400" dirty="0"/>
              <a:t>CA_n25(2A)-n41(2A)-n66A-n71A</a:t>
            </a:r>
          </a:p>
          <a:p>
            <a:r>
              <a:rPr lang="pt-BR" altLang="zh-TW" sz="1400" dirty="0"/>
              <a:t>CA_n25A-n41(2A)-n66A-n77(2A) </a:t>
            </a:r>
          </a:p>
          <a:p>
            <a:r>
              <a:rPr lang="pt-BR" altLang="zh-TW" sz="1400" dirty="0"/>
              <a:t>CA_n7(2A)-n25(2A)-n66(2A)-n78(2A)</a:t>
            </a:r>
          </a:p>
          <a:p>
            <a:endParaRPr lang="pt-BR" altLang="zh-TW" sz="1400" dirty="0"/>
          </a:p>
          <a:p>
            <a:pPr marL="0" indent="0">
              <a:buNone/>
            </a:pPr>
            <a:r>
              <a:rPr lang="pt-BR" altLang="zh-TW" sz="2000" dirty="0"/>
              <a:t>We see operator wish on higher order configurations. We also see there are some high-order non-contiguous spectrum configurations in existing specs  that are not easy for UE implementation. To resolve implementation difficuly on high-order configurations, we propose to begin with studying fundmental configurations.</a:t>
            </a:r>
          </a:p>
          <a:p>
            <a:pPr marL="0" indent="0">
              <a:buNone/>
            </a:pPr>
            <a:endParaRPr lang="pt-BR" altLang="zh-TW" sz="2000" dirty="0"/>
          </a:p>
          <a:p>
            <a:pPr marL="0" indent="0">
              <a:buNone/>
            </a:pPr>
            <a:r>
              <a:rPr lang="pt-BR" altLang="zh-TW" sz="2000" b="1" i="1" dirty="0"/>
              <a:t>Proposal 1: We propose to start with the study of single DL band with the criterias in the agreed WF</a:t>
            </a:r>
          </a:p>
          <a:p>
            <a:pPr marL="0" indent="0">
              <a:buNone/>
            </a:pPr>
            <a:endParaRPr lang="pt-BR" altLang="zh-TW" sz="1600" dirty="0"/>
          </a:p>
        </p:txBody>
      </p:sp>
    </p:spTree>
    <p:extLst>
      <p:ext uri="{BB962C8B-B14F-4D97-AF65-F5344CB8AC3E}">
        <p14:creationId xmlns:p14="http://schemas.microsoft.com/office/powerpoint/2010/main" val="138448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4D2DC57-4E7B-E6B1-95E4-8FDD2955237A}"/>
              </a:ext>
            </a:extLst>
          </p:cNvPr>
          <p:cNvSpPr>
            <a:spLocks noGrp="1"/>
          </p:cNvSpPr>
          <p:nvPr>
            <p:ph type="title"/>
          </p:nvPr>
        </p:nvSpPr>
        <p:spPr/>
        <p:txBody>
          <a:bodyPr/>
          <a:lstStyle/>
          <a:p>
            <a:r>
              <a:rPr lang="en-US" altLang="zh-TW" dirty="0"/>
              <a:t>Self-Band UL Impact</a:t>
            </a:r>
            <a:endParaRPr lang="zh-TW" altLang="en-US" dirty="0"/>
          </a:p>
        </p:txBody>
      </p:sp>
      <p:sp>
        <p:nvSpPr>
          <p:cNvPr id="3" name="內容版面配置區 2">
            <a:extLst>
              <a:ext uri="{FF2B5EF4-FFF2-40B4-BE49-F238E27FC236}">
                <a16:creationId xmlns:a16="http://schemas.microsoft.com/office/drawing/2014/main" id="{4D04F0EA-93A6-3258-6051-2FB74655F31D}"/>
              </a:ext>
            </a:extLst>
          </p:cNvPr>
          <p:cNvSpPr>
            <a:spLocks noGrp="1"/>
          </p:cNvSpPr>
          <p:nvPr>
            <p:ph idx="1"/>
          </p:nvPr>
        </p:nvSpPr>
        <p:spPr/>
        <p:txBody>
          <a:bodyPr>
            <a:normAutofit/>
          </a:bodyPr>
          <a:lstStyle/>
          <a:p>
            <a:pPr marL="0" indent="0">
              <a:buNone/>
            </a:pPr>
            <a:r>
              <a:rPr lang="en-US" altLang="zh-TW" sz="2000" dirty="0"/>
              <a:t>In the existing specs for downlink non-contiguous carrier aggregation (DL NCCA), </a:t>
            </a:r>
            <a:r>
              <a:rPr lang="en-GB" altLang="zh-TW" sz="2000" dirty="0">
                <a:effectLst/>
                <a:latin typeface="Times New Roman" panose="02020603050405020304" pitchFamily="18" charset="0"/>
                <a:ea typeface="新細明體" panose="02020500000000000000" pitchFamily="18" charset="-120"/>
                <a:cs typeface="Arial" panose="020B0604020202020204" pitchFamily="34" charset="0"/>
              </a:rPr>
              <a:t>ΔR</a:t>
            </a:r>
            <a:r>
              <a:rPr lang="en-GB" altLang="zh-TW" sz="2000" baseline="-25000" dirty="0">
                <a:effectLst/>
                <a:latin typeface="Times New Roman" panose="02020603050405020304" pitchFamily="18" charset="0"/>
                <a:ea typeface="新細明體" panose="02020500000000000000" pitchFamily="18" charset="-120"/>
                <a:cs typeface="Arial" panose="020B0604020202020204" pitchFamily="34" charset="0"/>
              </a:rPr>
              <a:t>IBNC</a:t>
            </a:r>
            <a:r>
              <a:rPr lang="en-US" altLang="zh-TW" sz="2000" dirty="0"/>
              <a:t> were specified on SCC for FDD bands due to the impact of self-band uplink carrier. It’s difficult to preclude this factor so that it may still need to be considered in this study work.</a:t>
            </a:r>
          </a:p>
          <a:p>
            <a:pPr marL="0" indent="0">
              <a:buNone/>
            </a:pPr>
            <a:endParaRPr lang="en-US" altLang="zh-TW" sz="2000" dirty="0"/>
          </a:p>
          <a:p>
            <a:pPr marL="0" indent="0">
              <a:buNone/>
            </a:pPr>
            <a:r>
              <a:rPr lang="en-US" altLang="zh-TW" sz="2000" b="1" i="1" dirty="0"/>
              <a:t>Observation 1: UL configuration may have impact on SCC DL performance that would need to be considered</a:t>
            </a:r>
            <a:endParaRPr lang="zh-TW" altLang="en-US" sz="2000" b="1" i="1" dirty="0"/>
          </a:p>
        </p:txBody>
      </p:sp>
    </p:spTree>
    <p:extLst>
      <p:ext uri="{BB962C8B-B14F-4D97-AF65-F5344CB8AC3E}">
        <p14:creationId xmlns:p14="http://schemas.microsoft.com/office/powerpoint/2010/main" val="2681254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B8A5023-627E-8744-7529-DBB4EB0C309D}"/>
              </a:ext>
            </a:extLst>
          </p:cNvPr>
          <p:cNvSpPr>
            <a:spLocks noGrp="1"/>
          </p:cNvSpPr>
          <p:nvPr>
            <p:ph type="title"/>
          </p:nvPr>
        </p:nvSpPr>
        <p:spPr>
          <a:xfrm>
            <a:off x="912091" y="0"/>
            <a:ext cx="10515600" cy="1325563"/>
          </a:xfrm>
        </p:spPr>
        <p:txBody>
          <a:bodyPr/>
          <a:lstStyle/>
          <a:p>
            <a:r>
              <a:rPr lang="en-US" altLang="zh-TW" dirty="0"/>
              <a:t>Possible Aspects</a:t>
            </a:r>
            <a:endParaRPr lang="zh-TW" altLang="en-US" dirty="0"/>
          </a:p>
        </p:txBody>
      </p:sp>
      <p:sp>
        <p:nvSpPr>
          <p:cNvPr id="3" name="內容版面配置區 2">
            <a:extLst>
              <a:ext uri="{FF2B5EF4-FFF2-40B4-BE49-F238E27FC236}">
                <a16:creationId xmlns:a16="http://schemas.microsoft.com/office/drawing/2014/main" id="{2E6ACD7A-3729-5A9F-6484-E9A4A5CF306F}"/>
              </a:ext>
            </a:extLst>
          </p:cNvPr>
          <p:cNvSpPr>
            <a:spLocks noGrp="1"/>
          </p:cNvSpPr>
          <p:nvPr>
            <p:ph idx="1"/>
          </p:nvPr>
        </p:nvSpPr>
        <p:spPr>
          <a:xfrm>
            <a:off x="838200" y="1178065"/>
            <a:ext cx="10515600" cy="5398226"/>
          </a:xfrm>
        </p:spPr>
        <p:txBody>
          <a:bodyPr>
            <a:normAutofit lnSpcReduction="10000"/>
          </a:bodyPr>
          <a:lstStyle/>
          <a:p>
            <a:pPr marL="0" indent="0">
              <a:buNone/>
            </a:pPr>
            <a:r>
              <a:rPr lang="en-US" altLang="zh-TW" dirty="0"/>
              <a:t>Receiver sharing path:</a:t>
            </a:r>
          </a:p>
          <a:p>
            <a:pPr lvl="1"/>
            <a:r>
              <a:rPr lang="en-US" altLang="zh-TW" sz="2000" dirty="0"/>
              <a:t>Inter-operator, collocated: Focus on RAN4 UE RF requirements study first, keep no RAN1 spec impact. </a:t>
            </a:r>
          </a:p>
          <a:p>
            <a:pPr lvl="2"/>
            <a:r>
              <a:rPr lang="en-US" altLang="zh-TW" sz="1600" dirty="0"/>
              <a:t>FDD: Allow degradation (</a:t>
            </a:r>
            <a:r>
              <a:rPr lang="en-GB" altLang="zh-TW" sz="1600" dirty="0">
                <a:effectLst/>
                <a:latin typeface="Times New Roman" panose="02020603050405020304" pitchFamily="18" charset="0"/>
                <a:ea typeface="新細明體" panose="02020500000000000000" pitchFamily="18" charset="-120"/>
                <a:cs typeface="Arial" panose="020B0604020202020204" pitchFamily="34" charset="0"/>
              </a:rPr>
              <a:t>ΔR</a:t>
            </a:r>
            <a:r>
              <a:rPr lang="en-GB" altLang="zh-TW" sz="1600" baseline="-25000" dirty="0">
                <a:effectLst/>
                <a:latin typeface="Times New Roman" panose="02020603050405020304" pitchFamily="18" charset="0"/>
                <a:ea typeface="新細明體" panose="02020500000000000000" pitchFamily="18" charset="-120"/>
                <a:cs typeface="Arial" panose="020B0604020202020204" pitchFamily="34" charset="0"/>
              </a:rPr>
              <a:t>IBNC</a:t>
            </a:r>
            <a:r>
              <a:rPr lang="en-US" altLang="zh-TW" sz="1600" dirty="0"/>
              <a:t>) and study further relaxation due to sharing receiving path that UE can support the new feature</a:t>
            </a:r>
          </a:p>
          <a:p>
            <a:pPr lvl="2"/>
            <a:r>
              <a:rPr lang="en-US" altLang="zh-TW" sz="1600" dirty="0"/>
              <a:t>TDD: Study on DL carrier degradation (</a:t>
            </a:r>
            <a:r>
              <a:rPr lang="en-GB" altLang="zh-TW" sz="1600" dirty="0">
                <a:effectLst/>
                <a:latin typeface="Times New Roman" panose="02020603050405020304" pitchFamily="18" charset="0"/>
                <a:ea typeface="新細明體" panose="02020500000000000000" pitchFamily="18" charset="-120"/>
                <a:cs typeface="Arial" panose="020B0604020202020204" pitchFamily="34" charset="0"/>
              </a:rPr>
              <a:t>ΔR</a:t>
            </a:r>
            <a:r>
              <a:rPr lang="en-GB" altLang="zh-TW" sz="1600" baseline="-25000" dirty="0">
                <a:effectLst/>
                <a:latin typeface="Times New Roman" panose="02020603050405020304" pitchFamily="18" charset="0"/>
                <a:ea typeface="新細明體" panose="02020500000000000000" pitchFamily="18" charset="-120"/>
                <a:cs typeface="Arial" panose="020B0604020202020204" pitchFamily="34" charset="0"/>
              </a:rPr>
              <a:t>IBNC,TDD</a:t>
            </a:r>
            <a:r>
              <a:rPr lang="en-US" altLang="zh-TW" sz="1600" dirty="0"/>
              <a:t>) due to sharing receiving path that UE can support the new feature with higher-order configurations</a:t>
            </a:r>
          </a:p>
          <a:p>
            <a:pPr marL="914400" lvl="2" indent="0">
              <a:buNone/>
            </a:pPr>
            <a:endParaRPr lang="en-US" altLang="zh-TW" sz="1600" dirty="0"/>
          </a:p>
          <a:p>
            <a:pPr marL="0" lvl="2" indent="0">
              <a:buNone/>
            </a:pPr>
            <a:r>
              <a:rPr lang="en-US" altLang="zh-TW" b="1" i="1" dirty="0"/>
              <a:t>Observation 2: Different duplex mode can be studied separately</a:t>
            </a:r>
          </a:p>
          <a:p>
            <a:pPr marL="0" lvl="2" indent="0">
              <a:buNone/>
            </a:pPr>
            <a:endParaRPr lang="en-US" altLang="zh-TW" b="1" i="1" dirty="0"/>
          </a:p>
          <a:p>
            <a:pPr marL="0" indent="0">
              <a:buNone/>
            </a:pPr>
            <a:r>
              <a:rPr lang="en-US" altLang="zh-TW" dirty="0"/>
              <a:t>Signaling impact: </a:t>
            </a:r>
          </a:p>
          <a:p>
            <a:pPr lvl="1"/>
            <a:r>
              <a:rPr lang="en-US" altLang="zh-TW" sz="2000" dirty="0"/>
              <a:t>UE hardware configuration may be changed if new signaling is indicated</a:t>
            </a:r>
          </a:p>
          <a:p>
            <a:pPr lvl="1"/>
            <a:r>
              <a:rPr lang="en-US" altLang="zh-TW" sz="2000" dirty="0"/>
              <a:t>Suggest scope may need to be limited to applicable complexity on signaling change</a:t>
            </a:r>
            <a:endParaRPr lang="en-US" altLang="zh-TW" dirty="0"/>
          </a:p>
          <a:p>
            <a:pPr lvl="1"/>
            <a:r>
              <a:rPr lang="en-US" altLang="zh-TW" sz="2000" dirty="0"/>
              <a:t>There is inter-band CA with DL overlapping frequency in existing RAN4 requirements. If the solution of fragment spectrum also intends to cover such operation, UE implementation may be difficult on the control flow</a:t>
            </a:r>
          </a:p>
          <a:p>
            <a:pPr marL="457200" lvl="1" indent="0">
              <a:buNone/>
            </a:pPr>
            <a:endParaRPr lang="en-US" altLang="zh-TW" sz="2000" i="1" dirty="0"/>
          </a:p>
          <a:p>
            <a:pPr marL="0" lvl="1" indent="0">
              <a:buNone/>
            </a:pPr>
            <a:r>
              <a:rPr lang="en-US" altLang="zh-TW" sz="2000" b="1" i="1" dirty="0"/>
              <a:t>Proposal 2: Focus on inter-band CA with non-overlapping DL frequency rang under NR stand-alone</a:t>
            </a:r>
          </a:p>
        </p:txBody>
      </p:sp>
    </p:spTree>
    <p:extLst>
      <p:ext uri="{BB962C8B-B14F-4D97-AF65-F5344CB8AC3E}">
        <p14:creationId xmlns:p14="http://schemas.microsoft.com/office/powerpoint/2010/main" val="1332850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solidFill>
                  <a:schemeClr val="accent1"/>
                </a:solidFill>
              </a:rPr>
              <a:t>Thank you!</a:t>
            </a:r>
          </a:p>
        </p:txBody>
      </p:sp>
      <p:sp>
        <p:nvSpPr>
          <p:cNvPr id="4" name="Slide Number Placeholder 3"/>
          <p:cNvSpPr>
            <a:spLocks noGrp="1"/>
          </p:cNvSpPr>
          <p:nvPr>
            <p:ph type="sldNum" sz="quarter" idx="12"/>
          </p:nvPr>
        </p:nvSpPr>
        <p:spPr/>
        <p:txBody>
          <a:bodyPr/>
          <a:lstStyle/>
          <a:p>
            <a:fld id="{0AEF9A4B-07C9-404C-9053-A3A2AC3AD5D6}" type="slidenum">
              <a:rPr lang="en-GB" smtClean="0"/>
              <a:pPr/>
              <a:t>9</a:t>
            </a:fld>
            <a:endParaRPr lang="en-GB"/>
          </a:p>
        </p:txBody>
      </p:sp>
    </p:spTree>
    <p:extLst>
      <p:ext uri="{BB962C8B-B14F-4D97-AF65-F5344CB8AC3E}">
        <p14:creationId xmlns:p14="http://schemas.microsoft.com/office/powerpoint/2010/main" val="7553323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RBI5PAMIO524-485775681-53</_dlc_DocId>
    <_dlc_DocIdUrl xmlns="71c5aaf6-e6ce-465b-b873-5148d2a4c105">
      <Url>https://nokia.sharepoint.com/sites/gxp/_layouts/15/DocIdRedir.aspx?ID=RBI5PAMIO524-485775681-53</Url>
      <Description>RBI5PAMIO524-485775681-53</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5B424B673583543B6F776E103F2A363" ma:contentTypeVersion="6" ma:contentTypeDescription="Create a new document." ma:contentTypeScope="" ma:versionID="1418040a5fb08aee1bd4ee6bed2159ec">
  <xsd:schema xmlns:xsd="http://www.w3.org/2001/XMLSchema" xmlns:xs="http://www.w3.org/2001/XMLSchema" xmlns:p="http://schemas.microsoft.com/office/2006/metadata/properties" xmlns:ns2="71c5aaf6-e6ce-465b-b873-5148d2a4c105" xmlns:ns3="fd29e756-1e88-48a1-974b-d7d8a56481f3" xmlns:ns4="7275bb01-7583-478d-bc14-e839a2dd5989" targetNamespace="http://schemas.microsoft.com/office/2006/metadata/properties" ma:root="true" ma:fieldsID="cf2b2c59e383efc14bffb89283c1a0e6" ns2:_="" ns3:_="" ns4:_="">
    <xsd:import namespace="71c5aaf6-e6ce-465b-b873-5148d2a4c105"/>
    <xsd:import namespace="fd29e756-1e88-48a1-974b-d7d8a56481f3"/>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4:SharedWithUsers" minOccurs="0"/>
                <xsd:element ref="ns4: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d29e756-1e88-48a1-974b-d7d8a56481f3"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EE5D6A6-E605-4B8E-8DE1-E8B53B7DE4E0}">
  <ds:schemaRefs>
    <ds:schemaRef ds:uri="http://purl.org/dc/terms/"/>
    <ds:schemaRef ds:uri="http://www.w3.org/XML/1998/namespace"/>
    <ds:schemaRef ds:uri="http://schemas.microsoft.com/office/2006/metadata/properties"/>
    <ds:schemaRef ds:uri="71c5aaf6-e6ce-465b-b873-5148d2a4c105"/>
    <ds:schemaRef ds:uri="fd29e756-1e88-48a1-974b-d7d8a56481f3"/>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7275bb01-7583-478d-bc14-e839a2dd5989"/>
    <ds:schemaRef ds:uri="http://purl.org/dc/dcmitype/"/>
  </ds:schemaRefs>
</ds:datastoreItem>
</file>

<file path=customXml/itemProps2.xml><?xml version="1.0" encoding="utf-8"?>
<ds:datastoreItem xmlns:ds="http://schemas.openxmlformats.org/officeDocument/2006/customXml" ds:itemID="{DD4EBBEE-3F53-4977-9238-309F5C2B10B9}">
  <ds:schemaRefs>
    <ds:schemaRef ds:uri="71c5aaf6-e6ce-465b-b873-5148d2a4c105"/>
    <ds:schemaRef ds:uri="7275bb01-7583-478d-bc14-e839a2dd5989"/>
    <ds:schemaRef ds:uri="fd29e756-1e88-48a1-974b-d7d8a56481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3BA0BE1-0E3A-4A9A-BA9E-58C2B2C7864D}">
  <ds:schemaRefs>
    <ds:schemaRef ds:uri="http://schemas.microsoft.com/sharepoint/events"/>
  </ds:schemaRefs>
</ds:datastoreItem>
</file>

<file path=customXml/itemProps4.xml><?xml version="1.0" encoding="utf-8"?>
<ds:datastoreItem xmlns:ds="http://schemas.openxmlformats.org/officeDocument/2006/customXml" ds:itemID="{20591888-3E8A-4373-A483-7DD81EBC1859}">
  <ds:schemaRefs>
    <ds:schemaRef ds:uri="Microsoft.SharePoint.Taxonomy.ContentTypeSync"/>
  </ds:schemaRefs>
</ds:datastoreItem>
</file>

<file path=customXml/itemProps5.xml><?xml version="1.0" encoding="utf-8"?>
<ds:datastoreItem xmlns:ds="http://schemas.openxmlformats.org/officeDocument/2006/customXml" ds:itemID="{A1130959-D173-4A97-A88F-0CAE803063CD}">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f4ab56b7-6ec4-4073-8d92-ac7cc2e7a5df}" enabled="1" method="Privileged" siteId="{49dfc6a3-5fb7-49f4-adea-c54e725bb854}" removed="0"/>
</clbl:labelList>
</file>

<file path=docProps/app.xml><?xml version="1.0" encoding="utf-8"?>
<Properties xmlns="http://schemas.openxmlformats.org/officeDocument/2006/extended-properties" xmlns:vt="http://schemas.openxmlformats.org/officeDocument/2006/docPropsVTypes">
  <TotalTime>19841</TotalTime>
  <Words>848</Words>
  <Application>Microsoft Office PowerPoint</Application>
  <PresentationFormat>寬螢幕</PresentationFormat>
  <Paragraphs>112</Paragraphs>
  <Slides>9</Slides>
  <Notes>4</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9</vt:i4>
      </vt:variant>
    </vt:vector>
  </HeadingPairs>
  <TitlesOfParts>
    <vt:vector size="14" baseType="lpstr">
      <vt:lpstr>Arial</vt:lpstr>
      <vt:lpstr>Calibri</vt:lpstr>
      <vt:lpstr>Calibri Light</vt:lpstr>
      <vt:lpstr>Times New Roman</vt:lpstr>
      <vt:lpstr>Office Theme</vt:lpstr>
      <vt:lpstr>Views on Fragmented Carriers in Rel-19</vt:lpstr>
      <vt:lpstr>Background</vt:lpstr>
      <vt:lpstr>PowerPoint 簡報</vt:lpstr>
      <vt:lpstr>Receiver Architecture Reference</vt:lpstr>
      <vt:lpstr>PowerPoint 簡報</vt:lpstr>
      <vt:lpstr>PowerPoint 簡報</vt:lpstr>
      <vt:lpstr>Self-Band UL Impact</vt:lpstr>
      <vt:lpstr>Possible Aspects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RAN4 Rel-19 Demod topics</dc:title>
  <dc:creator>Matthew Baker</dc:creator>
  <cp:lastModifiedBy>煥仁 傅</cp:lastModifiedBy>
  <cp:revision>113</cp:revision>
  <dcterms:created xsi:type="dcterms:W3CDTF">2024-03-01T14:58:02Z</dcterms:created>
  <dcterms:modified xsi:type="dcterms:W3CDTF">2024-05-13T09:34:11Z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0x01010085B424B673583543B6F776E103F2A363</vt:lpwstr>
  </property>
  <property fmtid="{D5CDD505-2E9C-101B-9397-08002B2CF9AE}" pid="3" name="_dlc_DocIdItemGuid">
    <vt:lpwstr>5aa860de-31f6-4b74-bc27-30a000d2dcfc</vt:lpwstr>
  </property>
  <property fmtid="{D5CDD505-2E9C-101B-9397-08002B2CF9AE}" pid="4" name="ClassificationContentMarkingFooterLocations">
    <vt:lpwstr>Office Theme:8</vt:lpwstr>
  </property>
  <property fmtid="{D5CDD505-2E9C-101B-9397-08002B2CF9AE}" pid="5" name="ClassificationContentMarkingFooterText">
    <vt:lpwstr>General</vt:lpwstr>
  </property>
  <property fmtid="{D5CDD505-2E9C-101B-9397-08002B2CF9AE}" pid="6" name="MSIP_Label_83bcef13-7cac-433f-ba1d-47a323951816_Enabled">
    <vt:lpwstr>true</vt:lpwstr>
  </property>
  <property fmtid="{D5CDD505-2E9C-101B-9397-08002B2CF9AE}" pid="7" name="MSIP_Label_83bcef13-7cac-433f-ba1d-47a323951816_SetDate">
    <vt:lpwstr>2024-04-02T05:50:28Z</vt:lpwstr>
  </property>
  <property fmtid="{D5CDD505-2E9C-101B-9397-08002B2CF9AE}" pid="8" name="MSIP_Label_83bcef13-7cac-433f-ba1d-47a323951816_Method">
    <vt:lpwstr>Privileged</vt:lpwstr>
  </property>
  <property fmtid="{D5CDD505-2E9C-101B-9397-08002B2CF9AE}" pid="9" name="MSIP_Label_83bcef13-7cac-433f-ba1d-47a323951816_Name">
    <vt:lpwstr>MTK_Unclassified</vt:lpwstr>
  </property>
  <property fmtid="{D5CDD505-2E9C-101B-9397-08002B2CF9AE}" pid="10" name="MSIP_Label_83bcef13-7cac-433f-ba1d-47a323951816_SiteId">
    <vt:lpwstr>a7687ede-7a6b-4ef6-bace-642f677fbe31</vt:lpwstr>
  </property>
  <property fmtid="{D5CDD505-2E9C-101B-9397-08002B2CF9AE}" pid="11" name="MSIP_Label_83bcef13-7cac-433f-ba1d-47a323951816_ActionId">
    <vt:lpwstr>e7b61b17-a33a-480d-ba29-57a52fe6bd29</vt:lpwstr>
  </property>
  <property fmtid="{D5CDD505-2E9C-101B-9397-08002B2CF9AE}" pid="12" name="MSIP_Label_83bcef13-7cac-433f-ba1d-47a323951816_ContentBits">
    <vt:lpwstr>0</vt:lpwstr>
  </property>
</Properties>
</file>