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3"/>
  </p:handoutMasterIdLst>
  <p:sldIdLst>
    <p:sldId id="262" r:id="rId5"/>
    <p:sldId id="487" r:id="rId7"/>
    <p:sldId id="505" r:id="rId8"/>
    <p:sldId id="498" r:id="rId9"/>
    <p:sldId id="490" r:id="rId10"/>
    <p:sldId id="506" r:id="rId11"/>
    <p:sldId id="261" r:id="rId12"/>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2" autoAdjust="0"/>
    <p:restoredTop sz="50000" autoAdjust="0"/>
  </p:normalViewPr>
  <p:slideViewPr>
    <p:cSldViewPr snapToGrid="0" snapToObjects="1">
      <p:cViewPr>
        <p:scale>
          <a:sx n="125" d="100"/>
          <a:sy n="125" d="100"/>
        </p:scale>
        <p:origin x="630" y="528"/>
      </p:cViewPr>
      <p:guideLst>
        <p:guide orient="horz" pos="1907"/>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8" name="正方形/長方形 7"/>
          <p:cNvSpPr/>
          <p:nvPr/>
        </p:nvSpPr>
        <p:spPr>
          <a:xfrm>
            <a:off x="135890" y="76200"/>
            <a:ext cx="8816975" cy="1476375"/>
          </a:xfrm>
          <a:prstGeom prst="rect">
            <a:avLst/>
          </a:prstGeom>
        </p:spPr>
        <p:txBody>
          <a:bodyPr wrap="square">
            <a:spAutoFit/>
          </a:bodyPr>
          <a:lstStyle/>
          <a:p>
            <a:pPr lvl="0"/>
            <a:r>
              <a:rPr lang="en-US" altLang="en-GB" sz="1800" dirty="0">
                <a:solidFill>
                  <a:schemeClr val="bg1"/>
                </a:solidFill>
                <a:latin typeface="Arial" panose="020B0604020202020204" pitchFamily="34" charset="0"/>
              </a:rPr>
              <a:t>33GPP TSG-RAN WG4 Meeting # 111                                                      R4-2408387</a:t>
            </a:r>
            <a:endParaRPr lang="en-US" altLang="en-GB" sz="1800" dirty="0">
              <a:solidFill>
                <a:schemeClr val="bg1"/>
              </a:solidFill>
              <a:latin typeface="Arial" panose="020B0604020202020204" pitchFamily="34" charset="0"/>
            </a:endParaRPr>
          </a:p>
          <a:p>
            <a:pPr lvl="0"/>
            <a:r>
              <a:rPr lang="en-US" altLang="en-GB" sz="1800" dirty="0">
                <a:solidFill>
                  <a:schemeClr val="bg1"/>
                </a:solidFill>
                <a:latin typeface="Arial" panose="020B0604020202020204" pitchFamily="34" charset="0"/>
              </a:rPr>
              <a:t>Fukuoka, Japan, May. 20th – 24th, 2024</a:t>
            </a:r>
            <a:endParaRPr lang="en-US" altLang="en-GB" sz="1800" dirty="0">
              <a:solidFill>
                <a:schemeClr val="bg1"/>
              </a:solidFill>
              <a:latin typeface="Arial" panose="020B0604020202020204" pitchFamily="34" charset="0"/>
            </a:endParaRPr>
          </a:p>
          <a:p>
            <a:pPr lvl="0"/>
            <a:endParaRPr lang="en-US" altLang="en-GB" sz="1800" dirty="0">
              <a:solidFill>
                <a:schemeClr val="bg1"/>
              </a:solidFill>
              <a:latin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Source: 		ZTE Corporation, Sanechips</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Agenda Item:	13</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 name="Title 7"/>
          <p:cNvSpPr>
            <a:spLocks noGrp="1"/>
          </p:cNvSpPr>
          <p:nvPr/>
        </p:nvSpPr>
        <p:spPr>
          <a:xfrm>
            <a:off x="274320" y="2004695"/>
            <a:ext cx="8595360" cy="1022985"/>
          </a:xfrm>
          <a:prstGeom prst="rect">
            <a:avLst/>
          </a:prstGeom>
          <a:noFill/>
          <a:ln w="9525">
            <a:noFill/>
            <a:miter lim="800000"/>
          </a:ln>
        </p:spPr>
        <p:txBody>
          <a:bodyPr vert="horz" wrap="square" lIns="0" tIns="0" rIns="0" bIns="0" numCol="1" anchor="t" anchorCtr="0" compatLnSpc="1">
            <a:noAutofit/>
          </a:bodyPr>
          <a:lstStyle>
            <a:lvl1pPr algn="l" defTabSz="457200" rtl="0" eaLnBrk="1" fontAlgn="base" hangingPunct="1">
              <a:spcBef>
                <a:spcPct val="0"/>
              </a:spcBef>
              <a:spcAft>
                <a:spcPct val="0"/>
              </a:spcAft>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a:lstStyle>
          <a:p>
            <a:pPr eaLnBrk="1" hangingPunct="1"/>
            <a:r>
              <a:rPr lang="en-US" dirty="0"/>
              <a:t>Motivation on R19 basket WID on NR intra-band contiguous CA with UL MIMO</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6277" y="213904"/>
            <a:ext cx="3956331" cy="329275"/>
          </a:xfrm>
        </p:spPr>
        <p:txBody>
          <a:bodyPr/>
          <a:lstStyle/>
          <a:p>
            <a:r>
              <a:rPr lang="en-US" dirty="0"/>
              <a:t>Backgroud (1)</a:t>
            </a:r>
            <a:endParaRPr lang="en-US" dirty="0"/>
          </a:p>
        </p:txBody>
      </p:sp>
      <p:sp>
        <p:nvSpPr>
          <p:cNvPr id="6" name="文本框 5"/>
          <p:cNvSpPr txBox="1"/>
          <p:nvPr/>
        </p:nvSpPr>
        <p:spPr>
          <a:xfrm>
            <a:off x="198755" y="734060"/>
            <a:ext cx="8639810" cy="4274185"/>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In TS38.101-1 v18.5.0, there are two PC2/3 NR intra-band CA configuration with UL MIMO defined, i.e. CA_n41C, CA_n78C</a:t>
            </a: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In the R19 WID NR_ENDC_RF_Ph4, there are four NR intra-band CA configuration with UL MIMO selected as example band combination, i.e. CA_n41C, CA_n78C, CA_n77C and CA_n79C</a:t>
            </a:r>
            <a:endParaRPr lang="en-US" altLang="en-US" sz="14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endParaRPr lang="en-US" altLang="en-US" sz="14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endParaRPr lang="en-US" altLang="en-US" sz="1400" dirty="0">
              <a:latin typeface="Arial" panose="020B0604020202020204" pitchFamily="34" charset="0"/>
              <a:cs typeface="Arial" panose="020B0604020202020204" pitchFamily="34" charset="0"/>
            </a:endParaRPr>
          </a:p>
          <a:p>
            <a:pPr marL="742950" lvl="1" indent="-285750" eaLnBrk="1" latinLnBrk="0" hangingPunct="1">
              <a:spcAft>
                <a:spcPts val="900"/>
              </a:spcAft>
              <a:buFont typeface="Arial" panose="020B0604020202020204" pitchFamily="34" charset="0"/>
              <a:buChar char="•"/>
            </a:pPr>
            <a:endParaRPr lang="en-US" altLang="en-US" sz="1400" dirty="0">
              <a:latin typeface="Arial" panose="020B0604020202020204" pitchFamily="34" charset="0"/>
              <a:cs typeface="Arial" panose="020B0604020202020204" pitchFamily="34" charset="0"/>
            </a:endParaRPr>
          </a:p>
          <a:p>
            <a:pPr marL="742950" lvl="1" indent="-285750" eaLnBrk="1" latinLnBrk="0" hangingPunct="1">
              <a:spcAft>
                <a:spcPts val="900"/>
              </a:spcAft>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Also there was a note in the objectives, saying: NOTE: leave the other band combination specific requirements to the corresponding Rel-19 basket WIs</a:t>
            </a:r>
            <a:endParaRPr lang="en-US" altLang="en-US" sz="12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kumimoji="1" lang="en-US" altLang="en-US" sz="1200" dirty="0">
              <a:latin typeface="Arial" panose="020B0604020202020204" pitchFamily="34" charset="0"/>
              <a:cs typeface="Arial" panose="020B0604020202020204" pitchFamily="34" charset="0"/>
            </a:endParaRPr>
          </a:p>
        </p:txBody>
      </p:sp>
      <p:graphicFrame>
        <p:nvGraphicFramePr>
          <p:cNvPr id="2" name="表格 1"/>
          <p:cNvGraphicFramePr/>
          <p:nvPr/>
        </p:nvGraphicFramePr>
        <p:xfrm>
          <a:off x="1356995" y="1280795"/>
          <a:ext cx="6115050" cy="960120"/>
        </p:xfrm>
        <a:graphic>
          <a:graphicData uri="http://schemas.openxmlformats.org/drawingml/2006/table">
            <a:tbl>
              <a:tblPr firstRow="1" bandRow="1">
                <a:tableStyleId>{5940675A-B579-460E-94D1-54222C63F5DA}</a:tableStyleId>
              </a:tblPr>
              <a:tblGrid>
                <a:gridCol w="885825"/>
                <a:gridCol w="598488"/>
                <a:gridCol w="676275"/>
                <a:gridCol w="598487"/>
                <a:gridCol w="676275"/>
                <a:gridCol w="555625"/>
                <a:gridCol w="768350"/>
                <a:gridCol w="584200"/>
                <a:gridCol w="771525"/>
              </a:tblGrid>
              <a:tr h="0">
                <a:tc>
                  <a:txBody>
                    <a:bodyPr/>
                    <a:lstStyle/>
                    <a:p>
                      <a:pPr indent="0" algn="ctr">
                        <a:buNone/>
                      </a:pPr>
                      <a:r>
                        <a:rPr lang="en-US" sz="900" b="1">
                          <a:latin typeface="Arial" panose="020B0604020202020204" pitchFamily="34" charset="0"/>
                          <a:cs typeface="Arial" panose="020B0604020202020204" pitchFamily="34" charset="0"/>
                        </a:rPr>
                        <a:t>NR</a:t>
                      </a:r>
                      <a:r>
                        <a:rPr lang="en-US" sz="900" b="1">
                          <a:latin typeface="Times New Roman" panose="02020603050405020304" charset="0"/>
                          <a:cs typeface="Times New Roman" panose="02020603050405020304" charset="0"/>
                        </a:rPr>
                        <a:t>CA Configuration</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Class 1 (dBm)</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Tolerance (dB)</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Class 2 (dBm)</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Tolerance (dB)</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Class 3 (dBm)</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Tolerance (dB)</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Class 4 (dBm)</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Tolerance (dB)</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buNone/>
                      </a:pPr>
                      <a:r>
                        <a:rPr lang="en-US" sz="900" b="0">
                          <a:latin typeface="Arial" panose="020B0604020202020204" pitchFamily="34" charset="0"/>
                          <a:cs typeface="Arial" panose="020B0604020202020204" pitchFamily="34" charset="0"/>
                        </a:rPr>
                        <a:t>CA_n41C</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26</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+2/-3</a:t>
                      </a:r>
                      <a:r>
                        <a:rPr lang="en-US" sz="900" b="0" baseline="30000">
                          <a:latin typeface="Arial" panose="020B0604020202020204" pitchFamily="34" charset="0"/>
                          <a:cs typeface="Arial" panose="020B0604020202020204" pitchFamily="34" charset="0"/>
                        </a:rPr>
                        <a:t>1</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23</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+2/-3</a:t>
                      </a:r>
                      <a:r>
                        <a:rPr lang="en-US" sz="900" b="0" baseline="30000">
                          <a:latin typeface="Arial" panose="020B0604020202020204" pitchFamily="34" charset="0"/>
                          <a:cs typeface="Arial" panose="020B0604020202020204" pitchFamily="34" charset="0"/>
                        </a:rPr>
                        <a:t>1</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buNone/>
                      </a:pPr>
                      <a:r>
                        <a:rPr lang="en-US" sz="900" b="0">
                          <a:latin typeface="Times New Roman" panose="02020603050405020304" charset="0"/>
                          <a:cs typeface="Times New Roman" panose="02020603050405020304" charset="0"/>
                        </a:rPr>
                        <a:t>CA_</a:t>
                      </a:r>
                      <a:r>
                        <a:rPr lang="en-US" sz="900" b="0">
                          <a:latin typeface="Arial" panose="020B0604020202020204" pitchFamily="34" charset="0"/>
                          <a:cs typeface="Arial" panose="020B0604020202020204" pitchFamily="34" charset="0"/>
                        </a:rPr>
                        <a:t>n</a:t>
                      </a:r>
                      <a:r>
                        <a:rPr lang="en-US" sz="900" b="0">
                          <a:latin typeface="Times New Roman" panose="02020603050405020304" charset="0"/>
                          <a:cs typeface="Times New Roman" panose="02020603050405020304" charset="0"/>
                        </a:rPr>
                        <a:t>7</a:t>
                      </a:r>
                      <a:r>
                        <a:rPr lang="en-US" sz="900" b="0">
                          <a:latin typeface="Arial" panose="020B0604020202020204" pitchFamily="34" charset="0"/>
                          <a:cs typeface="Arial" panose="020B0604020202020204" pitchFamily="34" charset="0"/>
                        </a:rPr>
                        <a:t>8</a:t>
                      </a:r>
                      <a:r>
                        <a:rPr lang="en-US" sz="900" b="0">
                          <a:latin typeface="Times New Roman" panose="02020603050405020304" charset="0"/>
                          <a:cs typeface="Times New Roman" panose="02020603050405020304" charset="0"/>
                        </a:rPr>
                        <a:t>C</a:t>
                      </a:r>
                      <a:endParaRPr lang="en-US" altLang="en-US" sz="9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26</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+2/-3</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Times New Roman" panose="02020603050405020304" charset="0"/>
                          <a:cs typeface="Times New Roman" panose="02020603050405020304" charset="0"/>
                        </a:rPr>
                        <a:t>23</a:t>
                      </a:r>
                      <a:endParaRPr lang="en-US" altLang="en-US" sz="900" b="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+2/-3</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gridSpan="9">
                  <a:txBody>
                    <a:bodyPr/>
                    <a:lstStyle/>
                    <a:p>
                      <a:pPr indent="0">
                        <a:buNone/>
                      </a:pPr>
                      <a:r>
                        <a:rPr lang="en-US" sz="900" b="0">
                          <a:latin typeface="Arial" panose="020B0604020202020204" pitchFamily="34" charset="0"/>
                          <a:cs typeface="Arial" panose="020B0604020202020204" pitchFamily="34" charset="0"/>
                        </a:rPr>
                        <a:t>NOTE 1:	</a:t>
                      </a:r>
                      <a:r>
                        <a:rPr lang="en-US" sz="900" b="0">
                          <a:latin typeface="Times New Roman" panose="02020603050405020304" charset="0"/>
                          <a:cs typeface="Times New Roman" panose="02020603050405020304" charset="0"/>
                        </a:rPr>
                        <a:t>If all transmitted resource blocksover all component carriers are </a:t>
                      </a:r>
                      <a:r>
                        <a:rPr lang="en-US" sz="900" b="0">
                          <a:latin typeface="Arial" panose="020B0604020202020204" pitchFamily="34" charset="0"/>
                          <a:cs typeface="Arial" panose="020B0604020202020204" pitchFamily="34" charset="0"/>
                        </a:rPr>
                        <a:t>confined within F</a:t>
                      </a:r>
                      <a:r>
                        <a:rPr lang="en-US" sz="900" b="0" baseline="-25000">
                          <a:latin typeface="Arial" panose="020B0604020202020204" pitchFamily="34" charset="0"/>
                          <a:cs typeface="Arial" panose="020B0604020202020204" pitchFamily="34" charset="0"/>
                        </a:rPr>
                        <a:t>UL_low</a:t>
                      </a:r>
                      <a:r>
                        <a:rPr lang="en-US" sz="900" b="0">
                          <a:latin typeface="Arial" panose="020B0604020202020204" pitchFamily="34" charset="0"/>
                          <a:cs typeface="Arial" panose="020B0604020202020204" pitchFamily="34" charset="0"/>
                        </a:rPr>
                        <a:t>and F</a:t>
                      </a:r>
                      <a:r>
                        <a:rPr lang="en-US" sz="900" b="0" baseline="-25000">
                          <a:latin typeface="Arial" panose="020B0604020202020204" pitchFamily="34" charset="0"/>
                          <a:cs typeface="Arial" panose="020B0604020202020204" pitchFamily="34" charset="0"/>
                        </a:rPr>
                        <a:t>UL_low </a:t>
                      </a:r>
                      <a:r>
                        <a:rPr lang="en-US" sz="900" b="0">
                          <a:latin typeface="Arial" panose="020B0604020202020204" pitchFamily="34" charset="0"/>
                          <a:cs typeface="Arial" panose="020B0604020202020204" pitchFamily="34" charset="0"/>
                        </a:rPr>
                        <a:t>+ 4 MHz or</a:t>
                      </a:r>
                      <a:r>
                        <a:rPr lang="en-US" sz="900" b="0">
                          <a:latin typeface="Times New Roman" panose="02020603050405020304" charset="0"/>
                          <a:cs typeface="Times New Roman" panose="02020603050405020304" charset="0"/>
                        </a:rPr>
                        <a:t>/and</a:t>
                      </a:r>
                      <a:r>
                        <a:rPr lang="en-US" sz="900" b="0">
                          <a:latin typeface="Arial" panose="020B0604020202020204" pitchFamily="34" charset="0"/>
                          <a:cs typeface="Arial" panose="020B0604020202020204" pitchFamily="34" charset="0"/>
                        </a:rPr>
                        <a:t>F</a:t>
                      </a:r>
                      <a:r>
                        <a:rPr lang="en-US" sz="900" b="0" baseline="-25000">
                          <a:latin typeface="Arial" panose="020B0604020202020204" pitchFamily="34" charset="0"/>
                          <a:cs typeface="Arial" panose="020B0604020202020204" pitchFamily="34" charset="0"/>
                        </a:rPr>
                        <a:t>UL_high</a:t>
                      </a:r>
                      <a:r>
                        <a:rPr lang="en-US" sz="900" b="0">
                          <a:latin typeface="Arial" panose="020B0604020202020204" pitchFamily="34" charset="0"/>
                          <a:cs typeface="Arial" panose="020B0604020202020204" pitchFamily="34" charset="0"/>
                        </a:rPr>
                        <a:t>– 4 MHz and F</a:t>
                      </a:r>
                      <a:r>
                        <a:rPr lang="en-US" sz="900" b="0" baseline="-25000">
                          <a:latin typeface="Arial" panose="020B0604020202020204" pitchFamily="34" charset="0"/>
                          <a:cs typeface="Arial" panose="020B0604020202020204" pitchFamily="34" charset="0"/>
                        </a:rPr>
                        <a:t>UL_high</a:t>
                      </a:r>
                      <a:r>
                        <a:rPr lang="en-US" sz="900" b="0">
                          <a:latin typeface="Arial" panose="020B0604020202020204" pitchFamily="34" charset="0"/>
                          <a:cs typeface="Arial" panose="020B0604020202020204" pitchFamily="34" charset="0"/>
                        </a:rPr>
                        <a:t>, the maximum output power requirement is relaxed by reducing the lower tolerance limit by 1.5 dBNOTE 2:	P</a:t>
                      </a:r>
                      <a:r>
                        <a:rPr lang="en-US" sz="900" b="0" baseline="-25000">
                          <a:latin typeface="Arial" panose="020B0604020202020204" pitchFamily="34" charset="0"/>
                          <a:cs typeface="Arial" panose="020B0604020202020204" pitchFamily="34" charset="0"/>
                        </a:rPr>
                        <a:t>PowerClass</a:t>
                      </a:r>
                      <a:r>
                        <a:rPr lang="en-US" sz="900" b="0">
                          <a:latin typeface="Arial" panose="020B0604020202020204" pitchFamily="34" charset="0"/>
                          <a:cs typeface="Arial" panose="020B0604020202020204" pitchFamily="34" charset="0"/>
                        </a:rPr>
                        <a:t>is the maximum UE power specified without taking into account the tolerance</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pic>
        <p:nvPicPr>
          <p:cNvPr id="4" name="图片 3"/>
          <p:cNvPicPr>
            <a:picLocks noChangeAspect="1"/>
          </p:cNvPicPr>
          <p:nvPr/>
        </p:nvPicPr>
        <p:blipFill>
          <a:blip r:embed="rId1"/>
          <a:stretch>
            <a:fillRect/>
          </a:stretch>
        </p:blipFill>
        <p:spPr>
          <a:xfrm>
            <a:off x="1212215" y="3212465"/>
            <a:ext cx="5920740" cy="990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6277" y="213904"/>
            <a:ext cx="3956331" cy="329275"/>
          </a:xfrm>
        </p:spPr>
        <p:txBody>
          <a:bodyPr/>
          <a:lstStyle/>
          <a:p>
            <a:r>
              <a:rPr lang="en-US" dirty="0"/>
              <a:t>Backgroud(2)</a:t>
            </a:r>
            <a:endParaRPr lang="en-US" dirty="0"/>
          </a:p>
        </p:txBody>
      </p:sp>
      <p:sp>
        <p:nvSpPr>
          <p:cNvPr id="6" name="文本框 5"/>
          <p:cNvSpPr txBox="1"/>
          <p:nvPr/>
        </p:nvSpPr>
        <p:spPr>
          <a:xfrm>
            <a:off x="198755" y="734060"/>
            <a:ext cx="8639810" cy="4274185"/>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In RAN4 #110 meeting, some missing lower order power class(PC2 and PC3) of same PC1.5 band combination were observed (also shown in the previous slide). How to treat the new proposed BC configurations for intra-band CA which are not included in the NR_ENDC_RF_Ph4 WI objectives were included in the WF[2], which are shown below:</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r>
              <a:rPr lang="en-US" altLang="en-US" sz="1400" dirty="0">
                <a:latin typeface="Arial" panose="020B0604020202020204" pitchFamily="34" charset="0"/>
                <a:cs typeface="Arial" panose="020B0604020202020204" pitchFamily="34" charset="0"/>
                <a:sym typeface="+mn-ea"/>
              </a:rPr>
              <a:t>      </a:t>
            </a:r>
            <a:endParaRPr lang="en-US" altLang="en-US" sz="14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endParaRPr lang="en-US" altLang="en-US" sz="14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dirty="0"/>
          </a:p>
          <a:p>
            <a:pPr marL="0" indent="0">
              <a:buFont typeface="Arial" panose="020B0604020202020204" pitchFamily="34" charset="0"/>
              <a:buNone/>
            </a:pPr>
            <a:endParaRPr kumimoji="1" lang="zh-CN" altLang="en-US" sz="1000" dirty="0">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1"/>
          <a:stretch>
            <a:fillRect/>
          </a:stretch>
        </p:blipFill>
        <p:spPr>
          <a:xfrm>
            <a:off x="1083945" y="1851025"/>
            <a:ext cx="6690360" cy="246126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5352" y="214312"/>
            <a:ext cx="8799195" cy="329565"/>
          </a:xfrm>
        </p:spPr>
        <p:txBody>
          <a:bodyPr/>
          <a:lstStyle/>
          <a:p>
            <a:r>
              <a:rPr lang="en-US" dirty="0"/>
              <a:t>Motivation </a:t>
            </a:r>
            <a:endParaRPr lang="en-US" dirty="0"/>
          </a:p>
        </p:txBody>
      </p:sp>
      <p:sp>
        <p:nvSpPr>
          <p:cNvPr id="6" name="文本框 5"/>
          <p:cNvSpPr txBox="1"/>
          <p:nvPr/>
        </p:nvSpPr>
        <p:spPr>
          <a:xfrm>
            <a:off x="251847" y="768211"/>
            <a:ext cx="8639810" cy="422402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solidFill>
                  <a:schemeClr val="tx1"/>
                </a:solidFill>
                <a:latin typeface="Arial" panose="020B0604020202020204" pitchFamily="34" charset="0"/>
                <a:cs typeface="Arial" panose="020B0604020202020204" pitchFamily="34" charset="0"/>
                <a:sym typeface="+mn-ea"/>
              </a:rPr>
              <a:t>There are a lot of NR FR1 bands supporting intra-band contiguous CA operation, meanwhile UL MIMO feature can also be supported in the same band.</a:t>
            </a:r>
            <a:endParaRPr lang="en-US" altLang="en-US" sz="14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solidFill>
                  <a:schemeClr val="tx1"/>
                </a:solidFill>
                <a:latin typeface="Arial" panose="020B0604020202020204" pitchFamily="34" charset="0"/>
                <a:cs typeface="Arial" panose="020B0604020202020204" pitchFamily="34" charset="0"/>
                <a:sym typeface="+mn-ea"/>
              </a:rPr>
              <a:t>There are two bands specified NR CA configurations with UL MIMO in the existing TS38.101-1 specification, the general RF requirements have already been defined.</a:t>
            </a:r>
            <a:endParaRPr lang="en-US" altLang="en-US" sz="14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solidFill>
                  <a:schemeClr val="tx1"/>
                </a:solidFill>
                <a:latin typeface="Arial" panose="020B0604020202020204" pitchFamily="34" charset="0"/>
                <a:cs typeface="Arial" panose="020B0604020202020204" pitchFamily="34" charset="0"/>
                <a:sym typeface="+mn-ea"/>
              </a:rPr>
              <a:t>In the R19 WID NR_ENDC_RF_Ph4, there are several PC1.5 NR CA configurations with UL MIMO included, however the corresponding lower power class (i.e. PC2/PC3) configurations </a:t>
            </a:r>
            <a:r>
              <a:rPr lang="en-US" altLang="zh-CN" sz="1400" dirty="0">
                <a:solidFill>
                  <a:schemeClr val="tx1"/>
                </a:solidFill>
                <a:latin typeface="Arial" panose="020B0604020202020204" pitchFamily="34" charset="0"/>
                <a:cs typeface="Arial" panose="020B0604020202020204" pitchFamily="34" charset="0"/>
                <a:sym typeface="+mn-ea"/>
              </a:rPr>
              <a:t>are missing in </a:t>
            </a:r>
            <a:r>
              <a:rPr lang="en-US" altLang="en-US" sz="1400" dirty="0">
                <a:solidFill>
                  <a:schemeClr val="tx1"/>
                </a:solidFill>
                <a:latin typeface="Arial" panose="020B0604020202020204" pitchFamily="34" charset="0"/>
                <a:cs typeface="Arial" panose="020B0604020202020204" pitchFamily="34" charset="0"/>
                <a:sym typeface="+mn-ea"/>
              </a:rPr>
              <a:t>some of them (i.e. CA_n77C and CA_n79C).</a:t>
            </a:r>
            <a:endParaRPr lang="en-US" altLang="en-US" sz="1400" dirty="0">
              <a:solidFill>
                <a:schemeClr val="tx1"/>
              </a:solidFill>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200" dirty="0">
                <a:solidFill>
                  <a:schemeClr val="tx1"/>
                </a:solidFill>
                <a:latin typeface="Arial" panose="020B0604020202020204" pitchFamily="34" charset="0"/>
                <a:cs typeface="Arial" panose="020B0604020202020204" pitchFamily="34" charset="0"/>
                <a:sym typeface="+mn-ea"/>
              </a:rPr>
              <a:t>The absence of </a:t>
            </a:r>
            <a:r>
              <a:rPr lang="en-US" altLang="en-US" sz="1200" strike="sngStrike" dirty="0">
                <a:solidFill>
                  <a:schemeClr val="tx1"/>
                </a:solidFill>
                <a:latin typeface="Arial" panose="020B0604020202020204" pitchFamily="34" charset="0"/>
                <a:cs typeface="Arial" panose="020B0604020202020204" pitchFamily="34" charset="0"/>
                <a:sym typeface="+mn-ea"/>
              </a:rPr>
              <a:t>a</a:t>
            </a:r>
            <a:r>
              <a:rPr lang="en-US" altLang="en-US" sz="1200" dirty="0">
                <a:solidFill>
                  <a:schemeClr val="tx1"/>
                </a:solidFill>
                <a:latin typeface="Arial" panose="020B0604020202020204" pitchFamily="34" charset="0"/>
                <a:cs typeface="Arial" panose="020B0604020202020204" pitchFamily="34" charset="0"/>
                <a:sym typeface="+mn-ea"/>
              </a:rPr>
              <a:t> lower power class configuration would cause problems in duty cycle based SAR solution to high power class configuration.</a:t>
            </a:r>
            <a:endParaRPr lang="en-US" altLang="en-US" sz="12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solidFill>
                  <a:schemeClr val="tx1"/>
                </a:solidFill>
                <a:latin typeface="Arial" panose="020B0604020202020204" pitchFamily="34" charset="0"/>
                <a:cs typeface="Arial" panose="020B0604020202020204" pitchFamily="34" charset="0"/>
                <a:sym typeface="+mn-ea"/>
              </a:rPr>
              <a:t>Moreover, considering the demands from operators, and more NR intra-band UL contiguous CA with UL MIMO will be supported, using Basket WID approach should be an efficient and routine way.</a:t>
            </a:r>
            <a:endParaRPr lang="en-US" altLang="en-US" sz="14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solidFill>
                  <a:schemeClr val="tx1"/>
                </a:solidFill>
                <a:latin typeface="Arial" panose="020B0604020202020204" pitchFamily="34" charset="0"/>
                <a:cs typeface="Arial" panose="020B0604020202020204" pitchFamily="34" charset="0"/>
                <a:sym typeface="+mn-ea"/>
              </a:rPr>
              <a:t>Therefore, it is proposed to create a Rel-19 basket WID to include new NR intra-band UL contiguous CA with UL MIMO.</a:t>
            </a:r>
            <a:endParaRPr lang="en-US" altLang="en-US" sz="1400" dirty="0">
              <a:solidFill>
                <a:schemeClr val="tx1"/>
              </a:solidFill>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200" dirty="0">
                <a:solidFill>
                  <a:schemeClr val="tx1"/>
                </a:solidFill>
                <a:latin typeface="Arial" panose="020B0604020202020204" pitchFamily="34" charset="0"/>
                <a:cs typeface="Arial" panose="020B0604020202020204" pitchFamily="34" charset="0"/>
                <a:sym typeface="+mn-ea"/>
              </a:rPr>
              <a:t> PC2 and PC3 intra-band UL contiguous CA with UL MIMO can be included firstly, PC1</a:t>
            </a:r>
            <a:r>
              <a:rPr lang="en-US" altLang="en-US" sz="1200" dirty="0">
                <a:latin typeface="Arial" panose="020B0604020202020204" pitchFamily="34" charset="0"/>
                <a:cs typeface="Arial" panose="020B0604020202020204" pitchFamily="34" charset="0"/>
                <a:sym typeface="+mn-ea"/>
              </a:rPr>
              <a:t>.5 intra-band UL contiguous CA with UL MIMO can be considered after the general requirements are completed in R19 WID NR_ENDC_RF_Ph4. </a:t>
            </a:r>
            <a:endParaRPr lang="en-US" altLang="en-US" sz="14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237" y="138477"/>
            <a:ext cx="3956331" cy="329275"/>
          </a:xfrm>
        </p:spPr>
        <p:txBody>
          <a:bodyPr/>
          <a:lstStyle/>
          <a:p>
            <a:r>
              <a:rPr lang="en-US" dirty="0"/>
              <a:t>Proposals</a:t>
            </a:r>
            <a:endParaRPr lang="en-US" sz="2000" dirty="0"/>
          </a:p>
        </p:txBody>
      </p:sp>
      <p:sp>
        <p:nvSpPr>
          <p:cNvPr id="4" name="内容占位符 3"/>
          <p:cNvSpPr>
            <a:spLocks noGrp="1"/>
          </p:cNvSpPr>
          <p:nvPr>
            <p:ph idx="12"/>
          </p:nvPr>
        </p:nvSpPr>
        <p:spPr>
          <a:xfrm>
            <a:off x="274237" y="904209"/>
            <a:ext cx="8327070" cy="3763645"/>
          </a:xfrm>
        </p:spPr>
        <p:txBody>
          <a:bodyPr/>
          <a:lstStyle/>
          <a:p>
            <a:pPr marL="285750" indent="-285750" latinLnBrk="0">
              <a:spcBef>
                <a:spcPts val="0"/>
              </a:spcBef>
              <a:spcAft>
                <a:spcPts val="900"/>
              </a:spcAft>
              <a:buFont typeface="Wingdings" panose="05000000000000000000" charset="0"/>
              <a:buChar char="n"/>
            </a:pPr>
            <a:r>
              <a:rPr lang="en-US" sz="1400" b="1" dirty="0">
                <a:solidFill>
                  <a:schemeClr val="tx1"/>
                </a:solidFill>
                <a:sym typeface="+mn-ea"/>
              </a:rPr>
              <a:t>Proposal: It is proposed to </a:t>
            </a:r>
            <a:r>
              <a:rPr lang="en-US" altLang="zh-CN" sz="1400" b="1" dirty="0">
                <a:solidFill>
                  <a:schemeClr val="tx1"/>
                </a:solidFill>
                <a:sym typeface="+mn-ea"/>
              </a:rPr>
              <a:t>create</a:t>
            </a:r>
            <a:r>
              <a:rPr lang="en-US" sz="1400" b="1" dirty="0">
                <a:solidFill>
                  <a:schemeClr val="tx1"/>
                </a:solidFill>
                <a:sym typeface="+mn-ea"/>
              </a:rPr>
              <a:t> a Rel-19 basket WID to include new NR intra-band UL contiguous CA  with UL MIMO.</a:t>
            </a:r>
            <a:endParaRPr lang="en-US" sz="1400" b="1" dirty="0">
              <a:solidFill>
                <a:schemeClr val="tx1"/>
              </a:solidFill>
              <a:sym typeface="+mn-ea"/>
            </a:endParaRPr>
          </a:p>
          <a:p>
            <a:pPr lvl="1" latinLnBrk="0">
              <a:spcBef>
                <a:spcPts val="0"/>
              </a:spcBef>
              <a:spcAft>
                <a:spcPts val="900"/>
              </a:spcAft>
              <a:buFont typeface="Arial" panose="020B0604020202020204" pitchFamily="34" charset="0"/>
              <a:buChar char="•"/>
            </a:pPr>
            <a:r>
              <a:rPr lang="en-US" sz="1085" dirty="0">
                <a:sym typeface="+mn-ea"/>
              </a:rPr>
              <a:t>PC2 and PC3 intra-band UL contiguous CA with UL MIMO can be included first</a:t>
            </a:r>
            <a:r>
              <a:rPr lang="en-US" sz="1085" dirty="0">
                <a:solidFill>
                  <a:srgbClr val="FF0000"/>
                </a:solidFill>
                <a:sym typeface="+mn-ea"/>
              </a:rPr>
              <a:t>ly</a:t>
            </a:r>
            <a:r>
              <a:rPr lang="en-US" sz="1085" dirty="0">
                <a:sym typeface="+mn-ea"/>
              </a:rPr>
              <a:t>, PC1.5 intra-band UL contiguous CA with UL MIMO can be considered after the general requirements are completed in R19 WID NR_ENDC_RF_Ph4.</a:t>
            </a:r>
            <a:endParaRPr lang="en-US" altLang="en-US" sz="1085" dirty="0">
              <a:latin typeface="Arial" panose="020B0604020202020204" pitchFamily="34" charset="0"/>
              <a:cs typeface="Arial" panose="020B0604020202020204" pitchFamily="34" charset="0"/>
              <a:sym typeface="+mn-ea"/>
            </a:endParaRPr>
          </a:p>
          <a:p>
            <a:pPr marL="0" indent="0" latinLnBrk="0">
              <a:spcBef>
                <a:spcPts val="0"/>
              </a:spcBef>
              <a:spcAft>
                <a:spcPts val="900"/>
              </a:spcAft>
              <a:buFont typeface="Wingdings" panose="05000000000000000000" charset="0"/>
              <a:buNone/>
            </a:pPr>
            <a:endParaRPr lang="en-US" sz="1200" dirty="0">
              <a:sym typeface="+mn-ea"/>
            </a:endParaRPr>
          </a:p>
          <a:p>
            <a:pPr marL="285750" indent="-285750" latinLnBrk="0">
              <a:spcBef>
                <a:spcPts val="0"/>
              </a:spcBef>
              <a:spcAft>
                <a:spcPts val="900"/>
              </a:spcAft>
              <a:buFont typeface="Wingdings" panose="05000000000000000000" charset="0"/>
              <a:buChar char="n"/>
            </a:pPr>
            <a:endParaRPr lang="en-US" sz="1400" b="1" dirty="0">
              <a:sym typeface="+mn-ea"/>
            </a:endParaRPr>
          </a:p>
          <a:p>
            <a:pPr marL="285750" indent="-285750" latinLnBrk="0">
              <a:spcBef>
                <a:spcPts val="0"/>
              </a:spcBef>
              <a:spcAft>
                <a:spcPts val="900"/>
              </a:spcAft>
              <a:buFont typeface="Wingdings" panose="05000000000000000000" charset="0"/>
              <a:buChar char="n"/>
            </a:pPr>
            <a:endParaRPr lang="en-US" sz="1400" b="1" dirty="0">
              <a:sym typeface="+mn-ea"/>
            </a:endParaRPr>
          </a:p>
          <a:p>
            <a:pPr marL="285750" indent="-285750" latinLnBrk="0">
              <a:spcBef>
                <a:spcPts val="0"/>
              </a:spcBef>
              <a:spcAft>
                <a:spcPts val="900"/>
              </a:spcAft>
              <a:buFont typeface="Wingdings" panose="05000000000000000000" charset="0"/>
              <a:buChar char="n"/>
            </a:pPr>
            <a:endParaRPr lang="en-US" sz="1400" b="1" dirty="0">
              <a:sym typeface="+mn-ea"/>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237" y="138477"/>
            <a:ext cx="3956331" cy="329275"/>
          </a:xfrm>
        </p:spPr>
        <p:txBody>
          <a:bodyPr/>
          <a:lstStyle/>
          <a:p>
            <a:pPr algn="l"/>
            <a:r>
              <a:rPr lang="en-US" dirty="0"/>
              <a:t>Rerference</a:t>
            </a:r>
            <a:endParaRPr lang="en-US" sz="2000" dirty="0"/>
          </a:p>
        </p:txBody>
      </p:sp>
      <p:sp>
        <p:nvSpPr>
          <p:cNvPr id="4" name="内容占位符 3"/>
          <p:cNvSpPr>
            <a:spLocks noGrp="1"/>
          </p:cNvSpPr>
          <p:nvPr>
            <p:ph idx="12"/>
          </p:nvPr>
        </p:nvSpPr>
        <p:spPr>
          <a:xfrm>
            <a:off x="274237" y="904209"/>
            <a:ext cx="8327070" cy="3763645"/>
          </a:xfrm>
        </p:spPr>
        <p:txBody>
          <a:bodyPr/>
          <a:lstStyle/>
          <a:p>
            <a:pPr marL="457200" lvl="1" indent="0" eaLnBrk="1" latinLnBrk="0" hangingPunct="1">
              <a:spcAft>
                <a:spcPts val="900"/>
              </a:spcAft>
              <a:buFont typeface="Arial" panose="020B0604020202020204" pitchFamily="34" charset="0"/>
              <a:buNone/>
            </a:pPr>
            <a:r>
              <a:rPr lang="en-US" sz="1200">
                <a:sym typeface="+mn-ea"/>
              </a:rPr>
              <a:t>1. RP-240828, New WID: UE RF enhancements for NR FR1/FR2 and EN-DC, Phase 4, RAN4 chair (Huawei)</a:t>
            </a:r>
            <a:endParaRPr lang="en-US" sz="1200">
              <a:sym typeface="+mn-ea"/>
            </a:endParaRPr>
          </a:p>
          <a:p>
            <a:pPr marL="457200" lvl="1" indent="0" eaLnBrk="1" latinLnBrk="0" hangingPunct="1">
              <a:spcAft>
                <a:spcPts val="900"/>
              </a:spcAft>
              <a:buFont typeface="Arial" panose="020B0604020202020204" pitchFamily="34" charset="0"/>
              <a:buNone/>
            </a:pPr>
            <a:r>
              <a:rPr lang="en-US" sz="1200">
                <a:sym typeface="+mn-ea"/>
              </a:rPr>
              <a:t>2. R4-2406583, WF on HPUE UE for UL CA and EN-DC, Samsung</a:t>
            </a:r>
            <a:endParaRPr lang="en-US" sz="12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6014</Words>
  <Application>WPS 演示</Application>
  <PresentationFormat>全屏显示(16:9)</PresentationFormat>
  <Paragraphs>153</Paragraphs>
  <Slides>7</Slides>
  <Notes>5</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7</vt:i4>
      </vt:variant>
    </vt:vector>
  </HeadingPairs>
  <TitlesOfParts>
    <vt:vector size="21" baseType="lpstr">
      <vt:lpstr>Arial</vt:lpstr>
      <vt:lpstr>宋体</vt:lpstr>
      <vt:lpstr>Wingdings</vt:lpstr>
      <vt:lpstr>Calibri</vt:lpstr>
      <vt:lpstr>微软雅黑</vt:lpstr>
      <vt:lpstr>Arial</vt:lpstr>
      <vt:lpstr>Heiti SC Light</vt:lpstr>
      <vt:lpstr>MS PGothic</vt:lpstr>
      <vt:lpstr>Wingdings</vt:lpstr>
      <vt:lpstr>Times New Roman</vt:lpstr>
      <vt:lpstr>Arial Unicode MS</vt:lpstr>
      <vt:lpstr>ZTE-Internal use only-16X9</vt:lpstr>
      <vt:lpstr>1_ZTE-Internal use only-16X9</vt:lpstr>
      <vt:lpstr>正文</vt:lpstr>
      <vt:lpstr>PowerPoint 演示文稿</vt:lpstr>
      <vt:lpstr>Backgroud (1)</vt:lpstr>
      <vt:lpstr>Backgroud(2)</vt:lpstr>
      <vt:lpstr>Motivation </vt:lpstr>
      <vt:lpstr>Proposals</vt:lpstr>
      <vt:lpstr>Rerference</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ZTE_Wubin</cp:lastModifiedBy>
  <cp:revision>1751</cp:revision>
  <dcterms:created xsi:type="dcterms:W3CDTF">2015-07-28T09:06:00Z</dcterms:created>
  <dcterms:modified xsi:type="dcterms:W3CDTF">2024-05-13T08:38:48Z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5EB02C54A3D34A26A9FB80E923D627C1</vt:lpwstr>
  </property>
</Properties>
</file>