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6"/>
  </p:notesMasterIdLst>
  <p:handoutMasterIdLst>
    <p:handoutMasterId r:id="rId27"/>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6" r:id="rId20"/>
    <p:sldId id="1005" r:id="rId21"/>
    <p:sldId id="976" r:id="rId22"/>
    <p:sldId id="1003" r:id="rId23"/>
    <p:sldId id="1004" r:id="rId24"/>
    <p:sldId id="977" r:id="rId25"/>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72AF2F"/>
    <a:srgbClr val="1E9657"/>
    <a:srgbClr val="B1D254"/>
    <a:srgbClr val="000000"/>
    <a:srgbClr val="000099"/>
    <a:srgbClr val="000066"/>
    <a:srgbClr val="0000FF"/>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24" d="100"/>
          <a:sy n="124" d="100"/>
        </p:scale>
        <p:origin x="39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ran/WG4_Radio/TSGR4_106/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ran/WG4_Radio/TSGR4_106/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6/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5/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RAN4#106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a:t>
            </a:r>
            <a:r>
              <a:rPr lang="en-US" dirty="0" smtClean="0"/>
              <a:t>Andrey </a:t>
            </a:r>
            <a:r>
              <a:rPr lang="en-US" dirty="0" err="1" smtClean="0"/>
              <a:t>Chervyakov</a:t>
            </a:r>
            <a:r>
              <a:rPr lang="en-US" dirty="0" smtClean="0">
                <a:latin typeface="+mj-ea"/>
                <a:ea typeface="+mj-ea"/>
              </a:rPr>
              <a:t> </a:t>
            </a:r>
            <a:endParaRPr lang="en-US" dirty="0">
              <a:latin typeface="+mj-ea"/>
              <a:ea typeface="+mj-ea"/>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106</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smtClean="0">
                <a:latin typeface="微软雅黑" panose="020B0503020204020204" pitchFamily="34" charset="-122"/>
                <a:ea typeface="微软雅黑" panose="020B0503020204020204" pitchFamily="34" charset="-122"/>
              </a:rPr>
              <a:t>Athens, Greece, February 27</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March 3</a:t>
            </a:r>
            <a:r>
              <a:rPr lang="en-US" sz="1400" b="1" baseline="30000" dirty="0" smtClean="0">
                <a:latin typeface="微软雅黑" panose="020B0503020204020204" pitchFamily="34" charset="-122"/>
                <a:ea typeface="微软雅黑" panose="020B0503020204020204" pitchFamily="34" charset="-122"/>
              </a:rPr>
              <a:t>rd</a:t>
            </a:r>
            <a:r>
              <a:rPr lang="en-US" sz="1400" b="1" dirty="0" smtClean="0">
                <a:latin typeface="微软雅黑" panose="020B0503020204020204" pitchFamily="34" charset="-122"/>
                <a:ea typeface="微软雅黑" panose="020B0503020204020204" pitchFamily="34" charset="-122"/>
              </a:rPr>
              <a:t> , 2023</a:t>
            </a:r>
            <a:endParaRPr lang="en-US" sz="1400" b="1"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R4-2300003</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2023</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7159490" cy="5095171"/>
          </a:xfrm>
        </p:spPr>
        <p:txBody>
          <a:bodyPr/>
          <a:lstStyle/>
          <a:p>
            <a:pPr marL="342882" lvl="1" indent="-342882">
              <a:lnSpc>
                <a:spcPct val="150000"/>
              </a:lnSpc>
              <a:spcBef>
                <a:spcPts val="0"/>
              </a:spcBef>
              <a:spcAft>
                <a:spcPts val="600"/>
              </a:spcAft>
              <a:buBlip>
                <a:blip r:embed="rId2"/>
              </a:buBlip>
            </a:pPr>
            <a:r>
              <a:rPr lang="en-US" altLang="zh-CN" sz="1400" dirty="0"/>
              <a:t>TOHRU (Trace Online Hand Raising Utility) will </a:t>
            </a:r>
            <a:r>
              <a:rPr lang="en-US" altLang="zh-CN" sz="1400"/>
              <a:t>be </a:t>
            </a:r>
            <a:r>
              <a:rPr lang="en-US" altLang="zh-CN" sz="1400" smtClean="0"/>
              <a:t>used</a:t>
            </a:r>
            <a:endParaRPr lang="en-US" altLang="zh-CN" sz="1400" dirty="0"/>
          </a:p>
          <a:p>
            <a:pPr lvl="1">
              <a:lnSpc>
                <a:spcPct val="150000"/>
              </a:lnSpc>
              <a:spcBef>
                <a:spcPts val="0"/>
              </a:spcBef>
              <a:spcAft>
                <a:spcPts val="0"/>
              </a:spcAft>
            </a:pPr>
            <a:r>
              <a:rPr lang="en-US" altLang="zh-CN" sz="1200" dirty="0"/>
              <a:t>3GPP TOHRU will be used in this </a:t>
            </a:r>
            <a:r>
              <a:rPr lang="en-US" altLang="zh-CN" sz="1200" dirty="0" smtClean="0"/>
              <a:t>meeting for three online sessions</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lnSpc>
                <a:spcPct val="150000"/>
              </a:lnSpc>
              <a:spcBef>
                <a:spcPts val="0"/>
              </a:spcBef>
              <a:spcAft>
                <a:spcPts val="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lnSpc>
                <a:spcPct val="150000"/>
              </a:lnSpc>
              <a:spcBef>
                <a:spcPts val="0"/>
              </a:spcBef>
              <a:spcAft>
                <a:spcPts val="0"/>
              </a:spcAft>
            </a:pPr>
            <a:r>
              <a:rPr lang="en-GB" altLang="zh-CN" sz="1200" dirty="0" smtClean="0"/>
              <a:t>Meeting name (TOHRU </a:t>
            </a:r>
            <a:r>
              <a:rPr lang="en-GB" altLang="zh-CN" sz="1200" dirty="0"/>
              <a:t>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2"/>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t>https://</a:t>
            </a:r>
            <a:r>
              <a:rPr lang="en-US" altLang="zh-CN" sz="1200" dirty="0" smtClean="0"/>
              <a:t>www.3gpp.org/ftp/tsg_ran/WG4_Radio/TSGR4_106/Invitation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Note</a:t>
            </a:r>
            <a:r>
              <a:rPr lang="en-US" altLang="zh-CN" sz="1200" dirty="0"/>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Rel-17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March 6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March 7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March 9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March 9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a:t>
            </a:r>
            <a:r>
              <a:rPr lang="en-US" altLang="zh-CN" sz="1200" dirty="0" smtClean="0"/>
              <a:t>before close of meeting on</a:t>
            </a:r>
            <a:r>
              <a:rPr lang="en-US" altLang="zh-CN" sz="1200" dirty="0" smtClean="0"/>
              <a:t> </a:t>
            </a:r>
            <a:r>
              <a:rPr lang="en-US" altLang="zh-CN" sz="1200" dirty="0" smtClean="0">
                <a:solidFill>
                  <a:srgbClr val="FF0000"/>
                </a:solidFill>
              </a:rPr>
              <a:t>March 3 (Friday</a:t>
            </a:r>
            <a:r>
              <a:rPr lang="en-US" altLang="zh-CN" sz="1200" dirty="0" smtClean="0">
                <a:solidFill>
                  <a:srgbClr val="FF0000"/>
                </a:solidFill>
              </a:rPr>
              <a:t>)</a:t>
            </a:r>
            <a:r>
              <a:rPr lang="en-US" altLang="zh-CN" sz="1200" dirty="0" smtClean="0"/>
              <a:t>, </a:t>
            </a:r>
            <a:r>
              <a:rPr lang="en-US" altLang="zh-CN" sz="1200" dirty="0"/>
              <a:t>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March </a:t>
            </a:r>
            <a:r>
              <a:rPr lang="en-US" altLang="zh-CN" sz="1400" dirty="0">
                <a:solidFill>
                  <a:srgbClr val="FF0000"/>
                </a:solidFill>
              </a:rPr>
              <a:t>9</a:t>
            </a:r>
            <a:r>
              <a:rPr lang="en-US" altLang="zh-CN" sz="1400" dirty="0" smtClean="0">
                <a:solidFill>
                  <a:srgbClr val="FF0000"/>
                </a:solidFill>
              </a:rPr>
              <a:t>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March 7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660936228"/>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 xmlns:a16="http://schemas.microsoft.com/office/drawing/2014/main" val="1688750464"/>
                    </a:ext>
                  </a:extLst>
                </a:gridCol>
                <a:gridCol w="1711096">
                  <a:extLst>
                    <a:ext uri="{9D8B030D-6E8A-4147-A177-3AD203B41FA5}">
                      <a16:colId xmlns="" xmlns:a16="http://schemas.microsoft.com/office/drawing/2014/main" val="1786498016"/>
                    </a:ext>
                  </a:extLst>
                </a:gridCol>
                <a:gridCol w="1972111">
                  <a:extLst>
                    <a:ext uri="{9D8B030D-6E8A-4147-A177-3AD203B41FA5}">
                      <a16:colId xmlns="" xmlns:a16="http://schemas.microsoft.com/office/drawing/2014/main" val="2421473489"/>
                    </a:ext>
                  </a:extLst>
                </a:gridCol>
                <a:gridCol w="5821418">
                  <a:extLst>
                    <a:ext uri="{9D8B030D-6E8A-4147-A177-3AD203B41FA5}">
                      <a16:colId xmlns=""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https://www.3gpp.org/ftp/tsg_ran/WG4_Radio/TSGR4_106/Inbox/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till  Deadline Feb 17 2023, 23:59 UTC</a:t>
                      </a: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https://www.3gpp.org/ftp/tsg_ran/WG4_Radio/TSGR4_106/Invitation/</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b="1" dirty="0" smtClean="0">
                <a:cs typeface="+mn-cs"/>
              </a:rPr>
              <a:t>To 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633914060"/>
              </p:ext>
            </p:extLst>
          </p:nvPr>
        </p:nvGraphicFramePr>
        <p:xfrm>
          <a:off x="307649" y="1703222"/>
          <a:ext cx="11622279" cy="379476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80"/>
          <p:cNvSpPr/>
          <p:nvPr/>
        </p:nvSpPr>
        <p:spPr bwMode="auto">
          <a:xfrm>
            <a:off x="1637199" y="5101948"/>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482270"/>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482271"/>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February 27</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 </a:t>
            </a:r>
            <a:r>
              <a:rPr lang="en-US" sz="1400" dirty="0" smtClean="0">
                <a:solidFill>
                  <a:srgbClr val="FF0000"/>
                </a:solidFill>
              </a:rPr>
              <a:t>March 3</a:t>
            </a:r>
            <a:r>
              <a:rPr lang="en-US" sz="1400" baseline="30000" dirty="0" smtClean="0">
                <a:solidFill>
                  <a:srgbClr val="FF0000"/>
                </a:solidFill>
              </a:rPr>
              <a:t>rd</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 </a:t>
            </a:r>
            <a:r>
              <a:rPr lang="en-US" sz="1200" dirty="0" err="1" smtClean="0"/>
              <a:t>GoToWebinar</a:t>
            </a:r>
            <a:r>
              <a:rPr lang="en-US" sz="1200" dirty="0" smtClean="0"/>
              <a:t> (GTW) conference calls will be set each session. And the remote participant can be supported. TOHRU will be used</a:t>
            </a:r>
            <a:r>
              <a:rPr lang="en-US" altLang="zh-CN" sz="1200" dirty="0" smtClean="0"/>
              <a:t>. A number of ad hoc sessions will be arranged (see Slide #7).</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February 17</a:t>
            </a:r>
            <a:r>
              <a:rPr lang="en-US" sz="1400" baseline="30000" dirty="0" smtClean="0">
                <a:solidFill>
                  <a:srgbClr val="FF0000"/>
                </a:solidFill>
                <a:cs typeface="+mn-cs"/>
              </a:rPr>
              <a:t>th</a:t>
            </a:r>
            <a:r>
              <a:rPr lang="en-US" sz="1400" dirty="0" smtClean="0">
                <a:solidFill>
                  <a:srgbClr val="FF0000"/>
                </a:solidFill>
                <a:cs typeface="+mn-cs"/>
              </a:rPr>
              <a:t> (Friday) 2023,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1400" dirty="0"/>
          </a:p>
        </p:txBody>
      </p:sp>
      <p:sp>
        <p:nvSpPr>
          <p:cNvPr id="6" name="Rectangle 77">
            <a:extLst>
              <a:ext uri="{FF2B5EF4-FFF2-40B4-BE49-F238E27FC236}">
                <a16:creationId xmlns=""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GB" sz="800" kern="0" noProof="0" dirty="0" smtClean="0">
                <a:solidFill>
                  <a:srgbClr val="FFFFFF"/>
                </a:solidFill>
                <a:latin typeface="微软雅黑" panose="020B0503020204020204" pitchFamily="34" charset="-122"/>
                <a:ea typeface="微软雅黑" panose="020B0503020204020204" pitchFamily="34" charset="-122"/>
              </a:rPr>
              <a:t>Feb</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dirty="0" smtClean="0">
                <a:solidFill>
                  <a:srgbClr val="FFFFFF"/>
                </a:solidFill>
                <a:latin typeface="微软雅黑" panose="020B0503020204020204" pitchFamily="34" charset="-122"/>
                <a:ea typeface="微软雅黑" panose="020B0503020204020204" pitchFamily="34" charset="-122"/>
              </a:rPr>
              <a:t>20</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~24)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Feb</a:t>
            </a:r>
            <a:r>
              <a:rPr lang="en-GB" sz="800" kern="0" dirty="0" smtClean="0">
                <a:solidFill>
                  <a:srgbClr val="FFFFFF"/>
                </a:solidFill>
                <a:latin typeface="微软雅黑" panose="020B0503020204020204" pitchFamily="34" charset="-122"/>
                <a:ea typeface="微软雅黑" panose="020B0503020204020204" pitchFamily="34" charset="-122"/>
              </a:rPr>
              <a:t> 27~ Mar 2)</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(Mar 6~9)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 xmlns:a16="http://schemas.microsoft.com/office/drawing/2014/main" id="{B6CDA6FF-6740-49E7-B14C-1831ED62E0F8}"/>
              </a:ext>
            </a:extLst>
          </p:cNvPr>
          <p:cNvSpPr/>
          <p:nvPr/>
        </p:nvSpPr>
        <p:spPr>
          <a:xfrm>
            <a:off x="255175" y="4516935"/>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 xmlns:a16="http://schemas.microsoft.com/office/drawing/2014/main" id="{B6CDA6FF-6740-49E7-B14C-1831ED62E0F8}"/>
              </a:ext>
            </a:extLst>
          </p:cNvPr>
          <p:cNvSpPr/>
          <p:nvPr/>
        </p:nvSpPr>
        <p:spPr>
          <a:xfrm>
            <a:off x="67165" y="391648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 </a:t>
            </a:r>
            <a:r>
              <a:rPr kumimoji="0" lang="en-US" sz="800" b="1" i="0" u="none" strike="noStrike" kern="0" cap="none" spc="0" normalizeH="0" noProof="0" dirty="0" smtClean="0">
                <a:ln>
                  <a:noFill/>
                </a:ln>
                <a:solidFill>
                  <a:srgbClr val="FF3300"/>
                </a:solidFill>
                <a:effectLst/>
                <a:uLnTx/>
                <a:uFillTx/>
                <a:latin typeface="+mj-ea"/>
                <a:ea typeface="+mj-ea"/>
                <a:cs typeface="+mn-cs"/>
              </a:rPr>
              <a:t>Feb 17th</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 xmlns:a16="http://schemas.microsoft.com/office/drawing/2014/main" id="{B6CDA6FF-6740-49E7-B14C-1831ED62E0F8}"/>
              </a:ext>
            </a:extLst>
          </p:cNvPr>
          <p:cNvSpPr/>
          <p:nvPr/>
        </p:nvSpPr>
        <p:spPr>
          <a:xfrm>
            <a:off x="255175" y="54859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 xmlns:a16="http://schemas.microsoft.com/office/drawing/2014/main" id="{B6CDA6FF-6740-49E7-B14C-1831ED62E0F8}"/>
              </a:ext>
            </a:extLst>
          </p:cNvPr>
          <p:cNvSpPr/>
          <p:nvPr/>
        </p:nvSpPr>
        <p:spPr>
          <a:xfrm>
            <a:off x="1738695" y="4516935"/>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 xmlns:a16="http://schemas.microsoft.com/office/drawing/2014/main" id="{B6CDA6FF-6740-49E7-B14C-1831ED62E0F8}"/>
              </a:ext>
            </a:extLst>
          </p:cNvPr>
          <p:cNvSpPr/>
          <p:nvPr/>
        </p:nvSpPr>
        <p:spPr>
          <a:xfrm>
            <a:off x="3229343" y="4516935"/>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Saturday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 xmlns:a16="http://schemas.microsoft.com/office/drawing/2014/main" id="{B6CDA6FF-6740-49E7-B14C-1831ED62E0F8}"/>
              </a:ext>
            </a:extLst>
          </p:cNvPr>
          <p:cNvSpPr/>
          <p:nvPr/>
        </p:nvSpPr>
        <p:spPr>
          <a:xfrm>
            <a:off x="2484019" y="451693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 xmlns:a16="http://schemas.microsoft.com/office/drawing/2014/main" id="{B6CDA6FF-6740-49E7-B14C-1831ED62E0F8}"/>
              </a:ext>
            </a:extLst>
          </p:cNvPr>
          <p:cNvSpPr/>
          <p:nvPr/>
        </p:nvSpPr>
        <p:spPr>
          <a:xfrm>
            <a:off x="1738695" y="512280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 xmlns:a16="http://schemas.microsoft.com/office/drawing/2014/main" id="{B6CDA6FF-6740-49E7-B14C-1831ED62E0F8}"/>
              </a:ext>
            </a:extLst>
          </p:cNvPr>
          <p:cNvSpPr/>
          <p:nvPr/>
        </p:nvSpPr>
        <p:spPr>
          <a:xfrm>
            <a:off x="3229343" y="512280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 xmlns:a16="http://schemas.microsoft.com/office/drawing/2014/main" id="{B6CDA6FF-6740-49E7-B14C-1831ED62E0F8}"/>
              </a:ext>
            </a:extLst>
          </p:cNvPr>
          <p:cNvSpPr/>
          <p:nvPr/>
        </p:nvSpPr>
        <p:spPr>
          <a:xfrm>
            <a:off x="4719991" y="512280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 xmlns:a16="http://schemas.microsoft.com/office/drawing/2014/main" id="{B6CDA6FF-6740-49E7-B14C-1831ED62E0F8}"/>
              </a:ext>
            </a:extLst>
          </p:cNvPr>
          <p:cNvSpPr/>
          <p:nvPr/>
        </p:nvSpPr>
        <p:spPr>
          <a:xfrm>
            <a:off x="5676429" y="5691013"/>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 xmlns:a16="http://schemas.microsoft.com/office/drawing/2014/main" id="{B6CDA6FF-6740-49E7-B14C-1831ED62E0F8}"/>
              </a:ext>
            </a:extLst>
          </p:cNvPr>
          <p:cNvSpPr/>
          <p:nvPr/>
        </p:nvSpPr>
        <p:spPr>
          <a:xfrm>
            <a:off x="5659510" y="3916489"/>
            <a:ext cx="1788420"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 xmlns:a16="http://schemas.microsoft.com/office/drawing/2014/main" id="{B6CDA6FF-6740-49E7-B14C-1831ED62E0F8}"/>
              </a:ext>
            </a:extLst>
          </p:cNvPr>
          <p:cNvSpPr/>
          <p:nvPr/>
        </p:nvSpPr>
        <p:spPr>
          <a:xfrm>
            <a:off x="7696717" y="547641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 xmlns:a16="http://schemas.microsoft.com/office/drawing/2014/main" id="{B6CDA6FF-6740-49E7-B14C-1831ED62E0F8}"/>
              </a:ext>
            </a:extLst>
          </p:cNvPr>
          <p:cNvSpPr/>
          <p:nvPr/>
        </p:nvSpPr>
        <p:spPr>
          <a:xfrm>
            <a:off x="5679526" y="4482750"/>
            <a:ext cx="1788420" cy="988771"/>
          </a:xfrm>
          <a:prstGeom prst="roundRect">
            <a:avLst>
              <a:gd name="adj" fmla="val 11677"/>
            </a:avLst>
          </a:prstGeom>
          <a:gradFill flip="none" rotWithShape="1">
            <a:gsLst>
              <a:gs pos="55000">
                <a:srgbClr val="1E9657"/>
              </a:gs>
              <a:gs pos="0">
                <a:srgbClr val="1E9657"/>
              </a:gs>
              <a:gs pos="66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smtClean="0">
                <a:solidFill>
                  <a:srgbClr val="FFFFFF"/>
                </a:solidFill>
                <a:latin typeface="+mj-ea"/>
                <a:ea typeface="+mj-ea"/>
                <a:cs typeface="+mn-cs"/>
              </a:rPr>
              <a:t>TOHRU</a:t>
            </a:r>
          </a:p>
          <a:p>
            <a:pPr algn="ctr" defTabSz="514299" eaLnBrk="1" fontAlgn="auto" hangingPunct="1">
              <a:spcBef>
                <a:spcPts val="0"/>
              </a:spcBef>
              <a:spcAft>
                <a:spcPts val="300"/>
              </a:spcAf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r>
              <a:rPr lang="en-US" sz="800" b="1" kern="0" dirty="0" err="1">
                <a:solidFill>
                  <a:srgbClr val="FFFFFF"/>
                </a:solidFill>
                <a:latin typeface="+mj-ea"/>
                <a:ea typeface="+mj-ea"/>
                <a:cs typeface="+mn-cs"/>
              </a:rPr>
              <a:t>new&amp;revision</a:t>
            </a:r>
            <a:r>
              <a:rPr lang="en-US" sz="800" b="1" kern="0" dirty="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 </a:t>
            </a:r>
            <a:r>
              <a:rPr lang="en-US" altLang="zh-CN" sz="800" b="1" kern="0" dirty="0" smtClean="0">
                <a:solidFill>
                  <a:srgbClr val="FFFFFF"/>
                </a:solidFill>
                <a:latin typeface="+mj-ea"/>
                <a:ea typeface="+mj-ea"/>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How to access contributions</a:t>
            </a:r>
          </a:p>
        </p:txBody>
      </p:sp>
      <p:sp>
        <p:nvSpPr>
          <p:cNvPr id="67" name="Rectangle: Rounded Corners 201">
            <a:extLst>
              <a:ext uri="{FF2B5EF4-FFF2-40B4-BE49-F238E27FC236}">
                <a16:creationId xmlns="" xmlns:a16="http://schemas.microsoft.com/office/drawing/2014/main" id="{B6CDA6FF-6740-49E7-B14C-1831ED62E0F8}"/>
              </a:ext>
            </a:extLst>
          </p:cNvPr>
          <p:cNvSpPr/>
          <p:nvPr/>
        </p:nvSpPr>
        <p:spPr>
          <a:xfrm>
            <a:off x="3979184" y="5685561"/>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Mar 2</a:t>
            </a:r>
            <a:r>
              <a:rPr lang="en-GB" sz="800" kern="0" dirty="0" smtClean="0">
                <a:solidFill>
                  <a:srgbClr val="FFFFFF"/>
                </a:solidFill>
                <a:latin typeface="微软雅黑" panose="020B0503020204020204" pitchFamily="34" charset="-122"/>
                <a:ea typeface="微软雅黑" panose="020B0503020204020204" pitchFamily="34" charset="-122"/>
              </a:rPr>
              <a:t>~3)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9177146" y="4516935"/>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9938797" y="451693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 xmlns:a16="http://schemas.microsoft.com/office/drawing/2014/main" id="{B6CDA6FF-6740-49E7-B14C-1831ED62E0F8}"/>
              </a:ext>
            </a:extLst>
          </p:cNvPr>
          <p:cNvSpPr/>
          <p:nvPr/>
        </p:nvSpPr>
        <p:spPr>
          <a:xfrm>
            <a:off x="10673040" y="451693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11427910" y="4516935"/>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2230245" y="4220881"/>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863818" y="5682119"/>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047903"/>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780585"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34785" y="4560458"/>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34785" y="4787384"/>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34785" y="4948177"/>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4040549"/>
            <a:ext cx="667170" cy="246221"/>
          </a:xfrm>
          <a:prstGeom prst="rect">
            <a:avLst/>
          </a:prstGeom>
          <a:noFill/>
        </p:spPr>
        <p:txBody>
          <a:bodyPr wrap="none" rtlCol="0">
            <a:spAutoFit/>
          </a:bodyPr>
          <a:lstStyle/>
          <a:p>
            <a:r>
              <a:rPr lang="en-US" sz="1000" b="1" dirty="0" smtClean="0">
                <a:latin typeface="+mj-ea"/>
                <a:ea typeface="+mj-ea"/>
              </a:rPr>
              <a:t>Slide #15</a:t>
            </a:r>
            <a:endParaRPr lang="en-US" sz="1000" b="1" dirty="0">
              <a:latin typeface="+mj-ea"/>
              <a:ea typeface="+mj-ea"/>
            </a:endParaRPr>
          </a:p>
        </p:txBody>
      </p:sp>
      <p:sp>
        <p:nvSpPr>
          <p:cNvPr id="94" name="文本框 93"/>
          <p:cNvSpPr txBox="1"/>
          <p:nvPr/>
        </p:nvSpPr>
        <p:spPr>
          <a:xfrm>
            <a:off x="938601" y="5597026"/>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85535" y="5594515"/>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5967579"/>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36940" y="5174371"/>
            <a:ext cx="667170" cy="246221"/>
          </a:xfrm>
          <a:prstGeom prst="rect">
            <a:avLst/>
          </a:prstGeom>
          <a:noFill/>
        </p:spPr>
        <p:txBody>
          <a:bodyPr wrap="none" rtlCol="0">
            <a:spAutoFit/>
          </a:bodyPr>
          <a:lstStyle/>
          <a:p>
            <a:r>
              <a:rPr lang="en-US" sz="1000" b="1" dirty="0" smtClean="0">
                <a:latin typeface="+mj-ea"/>
                <a:ea typeface="+mj-ea"/>
              </a:rPr>
              <a:t>Slide #16</a:t>
            </a:r>
            <a:endParaRPr lang="en-US" sz="1000" b="1" dirty="0">
              <a:latin typeface="+mj-ea"/>
              <a:ea typeface="+mj-ea"/>
            </a:endParaRPr>
          </a:p>
        </p:txBody>
      </p:sp>
      <p:sp>
        <p:nvSpPr>
          <p:cNvPr id="70" name="文本框 69"/>
          <p:cNvSpPr txBox="1"/>
          <p:nvPr/>
        </p:nvSpPr>
        <p:spPr>
          <a:xfrm>
            <a:off x="4733239" y="5828509"/>
            <a:ext cx="585417" cy="246221"/>
          </a:xfrm>
          <a:prstGeom prst="rect">
            <a:avLst/>
          </a:prstGeom>
          <a:noFill/>
        </p:spPr>
        <p:txBody>
          <a:bodyPr wrap="none" rtlCol="0">
            <a:spAutoFit/>
          </a:bodyPr>
          <a:lstStyle/>
          <a:p>
            <a:r>
              <a:rPr lang="en-US" sz="1000" b="1" dirty="0" smtClean="0">
                <a:latin typeface="+mj-ea"/>
                <a:ea typeface="+mj-ea"/>
              </a:rPr>
              <a:t>Annex I</a:t>
            </a:r>
            <a:endParaRPr lang="en-US" sz="1000" b="1" dirty="0">
              <a:latin typeface="+mj-ea"/>
              <a:ea typeface="+mj-ea"/>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4699183" y="6297215"/>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a:t>
            </a:r>
            <a:r>
              <a:rPr lang="en-US" sz="800" kern="0" dirty="0">
                <a:solidFill>
                  <a:srgbClr val="FFFFFF"/>
                </a:solidFill>
                <a:latin typeface="微软雅黑" panose="020B0503020204020204" pitchFamily="34" charset="-122"/>
                <a:ea typeface="微软雅黑" panose="020B0503020204020204" pitchFamily="34" charset="-122"/>
              </a:rPr>
              <a:t>time (UTC </a:t>
            </a:r>
            <a:r>
              <a:rPr lang="en-US" sz="800" kern="0" dirty="0" smtClean="0">
                <a:solidFill>
                  <a:srgbClr val="FFFFFF"/>
                </a:solidFill>
                <a:latin typeface="微软雅黑" panose="020B0503020204020204" pitchFamily="34" charset="-122"/>
                <a:ea typeface="微软雅黑" panose="020B0503020204020204" pitchFamily="34" charset="-122"/>
              </a:rPr>
              <a:t>+2)</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7169623" y="6426053"/>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780037" y="4116572"/>
            <a:ext cx="667170" cy="246221"/>
          </a:xfrm>
          <a:prstGeom prst="rect">
            <a:avLst/>
          </a:prstGeom>
          <a:noFill/>
        </p:spPr>
        <p:txBody>
          <a:bodyPr wrap="none" rtlCol="0">
            <a:spAutoFit/>
          </a:bodyPr>
          <a:lstStyle/>
          <a:p>
            <a:r>
              <a:rPr lang="en-US" sz="1000" b="1" dirty="0" smtClean="0">
                <a:latin typeface="+mj-ea"/>
                <a:ea typeface="+mj-ea"/>
              </a:rPr>
              <a:t>Slide #18</a:t>
            </a:r>
            <a:endParaRPr lang="en-US" sz="1000" b="1" dirty="0">
              <a:latin typeface="+mj-ea"/>
              <a:ea typeface="+mj-ea"/>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RAN4 meeting rooms:</a:t>
            </a:r>
          </a:p>
          <a:p>
            <a:pPr lvl="1">
              <a:spcBef>
                <a:spcPts val="0"/>
              </a:spcBef>
              <a:spcAft>
                <a:spcPts val="600"/>
              </a:spcAft>
            </a:pPr>
            <a:r>
              <a:rPr lang="en-GB" altLang="zh-CN" sz="1200" dirty="0" smtClean="0"/>
              <a:t>Main </a:t>
            </a:r>
            <a:r>
              <a:rPr lang="en-GB" altLang="zh-CN" sz="1200" dirty="0" err="1" smtClean="0"/>
              <a:t>Sessi</a:t>
            </a:r>
            <a:r>
              <a:rPr lang="en-US" altLang="zh-CN" sz="1200" dirty="0" smtClean="0"/>
              <a:t>on: </a:t>
            </a:r>
            <a:r>
              <a:rPr lang="en-GB" altLang="zh-CN" sz="1200" dirty="0" smtClean="0"/>
              <a:t>Aphrodite I&amp;II @Ground Level</a:t>
            </a:r>
          </a:p>
          <a:p>
            <a:pPr lvl="1">
              <a:spcBef>
                <a:spcPts val="0"/>
              </a:spcBef>
              <a:spcAft>
                <a:spcPts val="600"/>
              </a:spcAft>
            </a:pPr>
            <a:r>
              <a:rPr lang="en-GB" altLang="zh-CN" sz="1200" dirty="0" smtClean="0"/>
              <a:t>RRM Session: Arcade 1&amp;2 </a:t>
            </a:r>
            <a:r>
              <a:rPr lang="en-GB" altLang="zh-CN" sz="1200" dirty="0"/>
              <a:t>@Ground Level</a:t>
            </a:r>
            <a:endParaRPr lang="en-GB" altLang="zh-CN" sz="1200" dirty="0" smtClean="0"/>
          </a:p>
          <a:p>
            <a:pPr lvl="1">
              <a:spcBef>
                <a:spcPts val="0"/>
              </a:spcBef>
              <a:spcAft>
                <a:spcPts val="600"/>
              </a:spcAft>
            </a:pPr>
            <a:r>
              <a:rPr lang="en-US" altLang="zh-CN" sz="1200" dirty="0" err="1" smtClean="0"/>
              <a:t>BSRF_Demod_test</a:t>
            </a:r>
            <a:r>
              <a:rPr lang="en-US" altLang="zh-CN" sz="1200" dirty="0" smtClean="0"/>
              <a:t>: </a:t>
            </a:r>
            <a:r>
              <a:rPr lang="en-GB" altLang="zh-CN" sz="1200" dirty="0">
                <a:solidFill>
                  <a:srgbClr val="000000"/>
                </a:solidFill>
                <a:latin typeface="Arial" panose="020B0604020202020204" pitchFamily="34" charset="0"/>
              </a:rPr>
              <a:t>Aphrodite </a:t>
            </a:r>
            <a:r>
              <a:rPr lang="en-GB" altLang="zh-CN" sz="1200" dirty="0" smtClean="0">
                <a:solidFill>
                  <a:srgbClr val="000000"/>
                </a:solidFill>
                <a:latin typeface="Arial" panose="020B0604020202020204" pitchFamily="34" charset="0"/>
              </a:rPr>
              <a:t>5 </a:t>
            </a:r>
            <a:r>
              <a:rPr lang="en-GB" altLang="zh-CN" sz="1200" dirty="0"/>
              <a:t>@Ground Level</a:t>
            </a:r>
            <a:endParaRPr lang="en-GB" altLang="zh-CN" sz="1200" dirty="0" smtClean="0">
              <a:solidFill>
                <a:srgbClr val="000000"/>
              </a:solidFill>
              <a:latin typeface="Arial" panose="020B0604020202020204" pitchFamily="34" charset="0"/>
            </a:endParaRPr>
          </a:p>
          <a:p>
            <a:pPr lvl="1">
              <a:spcBef>
                <a:spcPts val="0"/>
              </a:spcBef>
              <a:spcAft>
                <a:spcPts val="600"/>
              </a:spcAft>
            </a:pPr>
            <a:r>
              <a:rPr lang="en-GB" altLang="zh-CN" sz="1200" dirty="0" smtClean="0">
                <a:solidFill>
                  <a:srgbClr val="000000"/>
                </a:solidFill>
                <a:latin typeface="Arial" panose="020B0604020202020204" pitchFamily="34" charset="0"/>
              </a:rPr>
              <a:t>Ad hoc room: [Theta] </a:t>
            </a:r>
            <a:r>
              <a:rPr lang="en-GB" altLang="zh-CN" sz="1200" dirty="0" smtClean="0"/>
              <a:t>@Level-2</a:t>
            </a:r>
            <a:endParaRPr lang="en-US"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pic>
        <p:nvPicPr>
          <p:cNvPr id="5" name="Picture 3">
            <a:extLst>
              <a:ext uri="{FF2B5EF4-FFF2-40B4-BE49-F238E27FC236}">
                <a16:creationId xmlns="" xmlns:a16="http://schemas.microsoft.com/office/drawing/2014/main" id="{59827A4A-2399-47C9-92B1-56EA4D127439}"/>
              </a:ext>
            </a:extLst>
          </p:cNvPr>
          <p:cNvPicPr>
            <a:picLocks noChangeAspect="1"/>
          </p:cNvPicPr>
          <p:nvPr/>
        </p:nvPicPr>
        <p:blipFill>
          <a:blip r:embed="rId3"/>
          <a:stretch>
            <a:fillRect/>
          </a:stretch>
        </p:blipFill>
        <p:spPr>
          <a:xfrm>
            <a:off x="253451" y="2763143"/>
            <a:ext cx="5098671" cy="3605349"/>
          </a:xfrm>
          <a:prstGeom prst="rect">
            <a:avLst/>
          </a:prstGeom>
        </p:spPr>
      </p:pic>
      <p:pic>
        <p:nvPicPr>
          <p:cNvPr id="7" name="Picture 3">
            <a:extLst>
              <a:ext uri="{FF2B5EF4-FFF2-40B4-BE49-F238E27FC236}">
                <a16:creationId xmlns="" xmlns:a16="http://schemas.microsoft.com/office/drawing/2014/main" id="{D9E572CD-153E-4C39-BC2C-474B4A027836}"/>
              </a:ext>
            </a:extLst>
          </p:cNvPr>
          <p:cNvPicPr>
            <a:picLocks noChangeAspect="1"/>
          </p:cNvPicPr>
          <p:nvPr/>
        </p:nvPicPr>
        <p:blipFill>
          <a:blip r:embed="rId4"/>
          <a:stretch>
            <a:fillRect/>
          </a:stretch>
        </p:blipFill>
        <p:spPr>
          <a:xfrm>
            <a:off x="5352122" y="1708749"/>
            <a:ext cx="6686716" cy="4728280"/>
          </a:xfrm>
          <a:prstGeom prst="rect">
            <a:avLst/>
          </a:prstGeom>
        </p:spPr>
      </p:pic>
      <p:sp>
        <p:nvSpPr>
          <p:cNvPr id="8" name="TextBox 6">
            <a:extLst>
              <a:ext uri="{FF2B5EF4-FFF2-40B4-BE49-F238E27FC236}">
                <a16:creationId xmlns="" xmlns:a16="http://schemas.microsoft.com/office/drawing/2014/main" id="{7A7DECDA-0D52-4175-869B-DA423C8BD8D9}"/>
              </a:ext>
            </a:extLst>
          </p:cNvPr>
          <p:cNvSpPr txBox="1"/>
          <p:nvPr/>
        </p:nvSpPr>
        <p:spPr>
          <a:xfrm>
            <a:off x="11109820" y="2329369"/>
            <a:ext cx="1082180" cy="461665"/>
          </a:xfrm>
          <a:prstGeom prst="rect">
            <a:avLst/>
          </a:prstGeom>
          <a:noFill/>
        </p:spPr>
        <p:txBody>
          <a:bodyPr wrap="square" rtlCol="0">
            <a:spAutoFit/>
          </a:bodyPr>
          <a:lstStyle/>
          <a:p>
            <a:r>
              <a:rPr lang="en-US" sz="1200" b="1" dirty="0">
                <a:solidFill>
                  <a:srgbClr val="FF0000"/>
                </a:solidFill>
                <a:latin typeface="+mj-ea"/>
                <a:ea typeface="+mj-ea"/>
              </a:rPr>
              <a:t>Aphrodite I,II</a:t>
            </a:r>
          </a:p>
          <a:p>
            <a:r>
              <a:rPr lang="en-US" sz="1200" b="1" dirty="0">
                <a:solidFill>
                  <a:srgbClr val="FF0000"/>
                </a:solidFill>
                <a:latin typeface="+mj-ea"/>
                <a:ea typeface="+mj-ea"/>
              </a:rPr>
              <a:t>RAN4</a:t>
            </a:r>
            <a:endParaRPr lang="en-GB" sz="1200" b="1" dirty="0">
              <a:solidFill>
                <a:srgbClr val="FF0000"/>
              </a:solidFill>
              <a:latin typeface="+mj-ea"/>
              <a:ea typeface="+mj-ea"/>
            </a:endParaRPr>
          </a:p>
        </p:txBody>
      </p:sp>
      <p:sp>
        <p:nvSpPr>
          <p:cNvPr id="9" name="TextBox 6">
            <a:extLst>
              <a:ext uri="{FF2B5EF4-FFF2-40B4-BE49-F238E27FC236}">
                <a16:creationId xmlns="" xmlns:a16="http://schemas.microsoft.com/office/drawing/2014/main" id="{7A7DECDA-0D52-4175-869B-DA423C8BD8D9}"/>
              </a:ext>
            </a:extLst>
          </p:cNvPr>
          <p:cNvSpPr txBox="1"/>
          <p:nvPr/>
        </p:nvSpPr>
        <p:spPr>
          <a:xfrm>
            <a:off x="11109820" y="4334984"/>
            <a:ext cx="1082180" cy="461665"/>
          </a:xfrm>
          <a:prstGeom prst="rect">
            <a:avLst/>
          </a:prstGeom>
          <a:noFill/>
        </p:spPr>
        <p:txBody>
          <a:bodyPr wrap="square" rtlCol="0">
            <a:spAutoFit/>
          </a:bodyPr>
          <a:lstStyle/>
          <a:p>
            <a:r>
              <a:rPr lang="en-US" sz="1200" b="1" dirty="0" smtClean="0">
                <a:solidFill>
                  <a:srgbClr val="FF0000"/>
                </a:solidFill>
                <a:latin typeface="+mj-ea"/>
                <a:ea typeface="+mj-ea"/>
              </a:rPr>
              <a:t>Aphrodite V</a:t>
            </a:r>
            <a:endParaRPr lang="en-US" sz="1200" b="1" dirty="0">
              <a:solidFill>
                <a:srgbClr val="FF0000"/>
              </a:solidFill>
              <a:latin typeface="+mj-ea"/>
              <a:ea typeface="+mj-ea"/>
            </a:endParaRPr>
          </a:p>
          <a:p>
            <a:r>
              <a:rPr lang="en-US" sz="1200" b="1" dirty="0">
                <a:solidFill>
                  <a:srgbClr val="FF0000"/>
                </a:solidFill>
                <a:latin typeface="+mj-ea"/>
                <a:ea typeface="+mj-ea"/>
              </a:rPr>
              <a:t>RAN4</a:t>
            </a:r>
            <a:endParaRPr lang="en-GB" sz="1200" b="1" dirty="0">
              <a:solidFill>
                <a:srgbClr val="FF0000"/>
              </a:solidFill>
              <a:latin typeface="+mj-ea"/>
              <a:ea typeface="+mj-ea"/>
            </a:endParaRPr>
          </a:p>
        </p:txBody>
      </p:sp>
      <p:sp>
        <p:nvSpPr>
          <p:cNvPr id="10" name="Rectangle 11">
            <a:extLst>
              <a:ext uri="{FF2B5EF4-FFF2-40B4-BE49-F238E27FC236}">
                <a16:creationId xmlns="" xmlns:a16="http://schemas.microsoft.com/office/drawing/2014/main" id="{6F972FB1-B5A6-46BF-AD6A-D906932F0E53}"/>
              </a:ext>
            </a:extLst>
          </p:cNvPr>
          <p:cNvSpPr/>
          <p:nvPr/>
        </p:nvSpPr>
        <p:spPr>
          <a:xfrm>
            <a:off x="6653349" y="5634373"/>
            <a:ext cx="852881" cy="461665"/>
          </a:xfrm>
          <a:prstGeom prst="rect">
            <a:avLst/>
          </a:prstGeom>
        </p:spPr>
        <p:txBody>
          <a:bodyPr wrap="square">
            <a:spAutoFit/>
          </a:bodyPr>
          <a:lstStyle/>
          <a:p>
            <a:r>
              <a:rPr lang="en-US" sz="1200" b="1" dirty="0">
                <a:solidFill>
                  <a:srgbClr val="FF0000"/>
                </a:solidFill>
                <a:latin typeface="+mj-ea"/>
                <a:ea typeface="+mj-ea"/>
              </a:rPr>
              <a:t>Arcade I,II</a:t>
            </a:r>
          </a:p>
          <a:p>
            <a:r>
              <a:rPr lang="en-US" sz="1200" b="1" dirty="0">
                <a:solidFill>
                  <a:srgbClr val="FF0000"/>
                </a:solidFill>
                <a:latin typeface="+mj-ea"/>
                <a:ea typeface="+mj-ea"/>
              </a:rPr>
              <a:t>RAN4</a:t>
            </a:r>
            <a:endParaRPr lang="en-GB" sz="1200" b="1" dirty="0">
              <a:solidFill>
                <a:srgbClr val="FF0000"/>
              </a:solidFill>
              <a:latin typeface="+mj-ea"/>
              <a:ea typeface="+mj-ea"/>
            </a:endParaRPr>
          </a:p>
        </p:txBody>
      </p:sp>
      <p:sp>
        <p:nvSpPr>
          <p:cNvPr id="11" name="Rectangle 7">
            <a:extLst>
              <a:ext uri="{FF2B5EF4-FFF2-40B4-BE49-F238E27FC236}">
                <a16:creationId xmlns="" xmlns:a16="http://schemas.microsoft.com/office/drawing/2014/main" id="{7A98ACE2-8401-4484-985B-108E6B129390}"/>
              </a:ext>
            </a:extLst>
          </p:cNvPr>
          <p:cNvSpPr/>
          <p:nvPr/>
        </p:nvSpPr>
        <p:spPr>
          <a:xfrm>
            <a:off x="999329" y="3770615"/>
            <a:ext cx="796954" cy="461665"/>
          </a:xfrm>
          <a:prstGeom prst="rect">
            <a:avLst/>
          </a:prstGeom>
        </p:spPr>
        <p:txBody>
          <a:bodyPr wrap="square">
            <a:spAutoFit/>
          </a:bodyPr>
          <a:lstStyle/>
          <a:p>
            <a:pPr lvl="0"/>
            <a:r>
              <a:rPr lang="en-US" sz="1200" b="1" dirty="0">
                <a:solidFill>
                  <a:srgbClr val="FF0000"/>
                </a:solidFill>
                <a:latin typeface="+mj-ea"/>
                <a:ea typeface="+mj-ea"/>
              </a:rPr>
              <a:t>Theta</a:t>
            </a:r>
          </a:p>
          <a:p>
            <a:pPr lvl="0"/>
            <a:r>
              <a:rPr lang="en-US" sz="1200" b="1" dirty="0">
                <a:solidFill>
                  <a:srgbClr val="FF0000"/>
                </a:solidFill>
                <a:latin typeface="+mj-ea"/>
                <a:ea typeface="+mj-ea"/>
              </a:rPr>
              <a:t>RAN4</a:t>
            </a:r>
            <a:endParaRPr lang="en-GB" sz="1200" b="1" dirty="0">
              <a:solidFill>
                <a:srgbClr val="FF0000"/>
              </a:solidFill>
              <a:latin typeface="+mj-ea"/>
              <a:ea typeface="+mj-ea"/>
            </a:endParaRPr>
          </a:p>
        </p:txBody>
      </p:sp>
    </p:spTree>
    <p:extLst>
      <p:ext uri="{BB962C8B-B14F-4D97-AF65-F5344CB8AC3E}">
        <p14:creationId xmlns:p14="http://schemas.microsoft.com/office/powerpoint/2010/main" val="18284092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February 17</a:t>
            </a:r>
            <a:r>
              <a:rPr lang="en-US" altLang="zh-CN" sz="1400" baseline="30000" dirty="0" smtClean="0">
                <a:solidFill>
                  <a:srgbClr val="FF0000"/>
                </a:solidFill>
              </a:rPr>
              <a:t>th</a:t>
            </a:r>
            <a:r>
              <a:rPr lang="en-US" altLang="zh-CN" sz="1400" dirty="0" smtClean="0">
                <a:solidFill>
                  <a:srgbClr val="FF0000"/>
                </a:solidFill>
              </a:rPr>
              <a:t> (Friday) 2023, </a:t>
            </a:r>
            <a:r>
              <a:rPr lang="en-US" altLang="zh-CN" sz="1400" dirty="0">
                <a:solidFill>
                  <a:srgbClr val="FF0000"/>
                </a:solidFill>
              </a:rPr>
              <a:t>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a:t>
            </a:r>
            <a:r>
              <a:rPr lang="en-US" altLang="zh-CN" sz="1400" b="1" dirty="0" smtClean="0">
                <a:solidFill>
                  <a:srgbClr val="FF0000"/>
                </a:solidFill>
                <a:cs typeface="+mn-cs"/>
              </a:rPr>
              <a:t>submit formal CRs</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dirty="0" smtClean="0">
                <a:cs typeface="+mn-cs"/>
              </a:rPr>
              <a:t>Rel-17 maintenance and </a:t>
            </a:r>
            <a:r>
              <a:rPr lang="en-US" altLang="zh-CN" sz="1400" dirty="0">
                <a:cs typeface="+mn-cs"/>
              </a:rPr>
              <a:t>on-going </a:t>
            </a:r>
            <a:r>
              <a:rPr lang="en-US" altLang="zh-CN" sz="1400" dirty="0" smtClean="0">
                <a:cs typeface="+mn-cs"/>
              </a:rPr>
              <a:t>WI Perf part, please follow the rules below and additional guidance from RAN4 Chair</a:t>
            </a:r>
          </a:p>
          <a:p>
            <a:pPr lvl="1">
              <a:spcBef>
                <a:spcPts val="0"/>
              </a:spcBef>
              <a:spcAft>
                <a:spcPts val="600"/>
              </a:spcAft>
            </a:pPr>
            <a:r>
              <a:rPr lang="en-US" altLang="zh-CN" sz="1200" dirty="0"/>
              <a:t>For Rel-17 maintenance, please </a:t>
            </a:r>
            <a:r>
              <a:rPr lang="en-US" altLang="zh-CN" sz="1200" b="1" dirty="0">
                <a:solidFill>
                  <a:srgbClr val="FF0000"/>
                </a:solidFill>
              </a:rPr>
              <a:t>submit formal CRs </a:t>
            </a:r>
            <a:r>
              <a:rPr lang="en-US" altLang="zh-CN" sz="1200" dirty="0"/>
              <a:t>and follow the guidance on Slide #5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a:t>
            </a:r>
            <a:r>
              <a:rPr lang="it-IT" altLang="zh-CN" sz="1200" i="1" dirty="0" smtClean="0"/>
              <a:t>company/organization</a:t>
            </a:r>
            <a:endParaRPr lang="it-IT" altLang="zh-CN" sz="1200" i="1" dirty="0"/>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a:t>.</a:t>
            </a:r>
          </a:p>
          <a:p>
            <a:pPr lvl="1">
              <a:spcBef>
                <a:spcPts val="0"/>
              </a:spcBef>
              <a:spcAft>
                <a:spcPts val="600"/>
              </a:spcAft>
            </a:pPr>
            <a:r>
              <a:rPr lang="en-US" altLang="zh-CN" sz="1200" dirty="0"/>
              <a:t>For </a:t>
            </a:r>
            <a:r>
              <a:rPr lang="en-US" altLang="zh-CN" sz="1200" dirty="0" smtClean="0"/>
              <a:t>Rel-17 </a:t>
            </a:r>
            <a:r>
              <a:rPr lang="en-US" altLang="zh-CN" sz="1200" dirty="0"/>
              <a:t>on-going </a:t>
            </a:r>
            <a:r>
              <a:rPr lang="en-US" altLang="zh-CN" sz="1200" dirty="0" err="1" smtClean="0"/>
              <a:t>Wis</a:t>
            </a:r>
            <a:r>
              <a:rPr lang="en-US" altLang="zh-CN" sz="1200" dirty="0" smtClean="0"/>
              <a:t> </a:t>
            </a:r>
            <a:r>
              <a:rPr lang="en-US" altLang="zh-CN" sz="1200" dirty="0" err="1" smtClean="0"/>
              <a:t>Perf</a:t>
            </a:r>
            <a:r>
              <a:rPr lang="en-US" altLang="zh-CN" sz="1200" dirty="0" smtClean="0"/>
              <a:t> part, </a:t>
            </a:r>
            <a:r>
              <a:rPr lang="en-US" altLang="zh-CN" sz="1200" dirty="0"/>
              <a:t>the big CR approach is applicable for all the </a:t>
            </a:r>
            <a:r>
              <a:rPr lang="en-US" altLang="zh-CN" sz="1200" dirty="0" err="1"/>
              <a:t>WIs.</a:t>
            </a:r>
            <a:r>
              <a:rPr lang="en-US" altLang="zh-CN" sz="1200" dirty="0"/>
              <a:t> Companies shall follow CR work split and formal big CRs shall be submitted by sourcing companies only.</a:t>
            </a:r>
          </a:p>
          <a:p>
            <a:pPr lvl="2">
              <a:lnSpc>
                <a:spcPct val="110000"/>
              </a:lnSpc>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2">
              <a:lnSpc>
                <a:spcPct val="110000"/>
              </a:lnSpc>
              <a:spcBef>
                <a:spcPts val="0"/>
              </a:spcBef>
              <a:spcAft>
                <a:spcPts val="600"/>
              </a:spcAft>
            </a:pPr>
            <a:r>
              <a:rPr lang="en-US" altLang="zh-CN" sz="1200" dirty="0" smtClean="0"/>
              <a:t>Performance </a:t>
            </a:r>
            <a:r>
              <a:rPr lang="en-US" altLang="zh-CN" sz="1200" dirty="0"/>
              <a:t>part </a:t>
            </a:r>
            <a:r>
              <a:rPr lang="en-US" altLang="zh-CN" sz="1200" dirty="0" smtClean="0"/>
              <a:t>includes RF </a:t>
            </a:r>
            <a:r>
              <a:rPr lang="en-US" altLang="zh-CN" sz="1200" dirty="0"/>
              <a:t>conformance, RRM test and demodulation </a:t>
            </a:r>
            <a:r>
              <a:rPr lang="en-US" altLang="zh-CN" sz="1200" dirty="0" smtClean="0"/>
              <a:t>performance </a:t>
            </a:r>
            <a:r>
              <a:rPr lang="en-US" altLang="zh-CN" sz="1200" dirty="0"/>
              <a:t>for all WIs</a:t>
            </a:r>
          </a:p>
          <a:p>
            <a:pPr lvl="3">
              <a:spcBef>
                <a:spcPts val="0"/>
              </a:spcBef>
              <a:spcAft>
                <a:spcPts val="600"/>
              </a:spcAft>
            </a:pPr>
            <a:r>
              <a:rPr lang="en-US" altLang="zh-CN" sz="1200" dirty="0"/>
              <a:t>Please provide draft CRs for all the on-going Rel-17 </a:t>
            </a:r>
            <a:r>
              <a:rPr lang="en-US" altLang="zh-CN" sz="1200" dirty="0" err="1"/>
              <a:t>WIs.</a:t>
            </a:r>
            <a:r>
              <a:rPr lang="en-US" altLang="zh-CN" sz="1200" strike="sngStrike" dirty="0"/>
              <a:t> </a:t>
            </a:r>
          </a:p>
          <a:p>
            <a:pPr lvl="3">
              <a:spcBef>
                <a:spcPts val="0"/>
              </a:spcBef>
              <a:spcAft>
                <a:spcPts val="600"/>
              </a:spcAft>
            </a:pPr>
            <a:r>
              <a:rPr lang="en-US" altLang="zh-CN" sz="1200" dirty="0"/>
              <a:t>It is encouraged that companies discuss and agreed on the work splitting first if still needed</a:t>
            </a:r>
            <a:r>
              <a:rPr lang="en-US" altLang="zh-CN" sz="1200" dirty="0" smtClean="0"/>
              <a:t>.</a:t>
            </a:r>
            <a:endParaRPr lang="en-US" altLang="zh-CN" sz="1000" dirty="0"/>
          </a:p>
          <a:p>
            <a:pPr lvl="2">
              <a:lnSpc>
                <a:spcPct val="110000"/>
              </a:lnSpc>
              <a:spcBef>
                <a:spcPts val="0"/>
              </a:spcBef>
              <a:spcAft>
                <a:spcPts val="600"/>
              </a:spcAft>
            </a:pPr>
            <a:r>
              <a:rPr lang="en-US" altLang="zh-CN" sz="1200" dirty="0"/>
              <a:t>Delegates are strongly encouraged to participate in review on Big CRs during post-meeting email process </a:t>
            </a:r>
            <a:r>
              <a:rPr lang="en-US" altLang="zh-CN" sz="1200" dirty="0" smtClean="0"/>
              <a:t>procedures</a:t>
            </a:r>
            <a:endParaRPr lang="en-US" altLang="zh-CN" sz="1200" dirty="0"/>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a:t>For 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Rel-18 WIs, the big CR approach is applicable. Companies shall follow CR work split and formal big CRs shall be submitted by sourcing companies only.</a:t>
            </a:r>
          </a:p>
          <a:p>
            <a:pPr lvl="2">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CR </a:t>
            </a:r>
            <a:r>
              <a:rPr lang="en-US" altLang="zh-CN" sz="1200" dirty="0"/>
              <a:t>handling for </a:t>
            </a:r>
            <a:r>
              <a:rPr lang="en-US" altLang="zh-CN" sz="1200" dirty="0" smtClean="0"/>
              <a:t>RF and RRM core part</a:t>
            </a:r>
            <a:endParaRPr lang="en-US" altLang="zh-CN" sz="1200" dirty="0"/>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p>
          <a:p>
            <a:pPr lvl="2">
              <a:spcBef>
                <a:spcPts val="0"/>
              </a:spcBef>
              <a:spcAft>
                <a:spcPts val="600"/>
              </a:spcAft>
            </a:pPr>
            <a:r>
              <a:rPr lang="en-US" altLang="zh-CN" sz="1200" dirty="0"/>
              <a:t>CR handling for performance part (RF conformance, RRM test and demodulation performance) for all WIs</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400" dirty="0"/>
          </a:p>
          <a:p>
            <a:pPr lvl="1">
              <a:spcBef>
                <a:spcPts val="0"/>
              </a:spcBef>
              <a:spcAft>
                <a:spcPts val="600"/>
              </a:spcAft>
            </a:pPr>
            <a:r>
              <a:rPr lang="en-US" altLang="zh-CN" sz="1200" dirty="0"/>
              <a:t>For all non-spectrum SI/WIs, </a:t>
            </a:r>
            <a:r>
              <a:rPr lang="en-US" altLang="zh-CN" sz="1200" dirty="0" smtClean="0"/>
              <a:t>rapporteur </a:t>
            </a:r>
            <a:r>
              <a:rPr lang="en-US" altLang="zh-CN" sz="1200" dirty="0"/>
              <a:t>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1">
              <a:spcBef>
                <a:spcPts val="0"/>
              </a:spcBef>
              <a:spcAft>
                <a:spcPts val="600"/>
              </a:spcAft>
            </a:pPr>
            <a:r>
              <a:rPr lang="en-US" altLang="zh-CN" sz="1200" dirty="0" smtClean="0"/>
              <a:t>For WIs/SIs to be closed in the following-up RAN plenary, rapporteur needs reserve the </a:t>
            </a:r>
            <a:r>
              <a:rPr lang="en-US" altLang="zh-CN" sz="1200" dirty="0" err="1" smtClean="0"/>
              <a:t>tdoc</a:t>
            </a:r>
            <a:r>
              <a:rPr lang="en-US" altLang="zh-CN" sz="1200" dirty="0" smtClean="0"/>
              <a:t> numbers for draft TR/TS to merge all the agreement.</a:t>
            </a:r>
            <a:endParaRPr lang="en-US" altLang="zh-CN" sz="1200" dirty="0"/>
          </a:p>
          <a:p>
            <a:pPr marL="342882" lvl="1" indent="-342882">
              <a:spcBef>
                <a:spcPts val="0"/>
              </a:spcBef>
              <a:spcAft>
                <a:spcPts val="600"/>
              </a:spcAft>
              <a:buBlip>
                <a:blip r:embed="rId2"/>
              </a:buBlip>
            </a:pPr>
            <a:r>
              <a:rPr lang="en-GB" altLang="zh-CN" sz="1400" dirty="0">
                <a:cs typeface="+mn-cs"/>
              </a:rPr>
              <a:t>D</a:t>
            </a:r>
            <a:r>
              <a:rPr lang="en-GB" altLang="zh-CN" sz="1400" dirty="0" smtClean="0">
                <a:cs typeface="+mn-cs"/>
              </a:rPr>
              <a:t>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number will be assigned for each topic, e.g., </a:t>
            </a:r>
            <a:r>
              <a:rPr lang="en-US" altLang="zh-CN" sz="1200" dirty="0">
                <a:solidFill>
                  <a:srgbClr val="FF0000"/>
                </a:solidFill>
              </a:rPr>
              <a:t>[</a:t>
            </a:r>
            <a:r>
              <a:rPr lang="en-US" altLang="zh-CN" sz="1200" dirty="0" smtClean="0">
                <a:solidFill>
                  <a:srgbClr val="FF0000"/>
                </a:solidFill>
              </a:rPr>
              <a:t>106][</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February 20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February</a:t>
            </a:r>
            <a:r>
              <a:rPr lang="en-US" altLang="zh-CN" sz="1200" dirty="0">
                <a:solidFill>
                  <a:srgbClr val="FF0000"/>
                </a:solidFill>
              </a:rPr>
              <a:t> </a:t>
            </a:r>
            <a:r>
              <a:rPr lang="en-US" altLang="zh-CN" sz="1200" dirty="0" smtClean="0">
                <a:solidFill>
                  <a:srgbClr val="FF0000"/>
                </a:solidFill>
              </a:rPr>
              <a:t>22 (Wednesday),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23 (Thursday), 17:00 UTC</a:t>
            </a:r>
            <a:r>
              <a:rPr lang="en-US" altLang="zh-CN" sz="1200" dirty="0" smtClean="0"/>
              <a:t>: Deadline for companies review of initial summary</a:t>
            </a:r>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24 (Friday),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26 (Sunday)</a:t>
            </a:r>
            <a:r>
              <a:rPr lang="en-US" altLang="zh-CN" sz="1200" dirty="0" smtClean="0"/>
              <a:t>: Session chairs update the meeting notes according to moderators summary</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write comments 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9.1 </a:t>
            </a:r>
            <a:r>
              <a:rPr lang="en-US" altLang="zh-CN" sz="1400" dirty="0"/>
              <a:t>for LTE, AI </a:t>
            </a:r>
            <a:r>
              <a:rPr lang="en-US" altLang="zh-CN" sz="1400" dirty="0" smtClean="0"/>
              <a:t>7.3–7.13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22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24</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27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February </a:t>
            </a:r>
            <a:r>
              <a:rPr lang="en-US" altLang="zh-CN" sz="1200" dirty="0" smtClean="0">
                <a:solidFill>
                  <a:srgbClr val="FF0000"/>
                </a:solidFill>
              </a:rPr>
              <a:t>28</a:t>
            </a:r>
            <a:r>
              <a:rPr lang="en-US" altLang="zh-CN" sz="1200" dirty="0">
                <a:solidFill>
                  <a:srgbClr val="FF0000"/>
                </a:solidFill>
              </a:rPr>
              <a:t> </a:t>
            </a:r>
            <a:r>
              <a:rPr lang="en-US" altLang="zh-CN" sz="1200" dirty="0" smtClean="0">
                <a:solidFill>
                  <a:srgbClr val="FF0000"/>
                </a:solidFill>
              </a:rPr>
              <a:t>~ March 3</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a:solidFill>
                  <a:srgbClr val="FF0000"/>
                </a:solidFill>
              </a:rPr>
              <a:t>March</a:t>
            </a:r>
            <a:r>
              <a:rPr lang="en-US" altLang="zh-CN" sz="1200" dirty="0" smtClean="0">
                <a:solidFill>
                  <a:srgbClr val="FF0000"/>
                </a:solidFill>
              </a:rPr>
              <a:t> 7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xmlns="" val="20000"/>
                    </a:ext>
                  </a:extLst>
                </a:gridCol>
                <a:gridCol w="2095196">
                  <a:extLst>
                    <a:ext uri="{9D8B030D-6E8A-4147-A177-3AD203B41FA5}">
                      <a16:colId xmlns:a16="http://schemas.microsoft.com/office/drawing/2014/main" xmlns="" val="20001"/>
                    </a:ext>
                  </a:extLst>
                </a:gridCol>
                <a:gridCol w="2095196">
                  <a:extLst>
                    <a:ext uri="{9D8B030D-6E8A-4147-A177-3AD203B41FA5}">
                      <a16:colId xmlns:a16="http://schemas.microsoft.com/office/drawing/2014/main" xmlns=""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three online sessions, the two-way GTW conference calls will be set</a:t>
            </a:r>
            <a:endParaRPr lang="en-US" altLang="zh-CN" sz="1400" dirty="0"/>
          </a:p>
          <a:p>
            <a:pPr lvl="1">
              <a:spcBef>
                <a:spcPts val="0"/>
              </a:spcBef>
              <a:spcAft>
                <a:spcPts val="600"/>
              </a:spcAft>
            </a:pPr>
            <a:r>
              <a:rPr lang="en-US" altLang="zh-CN" sz="1200" dirty="0" smtClean="0"/>
              <a:t>Remote chairing and participating are allowed and supported</a:t>
            </a:r>
          </a:p>
          <a:p>
            <a:pPr lvl="1">
              <a:spcBef>
                <a:spcPts val="0"/>
              </a:spcBef>
              <a:spcAft>
                <a:spcPts val="600"/>
              </a:spcAft>
            </a:pPr>
            <a:r>
              <a:rPr lang="en-US" altLang="zh-CN" sz="1200" dirty="0"/>
              <a:t>No official objection from remote </a:t>
            </a:r>
            <a:r>
              <a:rPr lang="en-US" altLang="zh-CN" sz="1200" dirty="0" smtClean="0"/>
              <a:t>participants</a:t>
            </a:r>
          </a:p>
          <a:p>
            <a:pPr lvl="1">
              <a:spcBef>
                <a:spcPts val="0"/>
              </a:spcBef>
              <a:spcAft>
                <a:spcPts val="600"/>
              </a:spcAft>
            </a:pPr>
            <a:r>
              <a:rPr lang="en-US" altLang="zh-CN" sz="1200" dirty="0" smtClean="0"/>
              <a:t>Please </a:t>
            </a:r>
            <a:r>
              <a:rPr lang="en-US" altLang="zh-CN" sz="1200" dirty="0"/>
              <a:t>register timely to be eligible to take part in the GTW conference calls</a:t>
            </a:r>
            <a:r>
              <a:rPr lang="en-US" altLang="zh-CN" sz="1200" dirty="0" smtClean="0"/>
              <a:t>.</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 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p>
          <a:p>
            <a:pPr lvl="1">
              <a:spcBef>
                <a:spcPts val="0"/>
              </a:spcBef>
              <a:spcAft>
                <a:spcPts val="600"/>
              </a:spcAft>
            </a:pPr>
            <a:r>
              <a:rPr lang="en-US" sz="1200" dirty="0" smtClean="0"/>
              <a:t>The two-way GTW or other type of conference calls may not be provided for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WF/CR/</a:t>
            </a:r>
            <a:r>
              <a:rPr lang="en-US" altLang="zh-CN" sz="1200" dirty="0" err="1"/>
              <a:t>LSout</a:t>
            </a:r>
            <a:r>
              <a:rPr lang="en-US" altLang="zh-CN" sz="1200" dirty="0"/>
              <a:t> or other delegates trigger the offline discussions by email, please use the subject of </a:t>
            </a:r>
            <a:r>
              <a:rPr lang="en-US" altLang="zh-CN" sz="1200" dirty="0">
                <a:solidFill>
                  <a:srgbClr val="FF0000"/>
                </a:solidFill>
              </a:rPr>
              <a:t>[</a:t>
            </a:r>
            <a:r>
              <a:rPr lang="en-US" altLang="zh-CN" sz="1200" dirty="0" smtClean="0">
                <a:solidFill>
                  <a:srgbClr val="FF0000"/>
                </a:solidFill>
              </a:rPr>
              <a:t>106][</a:t>
            </a:r>
            <a:r>
              <a:rPr lang="en-US" altLang="zh-CN" sz="1200" dirty="0">
                <a:solidFill>
                  <a:srgbClr val="FF0000"/>
                </a:solidFill>
              </a:rPr>
              <a:t>10x] </a:t>
            </a:r>
            <a:r>
              <a:rPr lang="en-US" altLang="zh-CN" sz="1200" dirty="0"/>
              <a:t>XXX for main session – XXX </a:t>
            </a:r>
            <a:r>
              <a:rPr lang="en-US" altLang="zh-CN" sz="1200" dirty="0" smtClean="0"/>
              <a:t>(topic name)</a:t>
            </a:r>
            <a:endParaRPr lang="en-US" altLang="zh-CN" sz="1200" dirty="0"/>
          </a:p>
          <a:p>
            <a:pPr lvl="1">
              <a:spcBef>
                <a:spcPts val="0"/>
              </a:spcBef>
              <a:spcAft>
                <a:spcPts val="600"/>
              </a:spcAft>
            </a:pPr>
            <a:endParaRPr lang="en-US" altLang="zh-CN" sz="1200" dirty="0" smtClean="0"/>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 </a:t>
            </a:r>
            <a:r>
              <a:rPr lang="en-US" altLang="zh-CN" sz="1200" dirty="0">
                <a:latin typeface="+mj-ea"/>
              </a:rPr>
              <a:t>“[1xx-e][X00]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www.3gpp.org/ftp/tsg_ran/WG4_Radio/TSGR4_106/Template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www.3gpp.org/ftp/tsg_ran/WG4_Radio/TSGR4_106/Templates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75C68143-B530-4487-9EA7-5BCC5970B48F}">
  <ds:schemaRefs>
    <ds:schemaRef ds:uri="http://purl.org/dc/elements/1.1/"/>
    <ds:schemaRef ds:uri="http://purl.org/dc/terms/"/>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23d77754-4ccc-4c57-9291-cab09e81894a"/>
    <ds:schemaRef ds:uri="a915fe38-2618-47b6-8303-829fb71466d5"/>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350912</TotalTime>
  <Words>4041</Words>
  <Application>Microsoft Office PowerPoint</Application>
  <PresentationFormat>宽屏</PresentationFormat>
  <Paragraphs>397</Paragraphs>
  <Slides>21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黑体</vt:lpstr>
      <vt:lpstr>宋体</vt:lpstr>
      <vt:lpstr>微软雅黑</vt:lpstr>
      <vt:lpstr>Arial</vt:lpstr>
      <vt:lpstr>Arial Black</vt:lpstr>
      <vt:lpstr>Calibri</vt:lpstr>
      <vt:lpstr>Times New Roman</vt:lpstr>
      <vt:lpstr>3gpp</vt:lpstr>
      <vt:lpstr>RAN4#106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vt:lpstr>
      <vt:lpstr>Register and check-in</vt:lpstr>
      <vt:lpstr>Post-meeting email process procedures/timelines  </vt:lpstr>
      <vt:lpstr>PowerPoint 演示文稿</vt:lpstr>
      <vt:lpstr>How to upload and access contributions</vt:lpstr>
      <vt:lpstr>Other guidelines</vt:lpstr>
      <vt:lpstr>Other guidelines (cont.) </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1425</cp:revision>
  <cp:lastPrinted>2016-09-15T08:31:35Z</cp:lastPrinted>
  <dcterms:created xsi:type="dcterms:W3CDTF">2009-11-27T05:15:11Z</dcterms:created>
  <dcterms:modified xsi:type="dcterms:W3CDTF">2023-02-15T06:53:23Z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(3)mGziewP1guiZ4PEBr2FZ/3rHqeu6hEqyFQ1cGW4rJO1vonD04UEJhGZbY7grJvm30l7SBYOF
aNpu7fHpvMOacwB5AVjYX1becAnT4CXC1eG7/HbuI6ExvUs/MVBvlz8pDR8sRGHMPZ/4pW9/
jLZXy61dDBxQA/+i7CxxX8c14i7kSiGuHH7V/QY6uN387iNPi2NHT52ZZyCt5f2xHw3nJpdd
Oi5d/9VzZ2NVR9EtyN</vt:lpwstr>
  </property>
  <property fmtid="{D5CDD505-2E9C-101B-9397-08002B2CF9AE}" pid="11" name="_2015_ms_pID_7253431">
    <vt:lpwstr>luEgOWFbB4ixBO9pCLFDxR2P/6XG1XPZoAHDHyxLSUtURqA+34Isyl
ruVkmdruZ13qn+zeg/Hdl0t8qfl0ZX2euLCfJOAP9cb0UGs//yo9f77qfs6IUsv6q0VsMxiC
ZaGMTGq9EQdlPwBM9+5sUbcAJsAgUzml60iisRaYdVe6otoJpeQ59qLx2ZPn0UpPL2xDrht5
yun6sXu03iql3PazGCo/p+vMac3OLxPt1oNn</vt:lpwstr>
  </property>
  <property fmtid="{D5CDD505-2E9C-101B-9397-08002B2CF9AE}" pid="12" name="_2015_ms_pID_7253432">
    <vt:lpwstr>lw==</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1673685418</vt:lpwstr>
  </property>
</Properties>
</file>