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7" r:id="rId2"/>
    <p:sldId id="293" r:id="rId3"/>
    <p:sldId id="300" r:id="rId4"/>
    <p:sldId id="301" r:id="rId5"/>
    <p:sldId id="298" r:id="rId6"/>
    <p:sldId id="297" r:id="rId7"/>
    <p:sldId id="299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TT - Yuexia Song" initials="Yuexia " lastIdx="6" clrIdx="0"/>
  <p:cmAuthor id="1" name="Ericsson" initials="DE" lastIdx="2" clrIdx="1"/>
  <p:cmAuthor id="2" name="Dorin PANAITOPOL" initials="DP" lastIdx="3" clrIdx="2"/>
  <p:cmAuthor id="3" name="Microsoft account" initials="Ma" lastIdx="4" clrIdx="3"/>
  <p:cmAuthor id="5" name="ZTE2" initials="Xuefei" lastIdx="7" clrIdx="4"/>
  <p:cmAuthor id="6" name="CATT " initials="CATT" lastIdx="7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06" autoAdjust="0"/>
    <p:restoredTop sz="94660"/>
  </p:normalViewPr>
  <p:slideViewPr>
    <p:cSldViewPr snapToGrid="0">
      <p:cViewPr>
        <p:scale>
          <a:sx n="90" d="100"/>
          <a:sy n="90" d="100"/>
        </p:scale>
        <p:origin x="-101" y="18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84B925-E0B6-41DC-8C12-11A7255E3C68}" type="datetimeFigureOut">
              <a:rPr lang="zh-CN" altLang="en-US" smtClean="0"/>
              <a:t>2021/8/26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5FCF9E-41E6-4EC0-BE53-EAC0E5F5D8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9416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2021/8/26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2021/8/26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9908-0239-47AB-9538-EE4D2EB796CB}" type="datetimeFigureOut">
              <a:rPr lang="zh-CN" altLang="en-US" smtClean="0"/>
              <a:t>2021/8/26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9F9908-0239-47AB-9538-EE4D2EB796CB}" type="datetimeFigureOut">
              <a:rPr lang="zh-CN" altLang="en-US" smtClean="0"/>
              <a:t>2021/8/26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B10615-DD0C-4A78-AF1C-E5617503236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MSIPCMContentMarking" descr="{&quot;HashCode&quot;:-28025852,&quot;Placement&quot;:&quot;Footer&quot;,&quot;Top&quot;:523.380066,&quot;Left&quot;:0.0,&quot;SlideWidth&quot;:960,&quot;SlideHeight&quot;:540}"/>
          <p:cNvSpPr txBox="1"/>
          <p:nvPr userDrawn="1"/>
        </p:nvSpPr>
        <p:spPr>
          <a:xfrm>
            <a:off x="0" y="6646927"/>
            <a:ext cx="1165344" cy="21107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GB" sz="700">
                <a:solidFill>
                  <a:srgbClr val="000000"/>
                </a:solidFill>
                <a:latin typeface="Calibri" panose="020F0502020204030204" pitchFamily="34" charset="0"/>
              </a:rPr>
              <a:t>INTERNAL | © INMARSAT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38664" y="311524"/>
            <a:ext cx="11714672" cy="1035388"/>
          </a:xfrm>
        </p:spPr>
        <p:txBody>
          <a:bodyPr>
            <a:normAutofit fontScale="90000"/>
          </a:bodyPr>
          <a:lstStyle/>
          <a:p>
            <a:pPr algn="l">
              <a:lnSpc>
                <a:spcPct val="10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zh-CN" altLang="zh-CN" sz="3200" dirty="0">
                <a:latin typeface="Times New Roman" panose="02020603050405020304" pitchFamily="18" charset="0"/>
              </a:rPr>
              <a:t/>
            </a:r>
            <a:br>
              <a:rPr lang="zh-CN" altLang="zh-CN" sz="3200" dirty="0">
                <a:latin typeface="Times New Roman" panose="02020603050405020304" pitchFamily="18" charset="0"/>
              </a:rPr>
            </a:b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  <a:b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3GPP TSG-RAN WG4 Meeting #100-e                                             R4-2115641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Electronic Meeting, 16</a:t>
            </a:r>
            <a:r>
              <a:rPr lang="en-US" altLang="zh-CN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 – 27</a:t>
            </a:r>
            <a:r>
              <a:rPr lang="en-US" altLang="zh-CN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, 2021</a:t>
            </a:r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23358" y="4287574"/>
            <a:ext cx="9144000" cy="1655762"/>
          </a:xfrm>
        </p:spPr>
        <p:txBody>
          <a:bodyPr>
            <a:normAutofit/>
          </a:bodyPr>
          <a:lstStyle/>
          <a:p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CATT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296174" y="0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524000" y="1779205"/>
            <a:ext cx="9144000" cy="176455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GB" altLang="zh-CN" b="1" dirty="0"/>
              <a:t>WF on NTN </a:t>
            </a:r>
            <a:r>
              <a:rPr lang="en-US" altLang="zh-CN" b="1" dirty="0"/>
              <a:t>BS RF requirements (BS type 1-H)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3711" y="221942"/>
            <a:ext cx="9699594" cy="603682"/>
          </a:xfrm>
        </p:spPr>
        <p:txBody>
          <a:bodyPr>
            <a:normAutofit fontScale="90000"/>
          </a:bodyPr>
          <a:lstStyle/>
          <a:p>
            <a:r>
              <a:rPr lang="en-US" altLang="zh-CN" b="1" dirty="0"/>
              <a:t>Background</a:t>
            </a:r>
            <a:endParaRPr lang="zh-CN" alt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92459" y="1322772"/>
            <a:ext cx="10851472" cy="5709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hangingPunct="0"/>
            <a:r>
              <a:rPr lang="en-US" altLang="zh-CN" sz="2000" dirty="0"/>
              <a:t>NTN BS RF requirement were discussed during RAN4#100e meeting. The following contributions were reviewed.</a:t>
            </a:r>
          </a:p>
          <a:p>
            <a:pPr hangingPunct="0">
              <a:spcBef>
                <a:spcPts val="600"/>
              </a:spcBef>
            </a:pPr>
            <a:r>
              <a:rPr lang="en-US" altLang="zh-CN" sz="2000" dirty="0"/>
              <a:t>[1] R4-2112010</a:t>
            </a:r>
            <a:r>
              <a:rPr lang="en-GB" altLang="zh-CN" sz="2000" dirty="0"/>
              <a:t>, </a:t>
            </a:r>
            <a:r>
              <a:rPr lang="en-US" altLang="zh-CN" sz="2000" dirty="0"/>
              <a:t>Tx requirement for NTN gNB, CATT</a:t>
            </a:r>
            <a:endParaRPr lang="zh-CN" altLang="zh-CN" sz="2000" dirty="0"/>
          </a:p>
          <a:p>
            <a:pPr>
              <a:spcBef>
                <a:spcPts val="600"/>
              </a:spcBef>
            </a:pPr>
            <a:r>
              <a:rPr lang="en-US" altLang="zh-CN" sz="2000" dirty="0"/>
              <a:t>[2] R4-2113746</a:t>
            </a:r>
            <a:r>
              <a:rPr lang="en-GB" altLang="zh-CN" sz="2000" dirty="0"/>
              <a:t>, </a:t>
            </a:r>
            <a:r>
              <a:rPr lang="fr-FR" altLang="zh-CN" sz="2000" dirty="0"/>
              <a:t>NTN - Satellite Node - Tx requirements, Ericsson</a:t>
            </a:r>
            <a:endParaRPr lang="en-GB" altLang="zh-CN" sz="2000" dirty="0"/>
          </a:p>
          <a:p>
            <a:pPr>
              <a:spcBef>
                <a:spcPts val="600"/>
              </a:spcBef>
            </a:pPr>
            <a:r>
              <a:rPr lang="en-GB" altLang="zh-CN" sz="2000" dirty="0"/>
              <a:t>[3] R4-2113932,</a:t>
            </a:r>
            <a:r>
              <a:rPr lang="en-US" altLang="zh-CN" sz="2000" dirty="0"/>
              <a:t> Discussion on Tx requirements of satellite gNB, ZTE</a:t>
            </a:r>
            <a:endParaRPr lang="en-GB" altLang="zh-CN" sz="2000" dirty="0"/>
          </a:p>
          <a:p>
            <a:pPr>
              <a:spcBef>
                <a:spcPts val="600"/>
              </a:spcBef>
            </a:pPr>
            <a:r>
              <a:rPr lang="en-GB" altLang="zh-CN" sz="2000" dirty="0"/>
              <a:t>[4] R4-2112011, R</a:t>
            </a:r>
            <a:r>
              <a:rPr lang="en-US" altLang="zh-CN" sz="2000" dirty="0"/>
              <a:t>x requirement for NTN gNB, CATT</a:t>
            </a:r>
            <a:endParaRPr lang="zh-CN" altLang="zh-CN" sz="2000" dirty="0"/>
          </a:p>
          <a:p>
            <a:pPr>
              <a:spcBef>
                <a:spcPts val="600"/>
              </a:spcBef>
            </a:pPr>
            <a:r>
              <a:rPr lang="en-GB" altLang="zh-CN" sz="2000" dirty="0"/>
              <a:t>[5] R4-2113747,</a:t>
            </a:r>
            <a:r>
              <a:rPr lang="fr-FR" altLang="zh-CN" sz="2000" dirty="0"/>
              <a:t> NTN - Satellite Node - Rx requirements, Ericsson</a:t>
            </a:r>
            <a:endParaRPr lang="en-GB" altLang="zh-CN" sz="2000" dirty="0"/>
          </a:p>
          <a:p>
            <a:pPr>
              <a:spcBef>
                <a:spcPts val="600"/>
              </a:spcBef>
            </a:pPr>
            <a:r>
              <a:rPr lang="en-GB" altLang="zh-CN" sz="2000" dirty="0"/>
              <a:t>[6] R4-2113933,</a:t>
            </a:r>
            <a:r>
              <a:rPr lang="en-US" altLang="zh-CN" sz="2000" dirty="0"/>
              <a:t> Discussion on Rx requirements of satellite gNB, ZTE</a:t>
            </a:r>
          </a:p>
          <a:p>
            <a:pPr>
              <a:spcBef>
                <a:spcPts val="600"/>
              </a:spcBef>
            </a:pPr>
            <a:r>
              <a:rPr lang="en-US" altLang="zh-CN" sz="2000" dirty="0"/>
              <a:t>[7] R4-2112009</a:t>
            </a:r>
            <a:r>
              <a:rPr lang="en-GB" altLang="zh-CN" sz="2000" dirty="0"/>
              <a:t>, </a:t>
            </a:r>
            <a:r>
              <a:rPr lang="en-US" altLang="zh-CN" sz="2000" dirty="0"/>
              <a:t>Discussion on NTN gNB type/class, CATT</a:t>
            </a:r>
            <a:endParaRPr lang="zh-CN" altLang="zh-CN" sz="2000" dirty="0"/>
          </a:p>
          <a:p>
            <a:endParaRPr lang="zh-CN" altLang="zh-CN" sz="2400" dirty="0"/>
          </a:p>
          <a:p>
            <a:endParaRPr lang="zh-CN" altLang="zh-CN" sz="2400" dirty="0"/>
          </a:p>
          <a:p>
            <a:pPr lvl="0" hangingPunct="0"/>
            <a:endParaRPr lang="en-US" altLang="zh-CN" sz="2400" dirty="0"/>
          </a:p>
          <a:p>
            <a:pPr lvl="0" hangingPunct="0"/>
            <a:endParaRPr lang="en-GB" altLang="zh-CN" sz="2400" dirty="0"/>
          </a:p>
          <a:p>
            <a:pPr marL="285750" indent="-285750" hangingPunct="0">
              <a:buFont typeface="Wingdings" panose="05000000000000000000" pitchFamily="2" charset="2"/>
              <a:buChar char="p"/>
            </a:pPr>
            <a:endParaRPr lang="en-GB" altLang="zh-CN" dirty="0"/>
          </a:p>
          <a:p>
            <a:pPr marL="285750" indent="-285750" hangingPunct="0">
              <a:buFont typeface="Wingdings" panose="05000000000000000000" pitchFamily="2" charset="2"/>
              <a:buChar char="p"/>
            </a:pPr>
            <a:endParaRPr lang="en-GB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3711" y="221942"/>
            <a:ext cx="9699594" cy="603682"/>
          </a:xfrm>
        </p:spPr>
        <p:txBody>
          <a:bodyPr>
            <a:normAutofit fontScale="90000"/>
          </a:bodyPr>
          <a:lstStyle/>
          <a:p>
            <a:r>
              <a:rPr lang="en-US" altLang="zh-CN" b="1" dirty="0"/>
              <a:t>General</a:t>
            </a:r>
            <a:endParaRPr lang="zh-CN" altLang="en-US" b="1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838200" y="1148259"/>
            <a:ext cx="10515600" cy="5430339"/>
          </a:xfrm>
        </p:spPr>
        <p:txBody>
          <a:bodyPr>
            <a:normAutofit fontScale="92500" lnSpcReduction="10000"/>
          </a:bodyPr>
          <a:lstStyle/>
          <a:p>
            <a:pPr marL="228600" lvl="1">
              <a:lnSpc>
                <a:spcPct val="70000"/>
              </a:lnSpc>
              <a:spcBef>
                <a:spcPts val="1000"/>
              </a:spcBef>
              <a:buFont typeface="Wingdings" panose="05000000000000000000" pitchFamily="2" charset="2"/>
              <a:buChar char="n"/>
            </a:pPr>
            <a:r>
              <a:rPr lang="en-US" altLang="zh-CN" sz="1800" b="1" dirty="0"/>
              <a:t>Reference point for BS type 1-H</a:t>
            </a:r>
          </a:p>
          <a:p>
            <a:pPr marL="0" lvl="1" indent="0">
              <a:lnSpc>
                <a:spcPct val="7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altLang="zh-CN" sz="1700" dirty="0"/>
              <a:t>After 2</a:t>
            </a:r>
            <a:r>
              <a:rPr lang="en-US" altLang="zh-CN" sz="1700" baseline="30000" dirty="0"/>
              <a:t>nd</a:t>
            </a:r>
            <a:r>
              <a:rPr lang="en-US" altLang="zh-CN" sz="1700" dirty="0"/>
              <a:t> round discussion,  5 companies are ok with Option 2 and 1 companies prefer FFS.</a:t>
            </a:r>
            <a:endParaRPr lang="en-GB" altLang="zh-CN" sz="1700" dirty="0"/>
          </a:p>
          <a:p>
            <a:pPr lvl="1"/>
            <a:r>
              <a:rPr lang="en-GB" altLang="zh-CN" sz="2000" dirty="0"/>
              <a:t>Option 1: </a:t>
            </a:r>
          </a:p>
          <a:p>
            <a:pPr lvl="1"/>
            <a:endParaRPr lang="en-GB" altLang="zh-CN" dirty="0"/>
          </a:p>
          <a:p>
            <a:pPr lvl="1"/>
            <a:endParaRPr lang="en-GB" altLang="zh-CN" sz="1700" b="1" dirty="0"/>
          </a:p>
          <a:p>
            <a:pPr lvl="1"/>
            <a:endParaRPr lang="en-GB" altLang="zh-CN" sz="2000" dirty="0"/>
          </a:p>
          <a:p>
            <a:pPr lvl="1"/>
            <a:endParaRPr lang="en-GB" altLang="zh-CN" sz="2000" dirty="0"/>
          </a:p>
          <a:p>
            <a:pPr lvl="1"/>
            <a:endParaRPr lang="en-GB" altLang="zh-CN" sz="2000" dirty="0"/>
          </a:p>
          <a:p>
            <a:pPr lvl="1"/>
            <a:r>
              <a:rPr lang="en-GB" altLang="zh-CN" sz="2000" dirty="0"/>
              <a:t>Option 2:</a:t>
            </a:r>
          </a:p>
          <a:p>
            <a:pPr lvl="1"/>
            <a:endParaRPr lang="en-GB" altLang="zh-CN" sz="2000" dirty="0"/>
          </a:p>
          <a:p>
            <a:pPr lvl="1"/>
            <a:endParaRPr lang="en-GB" altLang="zh-CN" sz="2000" dirty="0"/>
          </a:p>
          <a:p>
            <a:pPr lvl="1"/>
            <a:endParaRPr lang="en-GB" altLang="zh-CN" sz="2000" dirty="0"/>
          </a:p>
          <a:p>
            <a:pPr lvl="1"/>
            <a:endParaRPr lang="en-GB" altLang="zh-CN" sz="2000" dirty="0"/>
          </a:p>
          <a:p>
            <a:pPr lvl="1"/>
            <a:endParaRPr lang="en-GB" altLang="zh-CN" sz="2000" dirty="0"/>
          </a:p>
          <a:p>
            <a:pPr lvl="1"/>
            <a:endParaRPr lang="en-GB" altLang="zh-CN" sz="2000" dirty="0"/>
          </a:p>
          <a:p>
            <a:pPr marL="457200" lvl="1" indent="0">
              <a:buNone/>
            </a:pPr>
            <a:endParaRPr lang="en-GB" altLang="zh-CN" sz="2000" dirty="0"/>
          </a:p>
          <a:p>
            <a:pPr marL="457200" lvl="1" indent="0">
              <a:buNone/>
            </a:pPr>
            <a:r>
              <a:rPr lang="en-GB" altLang="zh-CN" sz="2100" dirty="0" smtClean="0"/>
              <a:t>Use </a:t>
            </a:r>
            <a:r>
              <a:rPr lang="en-GB" altLang="zh-CN" sz="2000" dirty="0"/>
              <a:t>option 2 as the starting point and further elaborate the details in the box. </a:t>
            </a:r>
            <a:endParaRPr lang="zh-CN" altLang="en-US" sz="2000" dirty="0"/>
          </a:p>
        </p:txBody>
      </p:sp>
      <p:sp>
        <p:nvSpPr>
          <p:cNvPr id="5" name="Rectangle 2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226738" y="1947342"/>
          <a:ext cx="6096000" cy="166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Visio" r:id="rId3" imgW="4091305" imgH="1120775" progId="Visio.Drawing.11">
                  <p:embed/>
                </p:oleObj>
              </mc:Choice>
              <mc:Fallback>
                <p:oleObj name="Visio" r:id="rId3" imgW="4091305" imgH="1120775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6738" y="1947342"/>
                        <a:ext cx="6096000" cy="1660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23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9701351"/>
              </p:ext>
            </p:extLst>
          </p:nvPr>
        </p:nvGraphicFramePr>
        <p:xfrm>
          <a:off x="3352795" y="3953940"/>
          <a:ext cx="4469341" cy="18110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r:id="rId5" imgW="7098665" imgH="2910205" progId="Visio.Drawing.15">
                  <p:embed/>
                </p:oleObj>
              </mc:Choice>
              <mc:Fallback>
                <p:oleObj r:id="rId5" imgW="7098665" imgH="2910205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795" y="3953940"/>
                        <a:ext cx="4469341" cy="181108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613910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3711" y="221942"/>
            <a:ext cx="9699594" cy="603682"/>
          </a:xfrm>
        </p:spPr>
        <p:txBody>
          <a:bodyPr>
            <a:normAutofit fontScale="90000"/>
          </a:bodyPr>
          <a:lstStyle/>
          <a:p>
            <a:r>
              <a:rPr lang="en-US" altLang="zh-CN" b="1" dirty="0"/>
              <a:t>Tx RF requirements</a:t>
            </a:r>
            <a:endParaRPr lang="zh-CN" altLang="en-US" b="1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838200" y="1038194"/>
            <a:ext cx="10515600" cy="5489606"/>
          </a:xfrm>
        </p:spPr>
        <p:txBody>
          <a:bodyPr>
            <a:normAutofit fontScale="67500" lnSpcReduction="20000"/>
          </a:bodyPr>
          <a:lstStyle/>
          <a:p>
            <a:pPr>
              <a:buFont typeface="Wingdings" panose="05000000000000000000" pitchFamily="2" charset="2"/>
              <a:buChar char="n"/>
            </a:pPr>
            <a:r>
              <a:rPr lang="en-GB" altLang="zh-CN" sz="2000" b="1" dirty="0"/>
              <a:t>Base station output power</a:t>
            </a:r>
          </a:p>
          <a:p>
            <a:pPr marL="0" indent="0">
              <a:buNone/>
            </a:pPr>
            <a:r>
              <a:rPr lang="en-GB" altLang="zh-CN" sz="1800" dirty="0"/>
              <a:t>Take the following as the starting point and further check whether co-channel co-existence study between GEO/LEO at different altitude is needed.</a:t>
            </a:r>
          </a:p>
          <a:p>
            <a:pPr marL="0" indent="0">
              <a:buNone/>
            </a:pPr>
            <a:endParaRPr lang="en-GB" altLang="zh-CN" sz="1800" dirty="0"/>
          </a:p>
          <a:p>
            <a:pPr marL="0" indent="0">
              <a:buNone/>
            </a:pPr>
            <a:endParaRPr lang="en-GB" altLang="zh-CN" sz="1800" dirty="0"/>
          </a:p>
          <a:p>
            <a:pPr marL="0" indent="0">
              <a:buNone/>
            </a:pPr>
            <a:r>
              <a:rPr lang="en-GB" altLang="zh-CN" sz="2000" dirty="0"/>
              <a:t> </a:t>
            </a:r>
          </a:p>
          <a:p>
            <a:pPr>
              <a:spcBef>
                <a:spcPts val="1800"/>
              </a:spcBef>
              <a:buFont typeface="Wingdings" panose="05000000000000000000" pitchFamily="2" charset="2"/>
              <a:buChar char="n"/>
            </a:pPr>
            <a:r>
              <a:rPr lang="en-GB" altLang="zh-CN" sz="2000" b="1" dirty="0"/>
              <a:t>Radiated transmit power</a:t>
            </a:r>
          </a:p>
          <a:p>
            <a:pPr marL="0" indent="0">
              <a:buNone/>
            </a:pPr>
            <a:r>
              <a:rPr lang="en-GB" altLang="zh-CN" sz="2000" dirty="0"/>
              <a:t>Based on manufacturer declaration for each beam.</a:t>
            </a:r>
          </a:p>
          <a:p>
            <a:pPr>
              <a:spcBef>
                <a:spcPts val="1800"/>
              </a:spcBef>
              <a:buFont typeface="Wingdings" panose="05000000000000000000" pitchFamily="2" charset="2"/>
              <a:buChar char="n"/>
            </a:pPr>
            <a:r>
              <a:rPr lang="en-GB" altLang="zh-CN" sz="2000" b="1" dirty="0"/>
              <a:t>RE power dynamic range</a:t>
            </a:r>
          </a:p>
          <a:p>
            <a:pPr marL="0" indent="0">
              <a:buNone/>
            </a:pPr>
            <a:r>
              <a:rPr lang="en-GB" altLang="zh-CN" sz="2000" dirty="0"/>
              <a:t>The current RE power dynamic range should be transposed for Satellite BS if needed</a:t>
            </a:r>
            <a:r>
              <a:rPr lang="en-US" altLang="en-GB" sz="2000" dirty="0"/>
              <a:t>.</a:t>
            </a:r>
            <a:endParaRPr lang="en-GB" altLang="zh-CN" sz="2000" dirty="0"/>
          </a:p>
          <a:p>
            <a:pPr>
              <a:spcBef>
                <a:spcPts val="1800"/>
              </a:spcBef>
              <a:buFont typeface="Wingdings" panose="05000000000000000000" pitchFamily="2" charset="2"/>
              <a:buChar char="n"/>
            </a:pPr>
            <a:r>
              <a:rPr lang="en-GB" altLang="zh-CN" sz="2000" b="1" dirty="0"/>
              <a:t>Total power dynamic range</a:t>
            </a:r>
          </a:p>
          <a:p>
            <a:pPr marL="0" indent="0">
              <a:buNone/>
            </a:pPr>
            <a:r>
              <a:rPr lang="en-GB" altLang="zh-CN" sz="2000" dirty="0"/>
              <a:t>The current total power dynamic rang</a:t>
            </a:r>
            <a:r>
              <a:rPr lang="en-US" altLang="en-GB" sz="2000" dirty="0"/>
              <a:t>e should be transposed depending on further discussion on SU</a:t>
            </a:r>
            <a:r>
              <a:rPr lang="en-GB" altLang="zh-CN" sz="2000" dirty="0"/>
              <a:t>.</a:t>
            </a:r>
            <a:endParaRPr lang="en-GB" altLang="zh-CN" sz="2000" b="1" dirty="0"/>
          </a:p>
          <a:p>
            <a:pPr>
              <a:spcBef>
                <a:spcPts val="1800"/>
              </a:spcBef>
              <a:buFont typeface="Wingdings" panose="05000000000000000000" pitchFamily="2" charset="2"/>
              <a:buChar char="n"/>
            </a:pPr>
            <a:r>
              <a:rPr lang="en-GB" altLang="zh-CN" sz="2000" b="1" dirty="0"/>
              <a:t>Transmit ON/OFF power</a:t>
            </a:r>
          </a:p>
          <a:p>
            <a:pPr marL="0" indent="0">
              <a:buNone/>
            </a:pPr>
            <a:r>
              <a:rPr lang="en-GB" altLang="zh-CN" sz="2000" dirty="0"/>
              <a:t>This requirement is not needed for satellite BS due to FDD operation.</a:t>
            </a:r>
            <a:endParaRPr lang="en-GB" altLang="zh-CN" sz="2000" b="1" dirty="0"/>
          </a:p>
          <a:p>
            <a:pPr>
              <a:spcBef>
                <a:spcPts val="1800"/>
              </a:spcBef>
              <a:buFont typeface="Wingdings" panose="05000000000000000000" pitchFamily="2" charset="2"/>
              <a:buChar char="n"/>
            </a:pPr>
            <a:r>
              <a:rPr lang="en-GB" altLang="zh-CN" sz="2000" b="1" dirty="0"/>
              <a:t>Frequency error</a:t>
            </a:r>
          </a:p>
          <a:p>
            <a:pPr marL="0" indent="0">
              <a:buNone/>
            </a:pPr>
            <a:r>
              <a:rPr lang="en-US" altLang="zh-CN" sz="2000" dirty="0"/>
              <a:t>U</a:t>
            </a:r>
            <a:r>
              <a:rPr lang="en-GB" altLang="zh-CN" sz="2000" dirty="0"/>
              <a:t>se current 38.104 </a:t>
            </a:r>
            <a:r>
              <a:rPr lang="en-US" altLang="en-GB" sz="2000" dirty="0"/>
              <a:t>WA BS </a:t>
            </a:r>
            <a:r>
              <a:rPr lang="en-GB" altLang="zh-CN" sz="2000" dirty="0"/>
              <a:t>requirements </a:t>
            </a:r>
            <a:r>
              <a:rPr lang="en-US" altLang="en-GB" sz="2000" dirty="0"/>
              <a:t>0.05ppm </a:t>
            </a:r>
            <a:r>
              <a:rPr lang="en-GB" altLang="zh-CN" sz="2000" dirty="0"/>
              <a:t>as the starting point and further check the impact of satellite mobility.</a:t>
            </a:r>
            <a:endParaRPr lang="en-GB" altLang="zh-CN" sz="2000" b="1" dirty="0"/>
          </a:p>
          <a:p>
            <a:pPr>
              <a:spcBef>
                <a:spcPts val="1800"/>
              </a:spcBef>
              <a:buFont typeface="Wingdings" panose="05000000000000000000" pitchFamily="2" charset="2"/>
              <a:buChar char="n"/>
            </a:pPr>
            <a:r>
              <a:rPr lang="en-GB" altLang="zh-CN" sz="2000" b="1" dirty="0"/>
              <a:t>Modulation quality (EVM)</a:t>
            </a:r>
          </a:p>
          <a:p>
            <a:pPr marL="0" indent="0">
              <a:buNone/>
            </a:pPr>
            <a:r>
              <a:rPr lang="en-GB" altLang="zh-CN" sz="2000" dirty="0"/>
              <a:t>use current 38.104 requirements as the starting point and further check whether additional EVM is needed.</a:t>
            </a:r>
          </a:p>
          <a:p>
            <a:pPr marL="0" indent="0">
              <a:buNone/>
            </a:pPr>
            <a:r>
              <a:rPr lang="en-US" altLang="zh-CN" sz="2000" b="1" dirty="0"/>
              <a:t>FFS on applicable modulation for satellite.</a:t>
            </a:r>
            <a:endParaRPr lang="en-US" altLang="en-GB" sz="2000" b="1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5710093"/>
              </p:ext>
            </p:extLst>
          </p:nvPr>
        </p:nvGraphicFramePr>
        <p:xfrm>
          <a:off x="2787226" y="1570144"/>
          <a:ext cx="5212080" cy="8160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178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9420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909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Satellite BS class</a:t>
                      </a:r>
                      <a:endParaRPr lang="zh-CN" sz="900" b="1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P</a:t>
                      </a:r>
                      <a:r>
                        <a:rPr lang="zh-CN" sz="900" baseline="-25000">
                          <a:effectLst/>
                        </a:rPr>
                        <a:t>rated,c,AC</a:t>
                      </a:r>
                      <a:endParaRPr lang="zh-CN" sz="900" b="1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Satellite BS class A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(Note)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Satellite BS class B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ja-JP" sz="900">
                          <a:effectLst/>
                        </a:rPr>
                        <a:t>≤ </a:t>
                      </a:r>
                      <a:r>
                        <a:rPr lang="zh-CN" sz="900">
                          <a:effectLst/>
                        </a:rPr>
                        <a:t>TBD dBm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900">
                          <a:effectLst/>
                        </a:rPr>
                        <a:t>Satellite BS class C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ja-JP" sz="900">
                          <a:effectLst/>
                        </a:rPr>
                        <a:t>≤</a:t>
                      </a:r>
                      <a:r>
                        <a:rPr lang="zh-CN" sz="900">
                          <a:effectLst/>
                        </a:rPr>
                        <a:t> TBD dBm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540385" indent="-54038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NOTE:	There is no upper limit for the </a:t>
                      </a:r>
                      <a:r>
                        <a:rPr lang="en-US" sz="900" dirty="0" err="1">
                          <a:effectLst/>
                        </a:rPr>
                        <a:t>P</a:t>
                      </a:r>
                      <a:r>
                        <a:rPr lang="en-US" sz="900" baseline="-25000" dirty="0" err="1">
                          <a:effectLst/>
                        </a:rPr>
                        <a:t>rated,c,AC</a:t>
                      </a:r>
                      <a:r>
                        <a:rPr lang="en-US" sz="900" dirty="0">
                          <a:effectLst/>
                        </a:rPr>
                        <a:t> rated output power of the Satellite BS class A.</a:t>
                      </a:r>
                      <a:endParaRPr lang="zh-CN" sz="9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82654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3711" y="221942"/>
            <a:ext cx="9699594" cy="603682"/>
          </a:xfrm>
        </p:spPr>
        <p:txBody>
          <a:bodyPr>
            <a:normAutofit fontScale="90000"/>
          </a:bodyPr>
          <a:lstStyle/>
          <a:p>
            <a:r>
              <a:rPr lang="en-US" altLang="zh-CN" b="1" dirty="0"/>
              <a:t>Tx RF requirements</a:t>
            </a:r>
            <a:endParaRPr lang="zh-CN" altLang="en-US" b="1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838200" y="1038194"/>
            <a:ext cx="10515600" cy="4753006"/>
          </a:xfrm>
        </p:spPr>
        <p:txBody>
          <a:bodyPr>
            <a:normAutofit fontScale="77500" lnSpcReduction="20000"/>
          </a:bodyPr>
          <a:lstStyle/>
          <a:p>
            <a:pPr>
              <a:spcBef>
                <a:spcPts val="1800"/>
              </a:spcBef>
              <a:buFont typeface="Wingdings" panose="05000000000000000000" pitchFamily="2" charset="2"/>
              <a:buChar char="n"/>
            </a:pPr>
            <a:r>
              <a:rPr lang="en-GB" altLang="zh-CN" sz="2000" b="1" dirty="0"/>
              <a:t>Time alignment error</a:t>
            </a:r>
          </a:p>
          <a:p>
            <a:pPr marL="0" indent="0">
              <a:buNone/>
            </a:pPr>
            <a:r>
              <a:rPr lang="en-GB" altLang="zh-CN" sz="2100" dirty="0"/>
              <a:t>Further discuss whether MIMO and CA feature are in the scope of Rel-17 NTN.</a:t>
            </a:r>
            <a:endParaRPr lang="zh-CN" altLang="en-US" sz="2100" dirty="0"/>
          </a:p>
          <a:p>
            <a:pPr>
              <a:buFont typeface="Wingdings" panose="05000000000000000000" pitchFamily="2" charset="2"/>
              <a:buChar char="n"/>
            </a:pPr>
            <a:r>
              <a:rPr lang="en-GB" altLang="zh-CN" sz="2000" b="1" dirty="0"/>
              <a:t>Occupied BW</a:t>
            </a:r>
          </a:p>
          <a:p>
            <a:pPr marL="0" indent="0">
              <a:buNone/>
            </a:pPr>
            <a:r>
              <a:rPr lang="en-GB" altLang="zh-CN" sz="2000" dirty="0"/>
              <a:t>The current 38.104 requirement can be reused.</a:t>
            </a:r>
            <a:r>
              <a:rPr lang="en-GB" altLang="zh-CN" sz="2000" b="1" dirty="0"/>
              <a:t> </a:t>
            </a:r>
          </a:p>
          <a:p>
            <a:pPr>
              <a:spcBef>
                <a:spcPts val="1800"/>
              </a:spcBef>
              <a:buFont typeface="Wingdings" panose="05000000000000000000" pitchFamily="2" charset="2"/>
              <a:buChar char="n"/>
            </a:pPr>
            <a:r>
              <a:rPr lang="en-GB" altLang="zh-CN" sz="2000" b="1" dirty="0"/>
              <a:t>Operating band unwanted emission</a:t>
            </a:r>
          </a:p>
          <a:p>
            <a:pPr marL="0" indent="0">
              <a:buNone/>
            </a:pPr>
            <a:r>
              <a:rPr lang="en-GB" altLang="zh-CN" sz="2000" dirty="0"/>
              <a:t>This requirement relies on ACLR and spurious emission. It should be deferred to later stage. </a:t>
            </a:r>
          </a:p>
          <a:p>
            <a:pPr>
              <a:spcBef>
                <a:spcPts val="1800"/>
              </a:spcBef>
              <a:buFont typeface="Wingdings" panose="05000000000000000000" pitchFamily="2" charset="2"/>
              <a:buChar char="n"/>
            </a:pPr>
            <a:r>
              <a:rPr lang="en-GB" altLang="zh-CN" sz="2000" b="1" dirty="0"/>
              <a:t>Transmitter spurious emissions</a:t>
            </a:r>
          </a:p>
          <a:p>
            <a:pPr marL="0" indent="0">
              <a:buNone/>
            </a:pPr>
            <a:r>
              <a:rPr lang="en-US" altLang="zh-CN" sz="2000" dirty="0"/>
              <a:t>U</a:t>
            </a:r>
            <a:r>
              <a:rPr lang="en-GB" altLang="zh-CN" sz="2000" dirty="0"/>
              <a:t>se 38.104 requirement as starting point and further check compliance to ERC 74-01 for Europe.</a:t>
            </a:r>
          </a:p>
          <a:p>
            <a:pPr>
              <a:spcBef>
                <a:spcPts val="1800"/>
              </a:spcBef>
              <a:buFont typeface="Wingdings" panose="05000000000000000000" pitchFamily="2" charset="2"/>
              <a:buChar char="n"/>
            </a:pPr>
            <a:r>
              <a:rPr lang="en-GB" altLang="zh-CN" sz="2000" b="1" dirty="0"/>
              <a:t>Protection of the BS receiver of own or different BS</a:t>
            </a:r>
          </a:p>
          <a:p>
            <a:pPr marL="0" indent="0">
              <a:buNone/>
            </a:pPr>
            <a:r>
              <a:rPr lang="en-GB" altLang="zh-CN" sz="2000" dirty="0"/>
              <a:t>This requirement is needed. FFS on the exact value.</a:t>
            </a:r>
            <a:endParaRPr lang="en-GB" altLang="zh-CN" sz="2000" b="1" dirty="0"/>
          </a:p>
          <a:p>
            <a:pPr>
              <a:spcBef>
                <a:spcPts val="1800"/>
              </a:spcBef>
              <a:buFont typeface="Wingdings" panose="05000000000000000000" pitchFamily="2" charset="2"/>
              <a:buChar char="n"/>
            </a:pPr>
            <a:r>
              <a:rPr lang="en-GB" altLang="zh-CN" sz="2000" b="1" dirty="0"/>
              <a:t>Co-location with other BS</a:t>
            </a:r>
          </a:p>
          <a:p>
            <a:pPr marL="0" indent="0">
              <a:buNone/>
            </a:pPr>
            <a:r>
              <a:rPr lang="en-US" altLang="zh-CN" sz="2100" dirty="0"/>
              <a:t>FFS</a:t>
            </a:r>
            <a:endParaRPr lang="en-GB" altLang="zh-CN" sz="2100" dirty="0"/>
          </a:p>
          <a:p>
            <a:pPr>
              <a:spcBef>
                <a:spcPts val="1800"/>
              </a:spcBef>
              <a:buFont typeface="Wingdings" panose="05000000000000000000" pitchFamily="2" charset="2"/>
              <a:buChar char="n"/>
            </a:pPr>
            <a:r>
              <a:rPr lang="en-GB" altLang="zh-CN" sz="2100" b="1" dirty="0"/>
              <a:t>Transmitter intermodulation</a:t>
            </a:r>
          </a:p>
          <a:p>
            <a:pPr marL="0" indent="0">
              <a:buNone/>
            </a:pPr>
            <a:r>
              <a:rPr lang="en-US" altLang="zh-CN" sz="2100" dirty="0"/>
              <a:t>FFS</a:t>
            </a:r>
            <a:endParaRPr lang="en-GB" altLang="zh-CN" sz="2100" dirty="0"/>
          </a:p>
          <a:p>
            <a:pPr marL="0" indent="0">
              <a:buNone/>
            </a:pPr>
            <a:endParaRPr lang="zh-CN" altLang="en-US" sz="2000" strike="sngStrike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3711" y="221942"/>
            <a:ext cx="9699594" cy="603682"/>
          </a:xfrm>
        </p:spPr>
        <p:txBody>
          <a:bodyPr>
            <a:normAutofit fontScale="90000"/>
          </a:bodyPr>
          <a:lstStyle/>
          <a:p>
            <a:r>
              <a:rPr lang="en-US" altLang="zh-CN" b="1" dirty="0"/>
              <a:t>Rx RF requirements</a:t>
            </a:r>
            <a:endParaRPr lang="zh-CN" altLang="en-US" b="1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838200" y="1038194"/>
            <a:ext cx="10515600" cy="5362606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n"/>
            </a:pPr>
            <a:r>
              <a:rPr lang="en-US" altLang="zh-CN" sz="2000" b="1" dirty="0"/>
              <a:t>Measurement for Rx requirement</a:t>
            </a:r>
            <a:endParaRPr lang="en-GB" altLang="zh-CN" sz="2000" b="1" dirty="0"/>
          </a:p>
          <a:p>
            <a:pPr marL="0" indent="0">
              <a:buNone/>
            </a:pPr>
            <a:r>
              <a:rPr lang="en-US" altLang="zh-CN" sz="2000" dirty="0"/>
              <a:t>F</a:t>
            </a:r>
            <a:r>
              <a:rPr lang="en-GB" altLang="zh-CN" sz="2000" dirty="0"/>
              <a:t>or </a:t>
            </a:r>
            <a:r>
              <a:rPr lang="en-GB" altLang="zh-CN" sz="2000" dirty="0"/>
              <a:t>Rx </a:t>
            </a:r>
            <a:r>
              <a:rPr lang="en-GB" altLang="zh-CN" sz="2000" dirty="0"/>
              <a:t>requirements, </a:t>
            </a:r>
            <a:r>
              <a:rPr lang="en-GB" altLang="zh-CN" sz="2000" dirty="0"/>
              <a:t>the TAB connector is located in the satellite payload, while the throughput measurement is done in the “non-NTN infrastructure gNB”. As shown in the figure below for reference sensitivity requirement.</a:t>
            </a:r>
          </a:p>
          <a:p>
            <a:pPr marL="0" indent="0">
              <a:buNone/>
            </a:pPr>
            <a:endParaRPr lang="en-GB" altLang="zh-CN" sz="2000" dirty="0"/>
          </a:p>
          <a:p>
            <a:pPr marL="0" indent="0">
              <a:buNone/>
            </a:pPr>
            <a:endParaRPr lang="en-GB" altLang="zh-CN" sz="2000" dirty="0"/>
          </a:p>
          <a:p>
            <a:pPr marL="0" indent="0">
              <a:buNone/>
            </a:pPr>
            <a:endParaRPr lang="en-GB" altLang="zh-CN" sz="2000" dirty="0"/>
          </a:p>
          <a:p>
            <a:pPr marL="0" indent="0">
              <a:buNone/>
            </a:pPr>
            <a:endParaRPr lang="en-GB" altLang="zh-CN" sz="2000" dirty="0"/>
          </a:p>
          <a:p>
            <a:pPr marL="0" indent="0">
              <a:buNone/>
            </a:pPr>
            <a:endParaRPr lang="en-GB" altLang="zh-CN" sz="2000" dirty="0"/>
          </a:p>
          <a:p>
            <a:pPr marL="0" indent="0">
              <a:buNone/>
            </a:pPr>
            <a:endParaRPr lang="en-GB" altLang="zh-CN" sz="2000" dirty="0"/>
          </a:p>
          <a:p>
            <a:pPr>
              <a:buFont typeface="Wingdings" panose="05000000000000000000" pitchFamily="2" charset="2"/>
              <a:buChar char="n"/>
            </a:pPr>
            <a:r>
              <a:rPr lang="en-GB" altLang="zh-CN" sz="2000" b="1" dirty="0"/>
              <a:t>FRC</a:t>
            </a:r>
          </a:p>
          <a:p>
            <a:pPr marL="0" indent="0">
              <a:buNone/>
            </a:pPr>
            <a:r>
              <a:rPr lang="en-GB" altLang="zh-CN" sz="2000" dirty="0"/>
              <a:t>The FRCs specified in TS </a:t>
            </a:r>
            <a:r>
              <a:rPr lang="en-GB" altLang="zh-CN" sz="2000" dirty="0"/>
              <a:t>38.104 shall be re-used to specify the satellite node Rx requirements. Further revisit is not precluded if the SU is different.</a:t>
            </a:r>
          </a:p>
          <a:p>
            <a:pPr>
              <a:buFont typeface="Wingdings" panose="05000000000000000000" pitchFamily="2" charset="2"/>
              <a:buChar char="n"/>
            </a:pPr>
            <a:r>
              <a:rPr lang="en-GB" altLang="zh-CN" sz="2000" b="1" dirty="0"/>
              <a:t>Reference sensitivity</a:t>
            </a:r>
          </a:p>
          <a:p>
            <a:pPr marL="0" indent="0">
              <a:buNone/>
            </a:pPr>
            <a:r>
              <a:rPr lang="en-US" altLang="zh-CN" sz="2000" dirty="0"/>
              <a:t>Further </a:t>
            </a:r>
            <a:r>
              <a:rPr lang="en-GB" altLang="zh-CN" sz="2000" dirty="0"/>
              <a:t>discuss this issue, including SNR, N</a:t>
            </a:r>
            <a:r>
              <a:rPr lang="en-US" altLang="zh-CN" sz="2000" dirty="0"/>
              <a:t>F</a:t>
            </a:r>
            <a:r>
              <a:rPr lang="en-GB" altLang="zh-CN" sz="2000" dirty="0"/>
              <a:t>, implementation etc…</a:t>
            </a:r>
            <a:endParaRPr lang="en-GB" altLang="zh-CN" sz="2000" b="1" dirty="0"/>
          </a:p>
          <a:p>
            <a:pPr marL="0" indent="0">
              <a:buNone/>
            </a:pPr>
            <a:endParaRPr lang="zh-CN" altLang="en-US" sz="2000" b="1" dirty="0"/>
          </a:p>
        </p:txBody>
      </p:sp>
      <p:pic>
        <p:nvPicPr>
          <p:cNvPr id="8" name="Image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76400" y="2429959"/>
            <a:ext cx="7416800" cy="21413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3711" y="221942"/>
            <a:ext cx="9699594" cy="603682"/>
          </a:xfrm>
        </p:spPr>
        <p:txBody>
          <a:bodyPr>
            <a:normAutofit fontScale="90000"/>
          </a:bodyPr>
          <a:lstStyle/>
          <a:p>
            <a:r>
              <a:rPr lang="en-US" altLang="zh-CN" b="1" dirty="0"/>
              <a:t>Rx RF requirements</a:t>
            </a:r>
            <a:endParaRPr lang="zh-CN" altLang="en-US" b="1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838200" y="978924"/>
            <a:ext cx="10515600" cy="5210209"/>
          </a:xfrm>
        </p:spPr>
        <p:txBody>
          <a:bodyPr>
            <a:normAutofit fontScale="70000" lnSpcReduction="20000"/>
          </a:bodyPr>
          <a:lstStyle/>
          <a:p>
            <a:pPr>
              <a:buFont typeface="Wingdings" panose="05000000000000000000" pitchFamily="2" charset="2"/>
              <a:buChar char="n"/>
            </a:pPr>
            <a:r>
              <a:rPr lang="en-GB" altLang="zh-CN" sz="2000" b="1" dirty="0"/>
              <a:t>OTA sensitivity</a:t>
            </a:r>
          </a:p>
          <a:p>
            <a:pPr marL="0" indent="0">
              <a:buNone/>
            </a:pPr>
            <a:r>
              <a:rPr lang="en-GB" altLang="zh-CN" sz="2000" dirty="0"/>
              <a:t> Use the requirement in 38.104 as the starting point and further check during performance part of the WI.</a:t>
            </a:r>
          </a:p>
          <a:p>
            <a:pPr>
              <a:spcBef>
                <a:spcPts val="1800"/>
              </a:spcBef>
              <a:buFont typeface="Wingdings" panose="05000000000000000000" pitchFamily="2" charset="2"/>
              <a:buChar char="n"/>
            </a:pPr>
            <a:r>
              <a:rPr lang="en-GB" altLang="zh-CN" sz="2000" b="1" dirty="0"/>
              <a:t>Dynamic range</a:t>
            </a:r>
          </a:p>
          <a:p>
            <a:pPr marL="0" indent="0">
              <a:buNone/>
            </a:pPr>
            <a:r>
              <a:rPr lang="en-US" altLang="zh-CN" sz="2000" dirty="0"/>
              <a:t>For further study.</a:t>
            </a:r>
            <a:endParaRPr lang="en-GB" altLang="zh-CN" sz="2000" dirty="0"/>
          </a:p>
          <a:p>
            <a:pPr>
              <a:spcBef>
                <a:spcPts val="1800"/>
              </a:spcBef>
              <a:buFont typeface="Wingdings" panose="05000000000000000000" pitchFamily="2" charset="2"/>
              <a:buChar char="n"/>
            </a:pPr>
            <a:r>
              <a:rPr lang="en-GB" altLang="zh-CN" sz="2100" b="1" dirty="0"/>
              <a:t>ACS</a:t>
            </a:r>
            <a:r>
              <a:rPr lang="zh-CN" altLang="en-US" sz="2100" b="1" dirty="0"/>
              <a:t>、</a:t>
            </a:r>
            <a:r>
              <a:rPr lang="en-US" altLang="zh-CN" sz="2100" b="1" dirty="0"/>
              <a:t>in-band blocking</a:t>
            </a:r>
            <a:endParaRPr lang="en-GB" altLang="zh-CN" sz="2100" b="1" dirty="0"/>
          </a:p>
          <a:p>
            <a:pPr marL="0" indent="0">
              <a:buNone/>
            </a:pPr>
            <a:r>
              <a:rPr lang="en-US" altLang="zh-CN" sz="2000" dirty="0"/>
              <a:t>W</a:t>
            </a:r>
            <a:r>
              <a:rPr lang="en-GB" altLang="zh-CN" sz="2000" dirty="0"/>
              <a:t>ait for the co-existence simulation results</a:t>
            </a:r>
            <a:endParaRPr lang="en-GB" altLang="zh-CN" sz="2000" b="1" dirty="0"/>
          </a:p>
          <a:p>
            <a:pPr>
              <a:spcBef>
                <a:spcPts val="1800"/>
              </a:spcBef>
              <a:buFont typeface="Wingdings" panose="05000000000000000000" pitchFamily="2" charset="2"/>
              <a:buChar char="n"/>
            </a:pPr>
            <a:r>
              <a:rPr lang="en-US" altLang="zh-CN" sz="2100" b="1" dirty="0"/>
              <a:t>Out-of-band </a:t>
            </a:r>
            <a:r>
              <a:rPr lang="en-GB" altLang="zh-CN" sz="2100" b="1" dirty="0"/>
              <a:t>blocking</a:t>
            </a:r>
          </a:p>
          <a:p>
            <a:pPr marL="0" indent="0">
              <a:buNone/>
            </a:pPr>
            <a:r>
              <a:rPr lang="en-US" altLang="zh-CN" sz="2000" dirty="0"/>
              <a:t>For further study.</a:t>
            </a:r>
            <a:endParaRPr lang="en-GB" altLang="zh-CN" sz="2000" dirty="0"/>
          </a:p>
          <a:p>
            <a:pPr>
              <a:spcBef>
                <a:spcPts val="1800"/>
              </a:spcBef>
              <a:buFont typeface="Wingdings" panose="05000000000000000000" pitchFamily="2" charset="2"/>
              <a:buChar char="n"/>
            </a:pPr>
            <a:r>
              <a:rPr lang="en-US" altLang="zh-CN" sz="2100" b="1" dirty="0"/>
              <a:t>C</a:t>
            </a:r>
            <a:r>
              <a:rPr lang="en-GB" altLang="zh-CN" sz="2100" b="1" dirty="0"/>
              <a:t>o-location requirement</a:t>
            </a:r>
          </a:p>
          <a:p>
            <a:pPr marL="0" indent="0">
              <a:buNone/>
            </a:pPr>
            <a:r>
              <a:rPr lang="en-GB" altLang="zh-CN" sz="2000" dirty="0" smtClean="0"/>
              <a:t>FFS</a:t>
            </a:r>
            <a:endParaRPr lang="en-GB" altLang="zh-CN" sz="2000" dirty="0"/>
          </a:p>
          <a:p>
            <a:pPr>
              <a:spcBef>
                <a:spcPts val="1800"/>
              </a:spcBef>
              <a:buFont typeface="Wingdings" panose="05000000000000000000" pitchFamily="2" charset="2"/>
              <a:buChar char="n"/>
            </a:pPr>
            <a:r>
              <a:rPr lang="en-GB" altLang="zh-CN" sz="2100" b="1" dirty="0"/>
              <a:t>Receiver spurious emission</a:t>
            </a:r>
          </a:p>
          <a:p>
            <a:pPr marL="0" indent="0">
              <a:buNone/>
            </a:pPr>
            <a:r>
              <a:rPr lang="en-GB" altLang="zh-CN" sz="2000" dirty="0"/>
              <a:t>This requirement should be transposed for satellite BS.</a:t>
            </a:r>
            <a:endParaRPr lang="en-GB" altLang="zh-CN" sz="2000" b="1" dirty="0"/>
          </a:p>
          <a:p>
            <a:pPr>
              <a:spcBef>
                <a:spcPts val="1800"/>
              </a:spcBef>
              <a:buFont typeface="Wingdings" panose="05000000000000000000" pitchFamily="2" charset="2"/>
              <a:buChar char="n"/>
            </a:pPr>
            <a:r>
              <a:rPr lang="en-GB" altLang="zh-CN" sz="2100" b="1" dirty="0"/>
              <a:t>Receiver intermodulation</a:t>
            </a:r>
          </a:p>
          <a:p>
            <a:pPr marL="0" indent="0">
              <a:buNone/>
            </a:pPr>
            <a:r>
              <a:rPr lang="en-GB" altLang="zh-CN" sz="2000" dirty="0" smtClean="0"/>
              <a:t>FFS</a:t>
            </a:r>
            <a:endParaRPr lang="en-GB" altLang="zh-CN" sz="2000" dirty="0"/>
          </a:p>
          <a:p>
            <a:pPr>
              <a:spcBef>
                <a:spcPts val="1800"/>
              </a:spcBef>
              <a:buFont typeface="Wingdings" panose="05000000000000000000" pitchFamily="2" charset="2"/>
              <a:buChar char="n"/>
            </a:pPr>
            <a:r>
              <a:rPr lang="en-GB" altLang="zh-CN" sz="2100" b="1" dirty="0"/>
              <a:t>In-channel selectivity</a:t>
            </a:r>
          </a:p>
          <a:p>
            <a:pPr marL="0" indent="0">
              <a:buNone/>
            </a:pPr>
            <a:r>
              <a:rPr lang="en-GB" altLang="zh-CN" sz="2000" dirty="0"/>
              <a:t>The requirement frame work can be reused. FFS on details.</a:t>
            </a:r>
            <a:endParaRPr lang="en-GB" altLang="zh-CN" sz="2000" b="1" dirty="0"/>
          </a:p>
          <a:p>
            <a:pPr marL="0" indent="0">
              <a:buNone/>
            </a:pPr>
            <a:endParaRPr lang="zh-CN" altLang="en-US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622</Words>
  <Application>Microsoft Office PowerPoint</Application>
  <PresentationFormat>自定义</PresentationFormat>
  <Paragraphs>108</Paragraphs>
  <Slides>7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0" baseType="lpstr">
      <vt:lpstr>Office 主题</vt:lpstr>
      <vt:lpstr>Visio</vt:lpstr>
      <vt:lpstr>Visio.Drawing.15</vt:lpstr>
      <vt:lpstr>            3GPP TSG-RAN WG4 Meeting #100-e                                             R4-2115641 Electronic Meeting, 16th – 27th, 2021</vt:lpstr>
      <vt:lpstr>Background</vt:lpstr>
      <vt:lpstr>General</vt:lpstr>
      <vt:lpstr>Tx RF requirements</vt:lpstr>
      <vt:lpstr>Tx RF requirements</vt:lpstr>
      <vt:lpstr>Rx RF requirements</vt:lpstr>
      <vt:lpstr>Rx RF requirements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 #94-e                 R4-20xxxx   Electronic Meeting, Feb.24th – Mar.6th 2020</dc:title>
  <dc:creator>Huawei</dc:creator>
  <cp:lastModifiedBy>CATT </cp:lastModifiedBy>
  <cp:revision>223</cp:revision>
  <dcterms:created xsi:type="dcterms:W3CDTF">2020-02-29T07:12:00Z</dcterms:created>
  <dcterms:modified xsi:type="dcterms:W3CDTF">2021-08-26T15:18:45Z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(3)S/1aCQ9OZWE2OK2RHok4nFzjoVj57x2KwbOFpZ+T8DD8+xea5LANpl/lzvqozW3630cf+6aE
IJ+Cizsul32e3Ww8DuQO9mqfo+vBCvGINsKmhQRa9xMH/uuw3glm4N9MZraQM55j1zOSJkCJ
v5LIRl51BYTfggL77nVzKoc+2Nt7li/q61/4pAjNYf9yWMJ5JP8KZu4bsP9Kl5NUM6acIJFn
uRqxd3o9EmMXTsUbhm</vt:lpwstr>
  </property>
  <property fmtid="{D5CDD505-2E9C-101B-9397-08002B2CF9AE}" pid="3" name="_2015_ms_pID_7253431">
    <vt:lpwstr>cugLNX9tm5G3z0HVyihS6tmW07LUnyCxt8ErG2ddX04wRJGfQBShEm
ynqpw13C58sgCAZVEosLSP+GMf559CJtCVZ/NH4KP5p95W5nEkiD5fqoqSPVpz7N6J8Sjd72
8MXZRnE9qc4RzPz56DovphUAEyNijdeL5irjUzdJqGIKo8ENMU3JBe4JXqlaTBJqpqoTIMr+
EqRN6zzaV+Nir2i5xJRN8QXQ5lvf7qM2Di1G</vt:lpwstr>
  </property>
  <property fmtid="{D5CDD505-2E9C-101B-9397-08002B2CF9AE}" pid="4" name="_2015_ms_pID_7253432">
    <vt:lpwstr>Lg==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1618555983</vt:lpwstr>
  </property>
  <property fmtid="{D5CDD505-2E9C-101B-9397-08002B2CF9AE}" pid="9" name="MSIP_Label_67f73250-91c3-4058-a7be-ac7b98891567_Enabled">
    <vt:lpwstr>true</vt:lpwstr>
  </property>
  <property fmtid="{D5CDD505-2E9C-101B-9397-08002B2CF9AE}" pid="10" name="MSIP_Label_67f73250-91c3-4058-a7be-ac7b98891567_SetDate">
    <vt:lpwstr>2021-05-26T15:18:01Z</vt:lpwstr>
  </property>
  <property fmtid="{D5CDD505-2E9C-101B-9397-08002B2CF9AE}" pid="11" name="MSIP_Label_67f73250-91c3-4058-a7be-ac7b98891567_Method">
    <vt:lpwstr>Standard</vt:lpwstr>
  </property>
  <property fmtid="{D5CDD505-2E9C-101B-9397-08002B2CF9AE}" pid="12" name="MSIP_Label_67f73250-91c3-4058-a7be-ac7b98891567_Name">
    <vt:lpwstr>Internal</vt:lpwstr>
  </property>
  <property fmtid="{D5CDD505-2E9C-101B-9397-08002B2CF9AE}" pid="13" name="MSIP_Label_67f73250-91c3-4058-a7be-ac7b98891567_SiteId">
    <vt:lpwstr>43eba056-5ca4-4871-89ac-bdd09160ce7e</vt:lpwstr>
  </property>
  <property fmtid="{D5CDD505-2E9C-101B-9397-08002B2CF9AE}" pid="14" name="MSIP_Label_67f73250-91c3-4058-a7be-ac7b98891567_ActionId">
    <vt:lpwstr>2474489d-9099-495f-bfbd-6325c336c458</vt:lpwstr>
  </property>
  <property fmtid="{D5CDD505-2E9C-101B-9397-08002B2CF9AE}" pid="15" name="MSIP_Label_67f73250-91c3-4058-a7be-ac7b98891567_ContentBits">
    <vt:lpwstr>2</vt:lpwstr>
  </property>
  <property fmtid="{D5CDD505-2E9C-101B-9397-08002B2CF9AE}" pid="16" name="KSOProductBuildVer">
    <vt:lpwstr>2052-11.8.2.9022</vt:lpwstr>
  </property>
</Properties>
</file>