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5"/>
    <p:sldMasterId id="2147483660" r:id="rId6"/>
    <p:sldMasterId id="2147483662" r:id="rId7"/>
    <p:sldMasterId id="2147483667" r:id="rId8"/>
    <p:sldMasterId id="2147483669" r:id="rId9"/>
    <p:sldMasterId id="2147483675" r:id="rId10"/>
  </p:sldMasterIdLst>
  <p:notesMasterIdLst>
    <p:notesMasterId r:id="rId19"/>
  </p:notesMasterIdLst>
  <p:handoutMasterIdLst>
    <p:handoutMasterId r:id="rId20"/>
  </p:handoutMasterIdLst>
  <p:sldIdLst>
    <p:sldId id="256" r:id="rId11"/>
    <p:sldId id="281" r:id="rId12"/>
    <p:sldId id="294" r:id="rId13"/>
    <p:sldId id="290" r:id="rId14"/>
    <p:sldId id="293" r:id="rId15"/>
    <p:sldId id="292" r:id="rId16"/>
    <p:sldId id="291" r:id="rId17"/>
    <p:sldId id="257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577" userDrawn="1">
          <p15:clr>
            <a:srgbClr val="A4A3A4"/>
          </p15:clr>
        </p15:guide>
        <p15:guide id="8" orient="horz" pos="169" userDrawn="1">
          <p15:clr>
            <a:srgbClr val="A4A3A4"/>
          </p15:clr>
        </p15:guide>
        <p15:guide id="9" orient="horz" pos="667" userDrawn="1">
          <p15:clr>
            <a:srgbClr val="A4A3A4"/>
          </p15:clr>
        </p15:guide>
        <p15:guide id="10" pos="249" userDrawn="1">
          <p15:clr>
            <a:srgbClr val="A4A3A4"/>
          </p15:clr>
        </p15:guide>
        <p15:guide id="11" pos="5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142"/>
    <a:srgbClr val="EDF2F5"/>
    <a:srgbClr val="4D5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59" y="77"/>
      </p:cViewPr>
      <p:guideLst>
        <p:guide orient="horz" pos="1620"/>
        <p:guide pos="2880"/>
        <p:guide orient="horz" pos="2935"/>
        <p:guide orient="horz" pos="577"/>
        <p:guide orient="horz" pos="169"/>
        <p:guide orient="horz" pos="667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3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6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>
                <a:latin typeface="Arial" panose="020B0604020202020204" pitchFamily="34" charset="0"/>
              </a:rPr>
              <a:t>8/11/2017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E606B7A-D931-4D98-BBAC-7D170C3BA55E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2FE8580-4ED0-43D7-A417-589F979536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884002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843683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301220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044058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856041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>
              <a:ea typeface="ヒラギノ角ゴ Pro W3"/>
              <a:cs typeface="ヒラギノ角ゴ Pro W3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647F3-81A6-44D1-8344-73EB9A906EA3}" type="slidenum">
              <a:rPr lang="en-US" altLang="en-US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427526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122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32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80" r:id="rId3"/>
    <p:sldLayoutId id="2147483681" r:id="rId4"/>
    <p:sldLayoutId id="2147483654" r:id="rId5"/>
    <p:sldLayoutId id="2147483678" r:id="rId6"/>
    <p:sldLayoutId id="2147483673" r:id="rId7"/>
    <p:sldLayoutId id="2147483679" r:id="rId8"/>
    <p:sldLayoutId id="2147483674" r:id="rId9"/>
    <p:sldLayoutId id="2147483682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600" dirty="0"/>
              <a:t>Discussion on work split between RAN3 and CT4 for single N2/N3 for both 3GPP Access and non-3GPP Access</a:t>
            </a:r>
          </a:p>
          <a:p>
            <a:r>
              <a:rPr lang="en-US" sz="2400" dirty="0"/>
              <a:t> - Nokia, Nokia Shanghai Bell, China Telecom, KT Corp., Intel</a:t>
            </a:r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+mn-lt"/>
              </a:rPr>
              <a:t> 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endParaRPr lang="en-GB" dirty="0"/>
          </a:p>
          <a:p>
            <a:pPr marL="230400" indent="-230400">
              <a:buFont typeface="Arial" panose="020B0604020202020204" pitchFamily="34" charset="0"/>
              <a:buChar char="•"/>
            </a:pPr>
            <a:endParaRPr lang="en-GB" dirty="0"/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3GPP TSG RAN3#97</a:t>
            </a:r>
            <a:r>
              <a:rPr lang="en-US" dirty="0"/>
              <a:t> 					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Berlin, Germany; 21st – 25th August 2017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>
                <a:cs typeface="Arial" panose="020B0604020202020204" pitchFamily="34" charset="0"/>
              </a:rPr>
              <a:t>Public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414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discussed the SA2 requirement (1)  to use common N2 and N3 for both 3GPP access and non-3GPP access. RAN3 agreed following principles for NGAP: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P1 Interface is designed targeting </a:t>
            </a:r>
            <a:r>
              <a:rPr lang="en-US" sz="14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gNB</a:t>
            </a: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as the RAN endpoint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P2 Other possible nodes are assumed to support “NG terminating functionality”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P3 AMF is assumed to be access aware via e.g. TAI 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P4 Messages may include access-specific optional IEs as needed (whether these are simply added in a flat manner, or whether optional access-specific IE groups are defined is FFS).</a:t>
            </a:r>
          </a:p>
          <a:p>
            <a:pPr marL="685800" lvl="1">
              <a:buFontTx/>
              <a:buChar char="-"/>
            </a:pPr>
            <a:endParaRPr lang="en-US" sz="14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unclear about the work split between RAN3 and CT4. </a:t>
            </a: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This contribution analyzes the work split between RAN3 and CT4, and proposes a way forward</a:t>
            </a: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Introduction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0CA58D-0F2E-4599-8E67-D24AB9B2CB4F}"/>
              </a:ext>
            </a:extLst>
          </p:cNvPr>
          <p:cNvSpPr txBox="1"/>
          <p:nvPr/>
        </p:nvSpPr>
        <p:spPr>
          <a:xfrm>
            <a:off x="375781" y="4196220"/>
            <a:ext cx="8386175" cy="560905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altLang="zh-CN" sz="1000" i="1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1. </a:t>
            </a:r>
            <a:r>
              <a:rPr lang="en-GB" altLang="zh-CN" sz="1000" i="1" dirty="0"/>
              <a:t>RP-170035, LS on N2 and N3 reference points for 5G system, SA2</a:t>
            </a:r>
            <a:endParaRPr lang="zh-CN" altLang="zh-CN" sz="1000" i="1" dirty="0"/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endParaRPr lang="zh-CN" altLang="en-US" sz="1200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818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 discussed in (2), RAN3 continue the NGAP specification development, i.e. business as usual with focus on 3GPP Access. 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E.g. in case the </a:t>
            </a:r>
            <a:r>
              <a:rPr lang="en-US" sz="1400" i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Default Paging DRX </a:t>
            </a: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IE and </a:t>
            </a:r>
            <a:r>
              <a:rPr lang="en-US" sz="1400" i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RRC Establishment Cause </a:t>
            </a: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IE are still required in NGAP, these two IEs shall be defined as conditionally present, i.e. only for 3GA.  </a:t>
            </a:r>
          </a:p>
          <a:p>
            <a:pPr marL="685800" lvl="1">
              <a:buFontTx/>
              <a:buChar char="-"/>
            </a:pPr>
            <a:endParaRPr lang="en-US" sz="14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en-US" altLang="zh-CN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Based on future CT4 inputs, </a:t>
            </a: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may take action based on CT4’s request for the extension(s) for N3GA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Extend the common message/IE with a container for N3GA IEs. The container is defined as OCTENT STRING « encoded according to TS 29.xxx» (i.e. like existing S1AP IEs whose encoding is defined elsewhere)</a:t>
            </a:r>
          </a:p>
          <a:p>
            <a:pPr marL="1085850" lvl="2">
              <a:buFontTx/>
              <a:buChar char="-"/>
            </a:pPr>
            <a:r>
              <a:rPr lang="en-US" sz="10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For example, </a:t>
            </a:r>
          </a:p>
          <a:p>
            <a:pPr marL="685800" lvl="1">
              <a:buFontTx/>
              <a:buChar char="-"/>
            </a:pPr>
            <a:endParaRPr lang="en-US" sz="14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RAN3 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0CA58D-0F2E-4599-8E67-D24AB9B2CB4F}"/>
              </a:ext>
            </a:extLst>
          </p:cNvPr>
          <p:cNvSpPr txBox="1"/>
          <p:nvPr/>
        </p:nvSpPr>
        <p:spPr>
          <a:xfrm>
            <a:off x="375781" y="4196220"/>
            <a:ext cx="8386175" cy="453183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altLang="zh-CN" sz="1000" i="1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2. </a:t>
            </a:r>
            <a:r>
              <a:rPr lang="en-GB" altLang="zh-CN" sz="1000" i="1" dirty="0"/>
              <a:t>R3-171923, Single NGAP for both 3GPP access and non-3GPP access, Nokia, Alcatel-Lucent Shanghai Bell, AT&amp;T, KT Corp., CMCC, China Telecom, Orange</a:t>
            </a:r>
            <a:endParaRPr lang="zh-CN" altLang="en-US" sz="1200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280A5A-E47A-45B8-8E80-D49329C66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222" y="3705340"/>
            <a:ext cx="4979096" cy="4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62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altLang="zh-CN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has the expertise to support the N3GA specific parts of NGAP</a:t>
            </a:r>
          </a:p>
          <a:p>
            <a:pPr marL="28575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specifies how NGAP is used for N3GA in a new TS 29.xxx 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identifies the list of stage 3 procedures applicable to N3GA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references 38.413 for common </a:t>
            </a:r>
            <a:r>
              <a:rPr lang="en-US" sz="14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behaviour</a:t>
            </a: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messages (no duplication of spec)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 N3GA specific </a:t>
            </a:r>
            <a:r>
              <a:rPr lang="en-US" sz="14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behaviour</a:t>
            </a: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these procedures, if any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 N3GA specific IEs in NGAP messages, if any 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 ASN.1 of N3GA specific extensions, if any</a:t>
            </a:r>
          </a:p>
          <a:p>
            <a:pPr marL="285750" lvl="1">
              <a:buFontTx/>
              <a:buChar char="-"/>
            </a:pPr>
            <a:r>
              <a:rPr lang="en-US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 case CT4 needs to add N3GA specific IEs in a common message/IE, CT4 sends an LS to RAN3 to ask RAN3 to </a:t>
            </a:r>
          </a:p>
          <a:p>
            <a:pPr marL="685800" lvl="1">
              <a:buFontTx/>
              <a:buChar char="-"/>
            </a:pPr>
            <a:r>
              <a:rPr lang="en-US" altLang="zh-CN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Extend the common message/IE with a container for N3GA IEs. The container is defined as OCTENT STRING « encoded according to TS 29.xxx» (i.e. like existing S1AP IEs whose encoding is defined elsewhere)</a:t>
            </a:r>
          </a:p>
          <a:p>
            <a:pPr marL="685800" lvl="1">
              <a:buFontTx/>
              <a:buChar char="-"/>
            </a:pPr>
            <a:r>
              <a:rPr lang="en-US" sz="14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 LS needed for common message/IE that already has an extension container</a:t>
            </a:r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CT4 work (example only, to be discussed by CT4)</a:t>
            </a:r>
          </a:p>
        </p:txBody>
      </p:sp>
    </p:spTree>
    <p:extLst>
      <p:ext uri="{BB962C8B-B14F-4D97-AF65-F5344CB8AC3E}">
        <p14:creationId xmlns:p14="http://schemas.microsoft.com/office/powerpoint/2010/main" val="3202706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sends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 LS to RAN3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asking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add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 N3GA IE in INITIAL UE MESSAGE</a:t>
            </a:r>
          </a:p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following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changes to TS 38.413</a:t>
            </a: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following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changes to TS 29.xxx</a:t>
            </a:r>
          </a:p>
          <a:p>
            <a:pPr marL="685800" lvl="2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28600" lvl="1" indent="0">
              <a:buNone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1">
              <a:buFontTx/>
              <a:buChar char="-"/>
            </a:pPr>
            <a:endParaRPr lang="en-US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lvl="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Example – </a:t>
            </a:r>
            <a:r>
              <a:rPr lang="fr-FR" altLang="zh-CN" sz="14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assuming</a:t>
            </a:r>
            <a:r>
              <a:rPr lang="fr-FR" altLang="zh-CN" sz="14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CT4 </a:t>
            </a:r>
            <a:r>
              <a:rPr lang="fr-FR" altLang="zh-CN" sz="14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needs</a:t>
            </a:r>
            <a:r>
              <a:rPr lang="fr-FR" altLang="zh-CN" sz="14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 </a:t>
            </a:r>
            <a:r>
              <a:rPr lang="fr-FR" altLang="zh-CN" sz="14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add</a:t>
            </a:r>
            <a:r>
              <a:rPr lang="fr-FR" altLang="zh-CN" sz="14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 N3GA IE in the </a:t>
            </a:r>
            <a:r>
              <a:rPr lang="fr-FR" altLang="zh-CN" sz="14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common</a:t>
            </a:r>
            <a:r>
              <a:rPr lang="fr-FR" altLang="zh-CN" sz="14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message INITIAL UE MESSAGE. </a:t>
            </a:r>
            <a:br>
              <a:rPr lang="fr-FR" altLang="zh-CN" sz="14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</a:br>
            <a:endParaRPr lang="en-US" altLang="en-US" dirty="0">
              <a:latin typeface="Nokia Pure Headline Light" panose="020B0304040602060303" pitchFamily="34" charset="0"/>
              <a:ea typeface="ヒラギノ角ゴ Pro W3"/>
              <a:cs typeface="ヒラギノ角ゴ Pro W3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9" y="1647022"/>
            <a:ext cx="4190333" cy="18569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052" y="1891788"/>
            <a:ext cx="4353808" cy="1563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121" y="4069228"/>
            <a:ext cx="4789404" cy="9084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6435" y="4069228"/>
            <a:ext cx="1810657" cy="85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21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600" y="590400"/>
            <a:ext cx="8308800" cy="3989511"/>
          </a:xfrm>
        </p:spPr>
        <p:txBody>
          <a:bodyPr/>
          <a:lstStyle/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5G extensions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required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for 3GA and/or N3GA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individual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GTP-U Extension Headers or in a (R)AN Container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as a new single GTP-U Extension Header</a:t>
            </a:r>
          </a:p>
          <a:p>
            <a:pPr marL="685800" lvl="2">
              <a:buFontTx/>
              <a:buChar char="-"/>
            </a:pP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subclause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5.2.1.1 of TR 29.891</a:t>
            </a: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contents of the (R)AN Container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would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by RAN3</a:t>
            </a:r>
          </a:p>
          <a:p>
            <a:pPr marL="685800" lvl="2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 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single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approach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shall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selected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, in coordination </a:t>
            </a:r>
            <a:r>
              <a:rPr lang="fr-FR" sz="12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with</a:t>
            </a:r>
            <a:r>
              <a:rPr lang="fr-FR" sz="12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RAN3</a:t>
            </a:r>
          </a:p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NG Data Transport Stage 3 in TS 38.414</a:t>
            </a:r>
          </a:p>
          <a:p>
            <a:pPr marL="2857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GTP-U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protocol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/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procedures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TS 29.281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GTP-U Extensions/(R)AN Container:</a:t>
            </a:r>
            <a:r>
              <a:rPr lang="fr-FR" sz="1600" b="1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</a:p>
          <a:p>
            <a:pPr marL="5143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5G extensions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may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common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 3GA &amp; N3GA or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access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</a:p>
          <a:p>
            <a:pPr marL="514350" lvl="1">
              <a:buFontTx/>
              <a:buChar char="-"/>
            </a:pP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N3GA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extensions, if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any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,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can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a </a:t>
            </a:r>
            <a:r>
              <a:rPr lang="fr-FR" sz="16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different</a:t>
            </a:r>
            <a:r>
              <a:rPr lang="fr-FR" sz="16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container</a:t>
            </a:r>
          </a:p>
          <a:p>
            <a:pPr marL="514350" lvl="1">
              <a:buFontTx/>
              <a:buChar char="-"/>
            </a:pP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RAN3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specifies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(R)AN Container,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with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common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and 3GA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</a:t>
            </a:r>
          </a:p>
          <a:p>
            <a:pPr marL="514350" lvl="1">
              <a:buFontTx/>
              <a:buChar char="-"/>
            </a:pP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identifies the extensions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from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(R)AN Container applicable to N3GA</a:t>
            </a:r>
          </a:p>
          <a:p>
            <a:pPr marL="514350" lvl="1">
              <a:buFontTx/>
              <a:buChar char="-"/>
            </a:pP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CT4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defines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N3GA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600" b="1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extensions, if </a:t>
            </a:r>
            <a:r>
              <a:rPr lang="fr-FR" sz="1600" b="1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any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</a:p>
          <a:p>
            <a:pPr marL="514350" lvl="1">
              <a:buFontTx/>
              <a:buChar char="-"/>
            </a:pP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(R)AN Container in TS 38.415, if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agreed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by RAN3,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includes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an « extension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field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for N3GA »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whose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content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is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defined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by CT4. (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otherwise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N3GA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specific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extensions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could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specified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in a </a:t>
            </a:r>
            <a:r>
              <a:rPr lang="fr-FR" sz="1200" dirty="0" err="1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separate</a:t>
            </a:r>
            <a:r>
              <a:rPr lang="fr-FR" sz="1200" dirty="0">
                <a:solidFill>
                  <a:schemeClr val="bg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GTP-U extension header)</a:t>
            </a:r>
          </a:p>
          <a:p>
            <a:pPr marL="514350" lvl="1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514350" lvl="1">
              <a:buFontTx/>
              <a:buChar char="-"/>
            </a:pPr>
            <a:endParaRPr lang="fr-FR" sz="12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Tx/>
              <a:buChar char="-"/>
            </a:pPr>
            <a:endParaRPr lang="fr-FR" sz="1600" dirty="0">
              <a:solidFill>
                <a:schemeClr val="bg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Tx/>
              <a:buChar char="-"/>
            </a:pPr>
            <a:endParaRPr lang="en-US" sz="16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N3 definition for N3GA – Proposal of work split between RAN3 &amp; CT4 </a:t>
            </a:r>
          </a:p>
        </p:txBody>
      </p:sp>
    </p:spTree>
    <p:extLst>
      <p:ext uri="{BB962C8B-B14F-4D97-AF65-F5344CB8AC3E}">
        <p14:creationId xmlns:p14="http://schemas.microsoft.com/office/powerpoint/2010/main" val="3552433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17598" y="935665"/>
            <a:ext cx="8308800" cy="3989511"/>
          </a:xfrm>
        </p:spPr>
        <p:txBody>
          <a:bodyPr/>
          <a:lstStyle/>
          <a:p>
            <a:pPr marL="285750" lvl="0" indent="-285750">
              <a:buFontTx/>
              <a:buChar char="-"/>
            </a:pPr>
            <a:r>
              <a:rPr lang="en-US" sz="16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Propose RAN3 agree the work split, i.e. RAN3 part, and send a LS to CT4 regarding the work split.</a:t>
            </a:r>
          </a:p>
          <a:p>
            <a:endParaRPr lang="en-US" dirty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Nokia Pure Headline Light" panose="020B0304040602060303" pitchFamily="34" charset="0"/>
                <a:ea typeface="ヒラギノ角ゴ Pro W3"/>
                <a:cs typeface="ヒラギノ角ゴ Pro W3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76111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295784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C7B0C472-D938-464B-996D-292DBA541520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tlCol="0" anchor="t"/>
      <a:lstStyle>
        <a:defPPr algn="l"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8EB8CD5E-55A8-47A6-968A-A6040D55259A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06AAE512-0224-47C0-B25E-A6EF1ED64957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91426FE9-18D3-489C-9C48-009BB162A08D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464B52C3-138A-45C5-9352-5FC3A108FCD4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solidFill>
            <a:schemeClr val="bg2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1366F945-CD9A-4F39-A342-B7BA343D497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��< ? x m l   v e r s i o n = " 1 . 0 "   e n c o d i n g = " u t f - 1 6 " ? > < A r r a y O f O b j e c t L i n k   x m l n s : x s i = " h t t p : / / w w w . w 3 . o r g / 2 0 0 1 / X M L S c h e m a - i n s t a n c e "   x m l n s : x s d = " h t t p : / / w w w . w 3 . o r g / 2 0 0 1 / X M L S c h e m a " / > 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5C6BA4-CD16-4037-8C5B-AA0381533275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E9D1FAA-E5F1-4110-90A5-BDD25CE8C7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26FA07C-A199-43B1-A30A-67E7BC569876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A67814D8-F091-43DB-8B50-931B0C84C0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Nokia_Arial_PPT_Nokia_V3</Template>
  <TotalTime>0</TotalTime>
  <Words>736</Words>
  <Application>Microsoft Office PowerPoint</Application>
  <PresentationFormat>On-screen Show (16:9)</PresentationFormat>
  <Paragraphs>80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ヒラギノ角ゴ Pro W3</vt:lpstr>
      <vt:lpstr>Arial</vt:lpstr>
      <vt:lpstr>Nokia Pure Headline Light</vt:lpstr>
      <vt:lpstr>Nokia Pure Text</vt:lpstr>
      <vt:lpstr>Nokia Pure Text Light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PowerPoint Presentation</vt:lpstr>
      <vt:lpstr>Introduction</vt:lpstr>
      <vt:lpstr>RAN3 work</vt:lpstr>
      <vt:lpstr>CT4 work (example only, to be discussed by CT4)</vt:lpstr>
      <vt:lpstr>Example – assuming CT4 needs to add a N3GA IE in the common message INITIAL UE MESSAGE.  </vt:lpstr>
      <vt:lpstr>N3 definition for N3GA – Proposal of work split between RAN3 &amp; CT4 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2017-06-16T12:02:21Z</dcterms:created>
  <dcterms:modified xsi:type="dcterms:W3CDTF">2017-08-11T08:52:16Z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ContentTypeId">
    <vt:lpwstr>0x01010044F46A49E79AD742B3172523306D5317</vt:lpwstr>
  </property>
  <property fmtid="{D5CDD505-2E9C-101B-9397-08002B2CF9AE}" pid="4" name="_NewReviewCycle">
    <vt:lpwstr/>
  </property>
  <property fmtid="{D5CDD505-2E9C-101B-9397-08002B2CF9AE}" pid="5" name="_AdHocReviewCycleID">
    <vt:i4>1812305948</vt:i4>
  </property>
</Properties>
</file>