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notesMasterIdLst>
    <p:notesMasterId r:id="rId7"/>
  </p:notesMasterIdLst>
  <p:handoutMasterIdLst>
    <p:handoutMasterId r:id="rId18"/>
  </p:handoutMasterIdLst>
  <p:sldIdLst>
    <p:sldId id="754" r:id="rId6"/>
    <p:sldId id="666" r:id="rId8"/>
    <p:sldId id="948" r:id="rId9"/>
    <p:sldId id="980" r:id="rId10"/>
    <p:sldId id="988" r:id="rId11"/>
    <p:sldId id="944" r:id="rId12"/>
    <p:sldId id="952" r:id="rId13"/>
    <p:sldId id="953" r:id="rId14"/>
    <p:sldId id="977" r:id="rId15"/>
    <p:sldId id="975" r:id="rId16"/>
    <p:sldId id="906" r:id="rId17"/>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6" Type="http://schemas.openxmlformats.org/officeDocument/2006/relationships/theme" Target="../theme/theme4.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13.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a:t>
            </a:r>
            <a:r>
              <a:rPr kumimoji="0" lang="en-US" sz="1800" b="0" i="0" u="none" strike="noStrike" kern="0" cap="none" spc="0" normalizeH="0" baseline="0" noProof="0" dirty="0">
                <a:ln>
                  <a:noFill/>
                </a:ln>
                <a:solidFill>
                  <a:schemeClr val="tx1"/>
                </a:solidFill>
                <a:effectLst/>
                <a:uLnTx/>
                <a:uFillTx/>
                <a:latin typeface="+mn-lt"/>
                <a:ea typeface="+mn-ea"/>
                <a:cs typeface="+mn-cs"/>
              </a:rPr>
              <a:t>44003</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25</a:t>
            </a:r>
            <a:endParaRPr kumimoji="0" lang="en-US" altLang="en-GB"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a:t>
            </a:r>
            <a:r>
              <a:rPr lang="en-US" altLang="en-GB" sz="2000" dirty="0">
                <a:latin typeface="Calibri" panose="020F0502020204030204" pitchFamily="34" charset="0"/>
                <a:ea typeface="MS PGothic" panose="020B0600070205080204" pitchFamily="34" charset="-128"/>
              </a:rPr>
              <a:t>25bis</a:t>
            </a:r>
            <a:br>
              <a:rPr lang="ja-JP" altLang="en-GB" sz="2000" dirty="0">
                <a:latin typeface="Calibri" panose="020F0502020204030204" pitchFamily="34" charset="0"/>
                <a:ea typeface="MS PGothic" panose="020B0600070205080204" pitchFamily="34" charset="-128"/>
              </a:rPr>
            </a:br>
            <a:r>
              <a:rPr lang="en-US" altLang="ja-JP" sz="2000" dirty="0">
                <a:latin typeface="Calibri" panose="020F0502020204030204" pitchFamily="34" charset="0"/>
                <a:ea typeface="MS PGothic" panose="020B0600070205080204" pitchFamily="34" charset="-128"/>
              </a:rPr>
              <a:t> 14 -18 Oct 2024</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Hefei, China</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sv-SE" sz="2000" b="1" dirty="0">
                <a:latin typeface="Calibri" panose="020F0502020204030204" pitchFamily="34" charset="0"/>
                <a:ea typeface="MS PGothic" panose="020B0600070205080204" pitchFamily="34" charset="-128"/>
              </a:rPr>
              <a:t>4xxxx</a:t>
            </a:r>
            <a:endParaRPr lang="en-US" altLang="zh-CN"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US" sz="1600" dirty="0">
              <a:cs typeface="+mn-ea"/>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775" dirty="0">
                <a:cs typeface="+mn-ea"/>
                <a:sym typeface="+mn-ea"/>
              </a:rPr>
              <a:t>Breakout Room Booking:</a:t>
            </a:r>
            <a:endParaRPr lang="en-US" altLang="en-US" sz="1775" dirty="0">
              <a:cs typeface="+mn-ea"/>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GB" sz="1530" noProof="0" dirty="0">
                <a:ln>
                  <a:noFill/>
                </a:ln>
                <a:effectLst/>
                <a:highlight>
                  <a:srgbClr val="FFFF00"/>
                </a:highlight>
                <a:uLnTx/>
                <a:uFillTx/>
                <a:ea typeface="+mn-ea"/>
                <a:cs typeface="+mn-cs"/>
                <a:sym typeface="+mn-ea"/>
              </a:rPr>
              <a:t>Only the moderator of the officially organized offline discussion can book the meeting room on Wednesday, Thursday, Friday, while for people who would like to have some early discussion on those R19 topics plan to be treated on Thursday can book the breakout room on Monnday and Tuesday. Furthermore, the reserved time slot should not exceed </a:t>
            </a:r>
            <a:r>
              <a:rPr lang="en-US" altLang="en-GB" sz="1530" b="1" noProof="0" dirty="0">
                <a:ln>
                  <a:noFill/>
                </a:ln>
                <a:effectLst/>
                <a:highlight>
                  <a:srgbClr val="FFFF00"/>
                </a:highlight>
                <a:uLnTx/>
                <a:uFillTx/>
                <a:ea typeface="+mn-ea"/>
                <a:cs typeface="+mn-cs"/>
                <a:sym typeface="+mn-ea"/>
              </a:rPr>
              <a:t>2 </a:t>
            </a:r>
            <a:r>
              <a:rPr lang="en-US" altLang="en-GB" sz="1530" noProof="0" dirty="0">
                <a:ln>
                  <a:noFill/>
                </a:ln>
                <a:effectLst/>
                <a:highlight>
                  <a:srgbClr val="FFFF00"/>
                </a:highlight>
                <a:uLnTx/>
                <a:uFillTx/>
                <a:ea typeface="+mn-ea"/>
                <a:cs typeface="+mn-cs"/>
                <a:sym typeface="+mn-ea"/>
              </a:rPr>
              <a:t>hours for each topic chaired by the moderator.</a:t>
            </a:r>
            <a:endParaRPr lang="en-US" altLang="en-GB" sz="1530"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1703705" y="5300980"/>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1703705" y="5300980"/>
                        <a:ext cx="971550" cy="952500"/>
                      </a:xfrm>
                      <a:prstGeom prst="rect">
                        <a:avLst/>
                      </a:prstGeom>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RAN3#125bis is a F2F Meeting with 1-way Remote Access</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uLnTx/>
                <a:uFillTx/>
                <a:sym typeface="+mn-ea"/>
              </a:rPr>
              <a:t>Deadlines and dates apply to </a:t>
            </a:r>
            <a:r>
              <a:rPr lang="en-US" altLang="en-US" noProof="0" dirty="0">
                <a:ln>
                  <a:noFill/>
                </a:ln>
                <a:solidFill>
                  <a:srgbClr val="FF0000"/>
                </a:solidFill>
                <a:effectLst/>
                <a:highlight>
                  <a:srgbClr val="FFFF00"/>
                </a:highlight>
                <a:uLnTx/>
                <a:uFillTx/>
                <a:sym typeface="+mn-ea"/>
              </a:rPr>
              <a:t>RAN3 #125bis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5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Article 26: TSG and WG voting during a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The following procedures apply for voting during a TSG or WG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before voting, a clear definition of the issues shall be provided by the Chair;</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Voting Members shall only be entitled to one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16 Voting Members associated with the same Corporate Group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8 Voting Members associated with the same Corporate Group and Organizational Partner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if a Voting Member has more than one representative present, only one representative may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only cast the vote once;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carry proxy votes for up to five other Voting Members. All proxy votes shall be accompanied by a letter of authority from the authorising Voting Member. Proxies will not be taken into account when determining the quorum;</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quorum required for voting during a TSG or WG meeting shall be 30% of the total number of Voting Member companies on the TSG or WG voting list;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result of the vote shall be recorded in the meeting report.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For the determination of the quorum, see annex H</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25000"/>
          </a:bodyPr>
          <a:lstStyle/>
          <a:p>
            <a:pPr marL="0" marR="0" lvl="0" algn="l" defTabSz="914400" rtl="0" eaLnBrk="0" fontAlgn="base" latinLnBrk="0" hangingPunct="0">
              <a:lnSpc>
                <a:spcPct val="100000"/>
              </a:lnSpc>
              <a:spcBef>
                <a:spcPct val="20000"/>
              </a:spcBef>
              <a:buClrTx/>
              <a:buSzTx/>
              <a:buFontTx/>
              <a:buNone/>
              <a:defRPr/>
            </a:pPr>
            <a:r>
              <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Further updates as below from P</a:t>
            </a:r>
            <a:r>
              <a:rPr kumimoji="0" lang="en-US" altLang="en-US" sz="5600" b="0" i="0" u="none" strike="noStrike" kern="0" cap="none" spc="0" normalizeH="0" baseline="0" noProof="0" dirty="0">
                <a:ln>
                  <a:noFill/>
                </a:ln>
                <a:effectLst/>
                <a:uLnTx/>
                <a:uFillTx/>
                <a:ea typeface="Arial" panose="020B0604020202020204" pitchFamily="34" charset="0"/>
                <a:cs typeface="+mn-ea"/>
              </a:rPr>
              <a:t>CG may come after </a:t>
            </a:r>
            <a:r>
              <a:rPr lang="en-US" altLang="en-US" sz="5600" noProof="0" dirty="0">
                <a:ln>
                  <a:noFill/>
                </a:ln>
                <a:effectLst/>
                <a:uLnTx/>
                <a:uFillTx/>
                <a:ea typeface="Arial" panose="020B0604020202020204" pitchFamily="34" charset="0"/>
                <a:cs typeface="+mn-ea"/>
                <a:sym typeface="+mn-ea"/>
              </a:rPr>
              <a:t>PCG#52</a:t>
            </a:r>
            <a:r>
              <a:rPr kumimoji="0" lang="en-US" altLang="en-US" sz="5600" b="0" i="0" u="none" strike="noStrike" kern="0" cap="none" spc="0" normalizeH="0" baseline="0" noProof="0" dirty="0">
                <a:ln>
                  <a:noFill/>
                </a:ln>
                <a:effectLst/>
                <a:uLnTx/>
                <a:uFillTx/>
                <a:ea typeface="Arial" panose="020B0604020202020204" pitchFamily="34" charset="0"/>
                <a:cs typeface="+mn-ea"/>
              </a:rPr>
              <a:t>:</a:t>
            </a:r>
            <a:endPar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Migration of Annex I (Restricted Travel) changes to main body</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Fixes to Annex H (Quorum)</a:t>
            </a:r>
            <a:endParaRPr lang="en-US" altLang="en-US" sz="5600" noProof="0" dirty="0">
              <a:ln>
                <a:noFill/>
              </a:ln>
              <a:effectLst/>
              <a:uLnTx/>
              <a:uFillTx/>
              <a:ea typeface="Arial" panose="020B0604020202020204" pitchFamily="34" charset="0"/>
              <a:cs typeface="+mn-ea"/>
              <a:sym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Annex H:	Calculation of quorum in TSGs and WGs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 calculation of a quorum is required in the context of a vote conducted in a TSG or a WG, the quorum shall be deemed to have been met if:</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(C1+C2) / V &gt;= Q</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 is the number of votes cast in person. </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C2 is the number of votes cast by proxies given from a checked-in Individual Member; An Individual Member is considered checked in if a delegate registered for that Individual Member is checked in at the time the ballot closes.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V is the number of Individual Members having the right to vote at the meeting (after the application of the voting cap as stated in Article 26 and 27);</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Q is the required quorum value given in article 26.</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graphicFrame>
        <p:nvGraphicFramePr>
          <p:cNvPr id="4" name="Table 3"/>
          <p:cNvGraphicFramePr>
            <a:graphicFrameLocks noGrp="1"/>
          </p:cNvGraphicFramePr>
          <p:nvPr>
            <p:custDataLst>
              <p:tags r:id="rId1"/>
            </p:custDataLst>
          </p:nvPr>
        </p:nvGraphicFramePr>
        <p:xfrm>
          <a:off x="695325" y="1700530"/>
          <a:ext cx="9621520" cy="1864360"/>
        </p:xfrm>
        <a:graphic>
          <a:graphicData uri="http://schemas.openxmlformats.org/drawingml/2006/table">
            <a:tbl>
              <a:tblPr firstRow="1" firstCol="1" bandRow="1">
                <a:tableStyleId>{5C22544A-7EE6-4342-B048-85BDC9FD1C3A}</a:tableStyleId>
              </a:tblPr>
              <a:tblGrid>
                <a:gridCol w="4091940"/>
                <a:gridCol w="5529580"/>
              </a:tblGrid>
              <a:tr h="443230">
                <a:tc>
                  <a:txBody>
                    <a:bodyPr/>
                    <a:p>
                      <a:pPr marL="0" marR="0">
                        <a:lnSpc>
                          <a:spcPct val="105000"/>
                        </a:lnSpc>
                        <a:spcBef>
                          <a:spcPts val="0"/>
                        </a:spcBef>
                        <a:spcAft>
                          <a:spcPts val="0"/>
                        </a:spcAft>
                      </a:pPr>
                      <a:r>
                        <a:rPr lang="en-US" sz="1100">
                          <a:effectLst/>
                        </a:rPr>
                        <a:t>Allow e-meetings to be “ordinary” meetings with full decision power</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effectLst/>
                        </a:rPr>
                        <a:t>Move to main body except for duplicate encouragement of e-meetings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Allow voting during e-meetings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endParaRPr>
                    </a:p>
                    <a:p>
                      <a:pPr marL="0" marR="0">
                        <a:lnSpc>
                          <a:spcPct val="105000"/>
                        </a:lnSpc>
                        <a:spcBef>
                          <a:spcPts val="0"/>
                        </a:spcBef>
                        <a:spcAft>
                          <a:spcPts val="0"/>
                        </a:spcAft>
                      </a:pPr>
                      <a:r>
                        <a:rPr lang="en-US" sz="1100" dirty="0">
                          <a:solidFill>
                            <a:schemeClr val="bg1"/>
                          </a:solidFill>
                          <a:effectLst/>
                        </a:rPr>
                        <a:t>Add text to 22,26,G that voting should be f2f, Add text to 24 that voting shall be f2f</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dirty="0">
                          <a:effectLst/>
                        </a:rPr>
                        <a:t>Ordinary e-meetings count towards voting rights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except for voting hardship allowances</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a:effectLst/>
                        </a:rPr>
                        <a:t>Normalize registration deadlines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Terminology cleanup: speakerphone-&gt; AV, paper ballots-&gt;ballots, etc.</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443990"/>
            <a:ext cx="10972800" cy="4867910"/>
          </a:xfr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3GPP Remote Participation: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Guidelines for supporting remote participation are available on the 3GPP website. The face to face meeting shall proceed even if there is loss or degradation of the capabilities provided for the remote participants.  In a meeting designated as face to face, only those participating face to face and checked in their participation (see F.4) are counted toward quorum or attendance.  Only those participating face to face at the meeting are allowed eligible to vote (provided assuming they are checked in and have voting rights) or raise an objection.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(4)</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#125bis</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#125bis takes place on 14 - 18 Oct</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14 -18 Oct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Officially organized f2f “Offline” discussions </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rPr>
              <a:t>For RAN3 F2F meeting with 1-way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Two meeting rooms: one for main session, one for offline discussion.</a:t>
            </a:r>
            <a:endParaRPr kumimoji="0" lang="en-US" altLang="en-GB"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Booking GTW sessions for main meeting room for entire meeting duration.</a:t>
            </a:r>
            <a:r>
              <a:rPr lang="en-US" altLang="en-GB" sz="1800" noProof="0" dirty="0">
                <a:ln>
                  <a:noFill/>
                </a:ln>
                <a:effectLst/>
                <a:highlight>
                  <a:srgbClr val="FFFF00"/>
                </a:highlight>
                <a:uLnTx/>
                <a:uFillTx/>
                <a:ea typeface="+mn-ea"/>
                <a:cs typeface="+mn-cs"/>
                <a:sym typeface="+mn-ea"/>
              </a:rPr>
              <a:t>(1-way remote access is also available for RAN3 breakout room with best effort) </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TOHRU will </a:t>
            </a:r>
            <a:r>
              <a:rPr kumimoji="0" lang="en-US" altLang="en-GB" sz="1800" b="1" i="0" u="none" strike="noStrike" kern="0" cap="none" spc="0" normalizeH="0" baseline="0" noProof="0" dirty="0">
                <a:ln>
                  <a:noFill/>
                </a:ln>
                <a:effectLst/>
                <a:highlight>
                  <a:srgbClr val="FFFF00"/>
                </a:highlight>
                <a:uLnTx/>
                <a:uFillTx/>
                <a:ea typeface="+mn-ea"/>
                <a:cs typeface="+mn-cs"/>
              </a:rPr>
              <a:t>NOT </a:t>
            </a:r>
            <a:r>
              <a:rPr kumimoji="0" lang="en-US" altLang="en-GB" sz="1800" b="0" i="0" u="none" strike="noStrike" kern="0" cap="none" spc="0" normalizeH="0" baseline="0" noProof="0" dirty="0">
                <a:ln>
                  <a:noFill/>
                </a:ln>
                <a:effectLst/>
                <a:highlight>
                  <a:srgbClr val="FFFF00"/>
                </a:highlight>
                <a:uLnTx/>
                <a:uFillTx/>
                <a:ea typeface="+mn-ea"/>
                <a:cs typeface="+mn-cs"/>
              </a:rPr>
              <a:t>be used in </a:t>
            </a:r>
            <a:r>
              <a:rPr lang="en-US" altLang="en-GB" sz="1800" noProof="0" dirty="0">
                <a:ln>
                  <a:noFill/>
                </a:ln>
                <a:effectLst/>
                <a:highlight>
                  <a:srgbClr val="FFFF00"/>
                </a:highlight>
                <a:uLnTx/>
                <a:uFillTx/>
                <a:ea typeface="+mn-ea"/>
                <a:cs typeface="+mn-cs"/>
                <a:sym typeface="+mn-ea"/>
              </a:rPr>
              <a:t>1-way remote access meeting</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SoD for f2f meeting needs to capture the conclusions of an offline discussion, and the moderator is suggested to organize the SoD in a reasonable way, whether to include or not include the questions is up to the moderator, and whether to fill the questions if listed (by moderator) is up t</a:t>
            </a:r>
            <a:r>
              <a:rPr kumimoji="0" lang="en-US" altLang="en-GB" sz="1800" b="0" i="0" u="none" strike="noStrike" kern="0" cap="none" spc="0" normalizeH="0" baseline="0" noProof="0" dirty="0">
                <a:ln>
                  <a:noFill/>
                </a:ln>
                <a:effectLst/>
                <a:highlight>
                  <a:srgbClr val="FFFF00"/>
                </a:highlight>
                <a:uLnTx/>
                <a:uFillTx/>
                <a:ea typeface="+mn-ea"/>
                <a:cs typeface="+mn-cs"/>
              </a:rPr>
              <a:t>o </a:t>
            </a:r>
            <a:r>
              <a:rPr kumimoji="0" lang="en-GB" altLang="fr-FR" sz="1800" b="0" i="0" u="none" strike="noStrike" kern="0" cap="none" spc="0" normalizeH="0" baseline="0" noProof="0" dirty="0">
                <a:ln>
                  <a:noFill/>
                </a:ln>
                <a:effectLst/>
                <a:highlight>
                  <a:srgbClr val="FFFF00"/>
                </a:highlight>
                <a:uLnTx/>
                <a:uFillTx/>
                <a:ea typeface="+mn-ea"/>
                <a:cs typeface="+mn-cs"/>
              </a:rPr>
              <a:t>companies.</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tags/tag1.xml><?xml version="1.0" encoding="utf-8"?>
<p:tagLst xmlns:p="http://schemas.openxmlformats.org/presentationml/2006/main">
  <p:tag name="TABLE_ENDDRAG_ORIGIN_RECT" val="757*99"/>
  <p:tag name="TABLE_ENDDRAG_RECT" val="54*179*757*99"/>
</p:tagLst>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7764</Words>
  <Application>WPS 演示</Application>
  <PresentationFormat/>
  <Paragraphs>179</Paragraphs>
  <Slides>11</Slides>
  <Notes>3</Notes>
  <HiddenSlides>0</HiddenSlides>
  <MMClips>0</MMClips>
  <ScaleCrop>false</ScaleCrop>
  <HeadingPairs>
    <vt:vector size="8" baseType="variant">
      <vt:variant>
        <vt:lpstr>已用的字体</vt:lpstr>
      </vt:variant>
      <vt:variant>
        <vt:i4>9</vt:i4>
      </vt:variant>
      <vt:variant>
        <vt:lpstr>主题</vt:lpstr>
      </vt:variant>
      <vt:variant>
        <vt:i4>4</vt:i4>
      </vt:variant>
      <vt:variant>
        <vt:lpstr>嵌入 OLE 服务器</vt:lpstr>
      </vt:variant>
      <vt:variant>
        <vt:i4>1</vt:i4>
      </vt:variant>
      <vt:variant>
        <vt:lpstr>幻灯片标题</vt:lpstr>
      </vt:variant>
      <vt:variant>
        <vt:i4>11</vt:i4>
      </vt:variant>
    </vt:vector>
  </HeadingPairs>
  <TitlesOfParts>
    <vt:vector size="25" baseType="lpstr">
      <vt:lpstr>Arial</vt:lpstr>
      <vt:lpstr>宋体</vt:lpstr>
      <vt:lpstr>Wingdings</vt:lpstr>
      <vt:lpstr>MS PGothic</vt:lpstr>
      <vt:lpstr>Calibri</vt:lpstr>
      <vt:lpstr>MS PMincho</vt:lpstr>
      <vt:lpstr>Yu Gothic</vt:lpstr>
      <vt:lpstr>微软雅黑</vt:lpstr>
      <vt:lpstr>Arial Unicode MS</vt:lpstr>
      <vt:lpstr>Office Theme</vt:lpstr>
      <vt:lpstr>1_Office Theme</vt:lpstr>
      <vt:lpstr>2_Office Theme</vt:lpstr>
      <vt:lpstr>3_Office Theme</vt:lpstr>
      <vt:lpstr>Package</vt:lpstr>
      <vt:lpstr>Guidelines for RAN3 f2f Meetings with Remote Access</vt:lpstr>
      <vt:lpstr>Background (1)</vt:lpstr>
      <vt:lpstr>Background (2)</vt:lpstr>
      <vt:lpstr>Background (3)</vt:lpstr>
      <vt:lpstr>Background (4)</vt:lpstr>
      <vt:lpstr>Guidelines (1)</vt:lpstr>
      <vt:lpstr>Guidelines (2)</vt:lpstr>
      <vt:lpstr>Guidelines (3)</vt:lpstr>
      <vt:lpstr>   F2F Meeting with 1-way Remote Access</vt:lpstr>
      <vt:lpstr>   F2F Meeting with 2-way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7557</cp:revision>
  <dcterms:created xsi:type="dcterms:W3CDTF">2009-06-02T04:11:00Z</dcterms:created>
  <dcterms:modified xsi:type="dcterms:W3CDTF">2024-09-30T06:38:15Z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2052-11.8.2.12085</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ICV">
    <vt:lpwstr>5036F4E171DE4E5290A3AFF43E4AB245</vt:lpwstr>
  </property>
</Properties>
</file>