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jpeg" ContentType="image/jpeg"/>
  <Default Extension="JPG" ContentType="image/.jp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notesMasterIdLst>
    <p:notesMasterId r:id="rId6"/>
  </p:notesMasterIdLst>
  <p:handoutMasterIdLst>
    <p:handoutMasterId r:id="rId16"/>
  </p:handoutMasterIdLst>
  <p:sldIdLst>
    <p:sldId id="754" r:id="rId5"/>
    <p:sldId id="666" r:id="rId7"/>
    <p:sldId id="948" r:id="rId8"/>
    <p:sldId id="957" r:id="rId9"/>
    <p:sldId id="944" r:id="rId10"/>
    <p:sldId id="952" r:id="rId11"/>
    <p:sldId id="953" r:id="rId12"/>
    <p:sldId id="971" r:id="rId13"/>
    <p:sldId id="975" r:id="rId14"/>
    <p:sldId id="906" r:id="rId15"/>
  </p:sldIdLst>
  <p:sldSz cx="12192000" cy="6858000"/>
  <p:notesSz cx="6858000" cy="9144000"/>
  <p:defaultTextStyle>
    <a:defPPr>
      <a:defRPr lang="ja-JP"/>
    </a:defPPr>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2FDB2607-1784-4EEB-B798-7EB5836EED8A}">
        <p14:showMediaCtrls xmlns:p14="http://schemas.microsoft.com/office/powerpoint/2010/main" val="1"/>
      </p:ext>
    </p:extLst>
  </p:showPr>
  <p:clrMru>
    <a:srgbClr val="800080"/>
    <a:srgbClr val="CC0099"/>
    <a:srgbClr val="FF33CC"/>
    <a:srgbClr val="FF0000"/>
    <a:srgbClr val="FF0066"/>
    <a:srgbClr val="0000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9037"/>
    <p:restoredTop sz="93248"/>
  </p:normalViewPr>
  <p:slideViewPr>
    <p:cSldViewPr showGuides="1">
      <p:cViewPr varScale="1">
        <p:scale>
          <a:sx n="81" d="100"/>
          <a:sy n="81" d="100"/>
        </p:scale>
        <p:origin x="346" y="58"/>
      </p:cViewPr>
      <p:guideLst>
        <p:guide orient="horz" pos="2160"/>
        <p:guide pos="3840"/>
      </p:guideLst>
    </p:cSldViewPr>
  </p:slideViewPr>
  <p:outlineViewPr>
    <p:cViewPr>
      <p:scale>
        <a:sx n="33" d="100"/>
        <a:sy n="33" d="100"/>
      </p:scale>
      <p:origin x="0" y="-393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Espace réservé de l'en-tête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
            <a:pPr lvl="0"/>
            <a:endParaRPr lang="en-US" altLang="x-none" sz="1200" dirty="0">
              <a:ea typeface="Arial" panose="020B0604020202020204" pitchFamily="34" charset="0"/>
            </a:endParaRP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
            <a:pPr lvl="0" algn="r"/>
            <a:fld id="{BB962C8B-B14F-4D97-AF65-F5344CB8AC3E}" type="datetimeFigureOut">
              <a:rPr lang="en-US" altLang="zh-CN" sz="1200" dirty="0"/>
            </a:fld>
            <a:endParaRPr lang="en-US" altLang="zh-CN" sz="1200" dirty="0">
              <a:ea typeface="Arial" panose="020B0604020202020204" pitchFamily="34" charset="0"/>
            </a:endParaRPr>
          </a:p>
        </p:txBody>
      </p:sp>
      <p:sp>
        <p:nvSpPr>
          <p:cNvPr id="4" name="Espace réservé du pied de page 3"/>
          <p:cNvSpPr>
            <a:spLocks noGrp="1"/>
          </p:cNvSpPr>
          <p:nvPr>
            <p:ph type="ftr" sz="quarter" idx="2"/>
          </p:nvPr>
        </p:nvSpPr>
        <p:spPr>
          <a:xfrm>
            <a:off x="0" y="8685213"/>
            <a:ext cx="2971800" cy="458788"/>
          </a:xfrm>
          <a:prstGeom prst="rect">
            <a:avLst/>
          </a:prstGeom>
        </p:spPr>
        <p:txBody>
          <a:bodyPr vert="horz" wrap="square" lIns="91440" tIns="45720" rIns="91440" bIns="45720" numCol="1" anchor="b" anchorCtr="0" compatLnSpc="1"/>
          <a:p>
            <a:pPr lvl="0"/>
            <a:endParaRPr lang="en-US" altLang="x-none" sz="1200" dirty="0">
              <a:ea typeface="Arial" panose="020B0604020202020204" pitchFamily="34" charset="0"/>
            </a:endParaRPr>
          </a:p>
        </p:txBody>
      </p:sp>
      <p:sp>
        <p:nvSpPr>
          <p:cNvPr id="5" name="Espace réservé du numéro de diapositive 4"/>
          <p:cNvSpPr>
            <a:spLocks noGrp="1"/>
          </p:cNvSpPr>
          <p:nvPr>
            <p:ph type="sldNum" sz="quarter" idx="3"/>
          </p:nvPr>
        </p:nvSpPr>
        <p:spPr>
          <a:xfrm>
            <a:off x="3884613" y="8685213"/>
            <a:ext cx="2971800" cy="458788"/>
          </a:xfrm>
          <a:prstGeom prst="rect">
            <a:avLst/>
          </a:prstGeom>
        </p:spPr>
        <p:txBody>
          <a:bodyPr vert="horz" wrap="square" lIns="91440" tIns="45720" rIns="91440" bIns="45720" numCol="1" anchor="b" anchorCtr="0" compatLnSpc="1"/>
          <a:p>
            <a:pPr lvl="0" algn="r" fontAlgn="base">
              <a:buNone/>
            </a:pPr>
            <a:fld id="{9A0DB2DC-4C9A-4742-B13C-FB6460FD3503}" type="slidenum">
              <a:rPr lang="en-GB" altLang="en-US" sz="1200" strike="noStrike" noProof="1" dirty="0">
                <a:latin typeface="Arial" panose="020B0604020202020204" pitchFamily="34" charset="0"/>
                <a:ea typeface="MS PGothic" panose="020B0600070205080204" pitchFamily="34" charset="-128"/>
                <a:cs typeface="+mn-cs"/>
              </a:rPr>
            </a:fld>
            <a:endParaRPr lang="en-GB" altLang="en-US" sz="1200" strike="noStrike" noProof="1"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p>
            <a:pPr lvl="0"/>
            <a:endParaRPr lang="en-US" altLang="ja-JP" sz="1200" dirty="0">
              <a:ea typeface="Arial" panose="020B0604020202020204" pitchFamily="34" charset="0"/>
            </a:endParaRPr>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p>
            <a:pPr lvl="0" algn="r"/>
            <a:endParaRPr lang="en-US" altLang="ja-JP" sz="1200" dirty="0">
              <a:ea typeface="Arial" panose="020B0604020202020204" pitchFamily="34" charset="0"/>
            </a:endParaRPr>
          </a:p>
        </p:txBody>
      </p:sp>
      <p:sp>
        <p:nvSpPr>
          <p:cNvPr id="5124" name="Rectangle 4"/>
          <p:cNvSpPr>
            <a:spLocks noGrp="1" noRot="1" noChangeAspect="1" noTextEdit="1"/>
          </p:cNvSpPr>
          <p:nvPr>
            <p:ph type="sldImg"/>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Mincho" pitchFamily="18" charset="-128"/>
        <a:cs typeface="MS PMincho" pitchFamily="18"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Espace réservé de l'image des diapositives 1"/>
          <p:cNvSpPr>
            <a:spLocks noGrp="1" noRot="1" noChangeAspect="1" noTextEdit="1"/>
          </p:cNvSpPr>
          <p:nvPr>
            <p:ph type="sldImg"/>
          </p:nvPr>
        </p:nvSpPr>
        <p:spPr/>
      </p:sp>
      <p:sp>
        <p:nvSpPr>
          <p:cNvPr id="7170" name="Espace réservé des commentaires 2"/>
          <p:cNvSpPr>
            <a:spLocks noGrp="1"/>
          </p:cNvSpPr>
          <p:nvPr>
            <p:ph type="body"/>
          </p:nvPr>
        </p:nvSpPr>
        <p:spPr>
          <a:xfrm>
            <a:off x="685800" y="4400550"/>
            <a:ext cx="5486400" cy="3600450"/>
          </a:xfrm>
          <a:prstGeom prst="rect">
            <a:avLst/>
          </a:prstGeom>
          <a:noFill/>
          <a:ln w="9525">
            <a:noFill/>
          </a:ln>
        </p:spPr>
        <p:txBody>
          <a:bodyPr anchor="t" anchorCtr="0"/>
          <a:p>
            <a:pPr lvl="0"/>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Slide Image Placeholder 1"/>
          <p:cNvSpPr>
            <a:spLocks noGrp="1" noRot="1" noChangeAspect="1" noTextEdit="1"/>
          </p:cNvSpPr>
          <p:nvPr>
            <p:ph type="sldImg"/>
          </p:nvPr>
        </p:nvSpPr>
        <p:spPr/>
      </p:sp>
      <p:sp>
        <p:nvSpPr>
          <p:cNvPr id="9218" name="Notes Placeholder 2"/>
          <p:cNvSpPr>
            <a:spLocks noGrp="1"/>
          </p:cNvSpPr>
          <p:nvPr>
            <p:ph type="body"/>
          </p:nvPr>
        </p:nvSpPr>
        <p:spPr>
          <a:xfrm>
            <a:off x="685800" y="4343400"/>
            <a:ext cx="5486400" cy="4114800"/>
          </a:xfrm>
          <a:prstGeom prst="rect">
            <a:avLst/>
          </a:prstGeom>
          <a:noFill/>
          <a:ln w="9525">
            <a:noFill/>
          </a:ln>
        </p:spPr>
        <p:txBody>
          <a:bodyPr anchor="t" anchorCtr="0"/>
          <a:p>
            <a:pPr lvl="0"/>
            <a:endParaRPr lang="en-US" alt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Slide Image Placeholder 1"/>
          <p:cNvSpPr>
            <a:spLocks noGrp="1" noRot="1" noChangeAspect="1" noTextEdit="1"/>
          </p:cNvSpPr>
          <p:nvPr>
            <p:ph type="sldImg"/>
          </p:nvPr>
        </p:nvSpPr>
        <p:spPr/>
      </p:sp>
      <p:sp>
        <p:nvSpPr>
          <p:cNvPr id="22530" name="Notes Placeholder 2"/>
          <p:cNvSpPr>
            <a:spLocks noGrp="1"/>
          </p:cNvSpPr>
          <p:nvPr>
            <p:ph type="body"/>
          </p:nvPr>
        </p:nvSpPr>
        <p:spPr>
          <a:xfrm>
            <a:off x="685800" y="4343400"/>
            <a:ext cx="5486400" cy="4114800"/>
          </a:xfrm>
          <a:prstGeom prst="rect">
            <a:avLst/>
          </a:prstGeom>
          <a:noFill/>
          <a:ln w="9525">
            <a:noFill/>
          </a:ln>
        </p:spPr>
        <p:txBody>
          <a:bodyPr anchor="t" anchorCtr="0"/>
          <a:p>
            <a:pPr lvl="0"/>
            <a:endParaRPr lang="en-US" alt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en-US" strike="noStrike" noProof="1"/>
          </a:p>
        </p:txBody>
      </p:sp>
      <p:sp>
        <p:nvSpPr>
          <p:cNvPr id="7" name="Title 6"/>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itle 4"/>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pPr fontAlgn="base"/>
            <a:r>
              <a:rPr lang="en-US" strike="noStrike" noProof="1"/>
              <a:t>Click to edit Master title style</a:t>
            </a:r>
            <a:endParaRPr lang="en-US" strike="noStrike" noProof="1"/>
          </a:p>
        </p:txBody>
      </p:sp>
      <p:sp>
        <p:nvSpPr>
          <p:cNvPr id="3" name="Vertical Text Placeholder 2"/>
          <p:cNvSpPr>
            <a:spLocks noGrp="1"/>
          </p:cNvSpPr>
          <p:nvPr>
            <p:ph type="body" orient="vert" idx="1"/>
          </p:nvPr>
        </p:nvSpPr>
        <p:spPr>
          <a:xfrm>
            <a:off x="609600" y="274641"/>
            <a:ext cx="8026400" cy="5851525"/>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灯片编号占位符 3"/>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7" name="灯片编号占位符 6"/>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en-US" strike="noStrike" noProof="1"/>
          </a:p>
        </p:txBody>
      </p:sp>
      <p:sp>
        <p:nvSpPr>
          <p:cNvPr id="3" name="灯片编号占位符 2"/>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en-US" strike="noStrike" noProof="1"/>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灯片编号占位符 4"/>
          <p:cNvSpPr>
            <a:spLocks noGrp="1"/>
          </p:cNvSpPr>
          <p:nvPr>
            <p:ph type="sldNum" sz="quarter" idx="10"/>
          </p:nvPr>
        </p:nvSpPr>
        <p:spPr/>
        <p:txBody>
          <a:bodyPr/>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6" Type="http://schemas.openxmlformats.org/officeDocument/2006/relationships/theme" Target="../theme/theme2.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6" Type="http://schemas.openxmlformats.org/officeDocument/2006/relationships/theme" Target="../theme/theme3.xml"/><Relationship Id="rId15" Type="http://schemas.openxmlformats.org/officeDocument/2006/relationships/image" Target="../media/image4.jpeg"/><Relationship Id="rId14" Type="http://schemas.openxmlformats.org/officeDocument/2006/relationships/image" Target="../media/image3.jpe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1027"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1028"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1029"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1032"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1033"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3074"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3075"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3076"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3077"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3080"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3081"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3074" name="Picture 7"/>
          <p:cNvPicPr>
            <a:picLocks noChangeAspect="1"/>
          </p:cNvPicPr>
          <p:nvPr/>
        </p:nvPicPr>
        <p:blipFill>
          <a:blip r:embed="rId12"/>
          <a:stretch>
            <a:fillRect/>
          </a:stretch>
        </p:blipFill>
        <p:spPr>
          <a:xfrm>
            <a:off x="11417300" y="6475413"/>
            <a:ext cx="487363" cy="239712"/>
          </a:xfrm>
          <a:prstGeom prst="rect">
            <a:avLst/>
          </a:prstGeom>
          <a:noFill/>
          <a:ln w="9525">
            <a:noFill/>
          </a:ln>
        </p:spPr>
      </p:pic>
      <p:pic>
        <p:nvPicPr>
          <p:cNvPr id="3075" name="Picture 8"/>
          <p:cNvPicPr>
            <a:picLocks noChangeAspect="1"/>
          </p:cNvPicPr>
          <p:nvPr/>
        </p:nvPicPr>
        <p:blipFill>
          <a:blip r:embed="rId13"/>
          <a:stretch>
            <a:fillRect/>
          </a:stretch>
        </p:blipFill>
        <p:spPr>
          <a:xfrm>
            <a:off x="584200" y="6456363"/>
            <a:ext cx="6189663" cy="273050"/>
          </a:xfrm>
          <a:prstGeom prst="rect">
            <a:avLst/>
          </a:prstGeom>
          <a:noFill/>
          <a:ln w="9525">
            <a:noFill/>
          </a:ln>
        </p:spPr>
      </p:pic>
      <p:sp>
        <p:nvSpPr>
          <p:cNvPr id="3076" name="Title Placeholder 1"/>
          <p:cNvSpPr>
            <a:spLocks noGrp="1"/>
          </p:cNvSpPr>
          <p:nvPr>
            <p:ph type="title"/>
          </p:nvPr>
        </p:nvSpPr>
        <p:spPr>
          <a:xfrm>
            <a:off x="609600" y="274638"/>
            <a:ext cx="9112250" cy="1143000"/>
          </a:xfrm>
          <a:prstGeom prst="rect">
            <a:avLst/>
          </a:prstGeom>
          <a:noFill/>
          <a:ln w="9525">
            <a:noFill/>
          </a:ln>
        </p:spPr>
        <p:txBody>
          <a:bodyPr anchor="ctr" anchorCtr="0"/>
          <a:p>
            <a:pPr lvl="0"/>
            <a:r>
              <a:rPr lang="en-US" altLang="fr-FR" dirty="0"/>
              <a:t>Click to edit Master title style</a:t>
            </a:r>
            <a:endParaRPr lang="en-GB" altLang="fr-FR" dirty="0"/>
          </a:p>
        </p:txBody>
      </p:sp>
      <p:sp>
        <p:nvSpPr>
          <p:cNvPr id="3077" name="Text Placeholder 2"/>
          <p:cNvSpPr>
            <a:spLocks noGrp="1"/>
          </p:cNvSpPr>
          <p:nvPr>
            <p:ph type="body"/>
          </p:nvPr>
        </p:nvSpPr>
        <p:spPr>
          <a:xfrm>
            <a:off x="609600" y="1600200"/>
            <a:ext cx="10972800" cy="4525963"/>
          </a:xfrm>
          <a:prstGeom prst="rect">
            <a:avLst/>
          </a:prstGeom>
          <a:noFill/>
          <a:ln w="9525">
            <a:noFill/>
          </a:ln>
        </p:spPr>
        <p:txBody>
          <a:bodyPr anchor="t" anchorCtr="0"/>
          <a:p>
            <a:pPr lvl="0"/>
            <a:r>
              <a:rPr lang="en-US" altLang="fr-FR" dirty="0"/>
              <a:t> Click to edit Master text styles</a:t>
            </a:r>
            <a:endParaRPr lang="en-US" altLang="fr-FR" dirty="0"/>
          </a:p>
          <a:p>
            <a:pPr lvl="1"/>
            <a:r>
              <a:rPr lang="en-US" altLang="fr-FR" dirty="0"/>
              <a:t>Second level</a:t>
            </a:r>
            <a:endParaRPr lang="en-US" altLang="fr-FR" dirty="0"/>
          </a:p>
          <a:p>
            <a:pPr lvl="2"/>
            <a:r>
              <a:rPr lang="en-US" altLang="fr-FR" dirty="0"/>
              <a:t>Third level</a:t>
            </a:r>
            <a:endParaRPr lang="en-US" altLang="fr-FR" dirty="0"/>
          </a:p>
          <a:p>
            <a:pPr lvl="3"/>
            <a:r>
              <a:rPr lang="en-US" altLang="fr-FR" dirty="0"/>
              <a:t>Fourth level</a:t>
            </a:r>
            <a:endParaRPr lang="en-US" altLang="fr-FR" dirty="0"/>
          </a:p>
          <a:p>
            <a:pPr lvl="4"/>
            <a:r>
              <a:rPr lang="en-US" altLang="fr-FR" dirty="0"/>
              <a:t>Fifth level</a:t>
            </a:r>
            <a:endParaRPr lang="en-GB" altLang="ja-JP" dirty="0"/>
          </a:p>
        </p:txBody>
      </p:sp>
      <p:sp>
        <p:nvSpPr>
          <p:cNvPr id="9" name="Slide Number Placeholder 5"/>
          <p:cNvSpPr>
            <a:spLocks noGrp="1"/>
          </p:cNvSpPr>
          <p:nvPr>
            <p:ph type="sldNum" sz="quarter" idx="4"/>
          </p:nvPr>
        </p:nvSpPr>
        <p:spPr>
          <a:xfrm>
            <a:off x="11379200" y="6492875"/>
            <a:ext cx="527050" cy="222250"/>
          </a:xfrm>
          <a:prstGeom prst="rect">
            <a:avLst/>
          </a:prstGeom>
        </p:spPr>
        <p:txBody>
          <a:bodyPr vert="horz" wrap="square" lIns="91440" tIns="45720" rIns="91440" bIns="45720" numCol="1" anchor="t" anchorCtr="0" compatLnSpc="1"/>
          <a:lstStyle>
            <a:lvl1pPr algn="ctr">
              <a:defRPr sz="1100">
                <a:solidFill>
                  <a:schemeClr val="bg1"/>
                </a:solidFill>
              </a:defRPr>
            </a:lvl1pPr>
          </a:lstStyle>
          <a:p>
            <a:pPr lvl="0" eaLnBrk="1" fontAlgn="base" hangingPunct="1">
              <a:buNone/>
            </a:pPr>
            <a:fld id="{9A0DB2DC-4C9A-4742-B13C-FB6460FD3503}" type="slidenum">
              <a:rPr lang="en-GB" altLang="en-US" strike="noStrike" noProof="1" dirty="0">
                <a:latin typeface="Arial" panose="020B0604020202020204" pitchFamily="34" charset="0"/>
                <a:ea typeface="MS PGothic" panose="020B0600070205080204" pitchFamily="34" charset="-128"/>
                <a:cs typeface="+mn-cs"/>
              </a:rPr>
            </a:fld>
            <a:endParaRPr lang="en-GB" altLang="en-US" strike="noStrike" noProof="1" dirty="0">
              <a:latin typeface="Arial" panose="020B0604020202020204" pitchFamily="34" charset="0"/>
            </a:endParaRPr>
          </a:p>
        </p:txBody>
      </p:sp>
      <p:sp>
        <p:nvSpPr>
          <p:cNvPr id="1035" name="Rectangle 6"/>
          <p:cNvSpPr>
            <a:spLocks noChangeArrowheads="1"/>
          </p:cNvSpPr>
          <p:nvPr/>
        </p:nvSpPr>
        <p:spPr bwMode="auto">
          <a:xfrm>
            <a:off x="709613" y="6459538"/>
            <a:ext cx="6102350" cy="245110"/>
          </a:xfrm>
          <a:prstGeom prst="rect">
            <a:avLst/>
          </a:prstGeom>
          <a:noFill/>
          <a:ln>
            <a:noFill/>
          </a:ln>
        </p:spPr>
        <p:txBody>
          <a:bodyPr>
            <a:spAutoFit/>
          </a:bodyPr>
          <a:lstStyle>
            <a:lvl1pPr>
              <a:defRPr sz="1000">
                <a:solidFill>
                  <a:schemeClr val="tx1"/>
                </a:solidFill>
                <a:latin typeface="Arial" panose="020B0604020202020204" pitchFamily="34" charset="0"/>
                <a:ea typeface="MS PGothic" panose="020B0600070205080204" pitchFamily="34" charset="-128"/>
              </a:defRPr>
            </a:lvl1pPr>
            <a:lvl2pPr marL="742950" indent="-285750">
              <a:defRPr sz="1000">
                <a:solidFill>
                  <a:schemeClr val="tx1"/>
                </a:solidFill>
                <a:latin typeface="Arial" panose="020B0604020202020204" pitchFamily="34" charset="0"/>
                <a:ea typeface="MS PGothic" panose="020B0600070205080204" pitchFamily="34" charset="-128"/>
              </a:defRPr>
            </a:lvl2pPr>
            <a:lvl3pPr marL="1143000" indent="-228600">
              <a:defRPr sz="1000">
                <a:solidFill>
                  <a:schemeClr val="tx1"/>
                </a:solidFill>
                <a:latin typeface="Arial" panose="020B0604020202020204" pitchFamily="34" charset="0"/>
                <a:ea typeface="MS PGothic" panose="020B0600070205080204" pitchFamily="34" charset="-128"/>
              </a:defRPr>
            </a:lvl3pPr>
            <a:lvl4pPr marL="1600200" indent="-228600">
              <a:defRPr sz="1000">
                <a:solidFill>
                  <a:schemeClr val="tx1"/>
                </a:solidFill>
                <a:latin typeface="Arial" panose="020B0604020202020204" pitchFamily="34" charset="0"/>
                <a:ea typeface="MS PGothic" panose="020B0600070205080204" pitchFamily="34" charset="-128"/>
              </a:defRPr>
            </a:lvl4pPr>
            <a:lvl5pPr marL="2057400" indent="-228600">
              <a:defRPr sz="1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0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3GPP 20</a:t>
            </a:r>
            <a:r>
              <a:rPr kumimoji="0" lang="en-US" altLang="en-GB"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22</a:t>
            </a:r>
            <a:r>
              <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rPr>
              <a:t>     &lt;Guidelines for RAN3 Electronic Meetings&gt;</a:t>
            </a:r>
            <a:endParaRPr kumimoji="0" lang="en-GB" altLang="ja-JP" sz="1000" b="0" i="0" u="none" strike="noStrike" kern="1200" cap="none" spc="0" normalizeH="0" baseline="0" noProof="0" dirty="0">
              <a:ln>
                <a:noFill/>
              </a:ln>
              <a:solidFill>
                <a:schemeClr val="bg1"/>
              </a:solidFill>
              <a:effectLst/>
              <a:uLnTx/>
              <a:uFillTx/>
              <a:latin typeface="Arial" panose="020B0604020202020204" pitchFamily="34" charset="0"/>
              <a:ea typeface="MS PGothic" panose="020B0600070205080204" pitchFamily="34" charset="-128"/>
              <a:cs typeface="+mn-cs"/>
            </a:endParaRPr>
          </a:p>
        </p:txBody>
      </p:sp>
      <p:sp>
        <p:nvSpPr>
          <p:cNvPr id="3080" name="Slide Number Placeholder 4"/>
          <p:cNvSpPr txBox="1">
            <a:spLocks noGrp="1"/>
          </p:cNvSpPr>
          <p:nvPr/>
        </p:nvSpPr>
        <p:spPr>
          <a:xfrm>
            <a:off x="9906000" y="6215063"/>
            <a:ext cx="527050" cy="222250"/>
          </a:xfrm>
          <a:prstGeom prst="rect">
            <a:avLst/>
          </a:prstGeom>
          <a:noFill/>
          <a:ln w="9525">
            <a:noFill/>
          </a:ln>
        </p:spPr>
        <p:txBody>
          <a:bodyPr anchor="t" anchorCtr="0"/>
          <a:p>
            <a:pPr lvl="0"/>
            <a:fld id="{9A0DB2DC-4C9A-4742-B13C-FB6460FD3503}" type="slidenum">
              <a:rPr lang="ja-JP" altLang="en-GB" sz="1100" dirty="0">
                <a:solidFill>
                  <a:schemeClr val="bg1"/>
                </a:solidFill>
                <a:latin typeface="Arial" panose="020B0604020202020204" pitchFamily="34" charset="0"/>
                <a:ea typeface="MS PGothic" panose="020B0600070205080204" pitchFamily="34" charset="-128"/>
              </a:rPr>
            </a:fld>
            <a:endParaRPr lang="ja-JP" altLang="en-GB" sz="1100" dirty="0">
              <a:solidFill>
                <a:schemeClr val="bg1"/>
              </a:solidFill>
              <a:latin typeface="Arial" panose="020B0604020202020204" pitchFamily="34" charset="0"/>
              <a:ea typeface="MS PGothic" panose="020B0600070205080204" pitchFamily="34" charset="-128"/>
            </a:endParaRPr>
          </a:p>
        </p:txBody>
      </p:sp>
      <p:pic>
        <p:nvPicPr>
          <p:cNvPr id="3081" name="Picture 6"/>
          <p:cNvPicPr>
            <a:picLocks noChangeAspect="1"/>
          </p:cNvPicPr>
          <p:nvPr userDrawn="1"/>
        </p:nvPicPr>
        <p:blipFill>
          <a:blip r:embed="rId14"/>
          <a:stretch>
            <a:fillRect/>
          </a:stretch>
        </p:blipFill>
        <p:spPr>
          <a:xfrm>
            <a:off x="10560050" y="112713"/>
            <a:ext cx="1493838" cy="8699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anose="020F0502020204030204" pitchFamily="34" charset="0"/>
        </a:defRPr>
      </a:lvl2pPr>
      <a:lvl3pPr algn="ctr" rtl="0" eaLnBrk="0" fontAlgn="base" hangingPunct="0">
        <a:spcBef>
          <a:spcPct val="0"/>
        </a:spcBef>
        <a:spcAft>
          <a:spcPct val="0"/>
        </a:spcAft>
        <a:defRPr sz="3200">
          <a:solidFill>
            <a:srgbClr val="FF0000"/>
          </a:solidFill>
          <a:latin typeface="Calibri" panose="020F0502020204030204" pitchFamily="34" charset="0"/>
        </a:defRPr>
      </a:lvl3pPr>
      <a:lvl4pPr algn="ctr" rtl="0" eaLnBrk="0" fontAlgn="base" hangingPunct="0">
        <a:spcBef>
          <a:spcPct val="0"/>
        </a:spcBef>
        <a:spcAft>
          <a:spcPct val="0"/>
        </a:spcAft>
        <a:defRPr sz="3200">
          <a:solidFill>
            <a:srgbClr val="FF0000"/>
          </a:solidFill>
          <a:latin typeface="Calibri" panose="020F0502020204030204" pitchFamily="34" charset="0"/>
        </a:defRPr>
      </a:lvl4pPr>
      <a:lvl5pPr algn="ctr" rtl="0" eaLnBrk="0" fontAlgn="base" hangingPunct="0">
        <a:spcBef>
          <a:spcPct val="0"/>
        </a:spcBef>
        <a:spcAft>
          <a:spcPct val="0"/>
        </a:spcAft>
        <a:defRPr sz="3200">
          <a:solidFill>
            <a:srgbClr val="FF0000"/>
          </a:solidFill>
          <a:latin typeface="Calibri" panose="020F0502020204030204" pitchFamily="34" charset="0"/>
        </a:defRPr>
      </a:lvl5pPr>
      <a:lvl6pPr marL="457200" algn="ctr" rtl="0" eaLnBrk="0" fontAlgn="base" hangingPunct="0">
        <a:spcBef>
          <a:spcPct val="0"/>
        </a:spcBef>
        <a:spcAft>
          <a:spcPct val="0"/>
        </a:spcAft>
        <a:defRPr sz="3200">
          <a:solidFill>
            <a:srgbClr val="FF0000"/>
          </a:solidFill>
          <a:latin typeface="Calibri" panose="020F0502020204030204" pitchFamily="34" charset="0"/>
        </a:defRPr>
      </a:lvl6pPr>
      <a:lvl7pPr marL="914400" algn="ctr" rtl="0" eaLnBrk="0" fontAlgn="base" hangingPunct="0">
        <a:spcBef>
          <a:spcPct val="0"/>
        </a:spcBef>
        <a:spcAft>
          <a:spcPct val="0"/>
        </a:spcAft>
        <a:defRPr sz="3200">
          <a:solidFill>
            <a:srgbClr val="FF0000"/>
          </a:solidFill>
          <a:latin typeface="Calibri" panose="020F0502020204030204" pitchFamily="34" charset="0"/>
        </a:defRPr>
      </a:lvl7pPr>
      <a:lvl8pPr marL="1371600" algn="ctr" rtl="0" eaLnBrk="0" fontAlgn="base" hangingPunct="0">
        <a:spcBef>
          <a:spcPct val="0"/>
        </a:spcBef>
        <a:spcAft>
          <a:spcPct val="0"/>
        </a:spcAft>
        <a:defRPr sz="3200">
          <a:solidFill>
            <a:srgbClr val="FF0000"/>
          </a:solidFill>
          <a:latin typeface="Calibri" panose="020F0502020204030204" pitchFamily="34" charset="0"/>
        </a:defRPr>
      </a:lvl8pPr>
      <a:lvl9pPr marL="1828800" algn="ctr" rtl="0" eaLnBrk="0" fontAlgn="base" hangingPunct="0">
        <a:spcBef>
          <a:spcPct val="0"/>
        </a:spcBef>
        <a:spcAft>
          <a:spcPct val="0"/>
        </a:spcAft>
        <a:defRPr sz="3200">
          <a:solidFill>
            <a:srgbClr val="FF0000"/>
          </a:solidFill>
          <a:latin typeface="Calibri" panose="020F0502020204030204" pitchFamily="34" charset="0"/>
        </a:defRPr>
      </a:lvl9pPr>
    </p:titleStyle>
    <p:bodyStyle>
      <a:lvl1pPr marL="342900" indent="-342900" algn="l" rtl="0" eaLnBrk="0" fontAlgn="base" hangingPunct="0">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hyperlink" Target="ftp://ftp.3gpp.org/" TargetMode="External"/><Relationship Id="rId2" Type="http://schemas.openxmlformats.org/officeDocument/2006/relationships/hyperlink" Target="https://portal.3gpp.org/MtgPresence/registerPresence.aspx" TargetMode="External"/><Relationship Id="rId1" Type="http://schemas.openxmlformats.org/officeDocument/2006/relationships/hyperlink" Target="https://www.3gpp.org/specifications-groups/working-procedures" TargetMode="Externa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24.xml"/><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146" name="Titre 1"/>
          <p:cNvSpPr>
            <a:spLocks noGrp="1"/>
          </p:cNvSpPr>
          <p:nvPr>
            <p:ph type="title"/>
          </p:nvPr>
        </p:nvSpPr>
        <p:spPr>
          <a:xfrm>
            <a:off x="1273810" y="2110105"/>
            <a:ext cx="9693910" cy="1470025"/>
          </a:xfrm>
        </p:spPr>
        <p:txBody>
          <a:bodyPr vert="horz" wrap="square" lIns="91440" tIns="45720" rIns="91440" bIns="45720" anchor="ctr" anchorCtr="0"/>
          <a:p>
            <a:r>
              <a:rPr lang="en-US" altLang="fr-FR" sz="4800" dirty="0"/>
              <a:t>Guidelines for RAN3 f2f Meetings with Remote Access</a:t>
            </a:r>
            <a:endParaRPr lang="en-GB" altLang="fr-FR" sz="4800" dirty="0"/>
          </a:p>
        </p:txBody>
      </p:sp>
      <p:sp>
        <p:nvSpPr>
          <p:cNvPr id="4099" name="Sous-titre 2"/>
          <p:cNvSpPr>
            <a:spLocks noGrp="1" noChangeArrowheads="1"/>
          </p:cNvSpPr>
          <p:nvPr>
            <p:ph type="subTitle" idx="1"/>
          </p:nvPr>
        </p:nvSpPr>
        <p:spPr bwMode="auto">
          <a:xfrm>
            <a:off x="1803400" y="3860800"/>
            <a:ext cx="8929996" cy="2160270"/>
          </a:xfrm>
          <a:effectLst/>
          <a:scene3d>
            <a:camera prst="orthographicFront"/>
            <a:lightRig rig="balanced" dir="t"/>
          </a:scene3d>
          <a:sp3d prstMaterial="plastic"/>
        </p:spPr>
        <p:txBody>
          <a:bodyPr vert="horz" wrap="square" lIns="91440" tIns="45720" rIns="91440" bIns="45720" numCol="1" anchor="t" anchorCtr="0" compatLnSpc="1"/>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RAN WG3 </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Chair: </a:t>
            </a:r>
            <a:r>
              <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Yin Gao</a:t>
            </a:r>
            <a:endParaRPr kumimoji="0" lang="en-US"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uLnTx/>
                <a:uFillTx/>
                <a:latin typeface="+mn-lt"/>
                <a:ea typeface="+mn-ea"/>
                <a:cs typeface="+mn-cs"/>
              </a:rPr>
              <a:t>RAN WG3 Vice-Ch</a:t>
            </a:r>
            <a:r>
              <a:rPr kumimoji="0" lang="fr-FR" altLang="ja-JP" sz="1800" b="0" i="0" u="none" strike="noStrike" kern="0" cap="none" spc="0" normalizeH="0" baseline="0" noProof="0" dirty="0">
                <a:ln>
                  <a:noFill/>
                </a:ln>
                <a:solidFill>
                  <a:schemeClr val="tx1"/>
                </a:solidFill>
                <a:effectLst/>
                <a:uLnTx/>
                <a:uFillTx/>
                <a:latin typeface="+mn-lt"/>
                <a:ea typeface="MS PGothic" panose="020B0600070205080204" pitchFamily="34" charset="-128"/>
                <a:cs typeface="+mn-cs"/>
              </a:rPr>
              <a:t>air: </a:t>
            </a:r>
            <a:r>
              <a:rPr lang="fr-FR" altLang="ja-JP" sz="1800" strike="noStrike" noProof="0" dirty="0">
                <a:ln>
                  <a:noFill/>
                </a:ln>
                <a:effectLst/>
                <a:uLnTx/>
                <a:uFillTx/>
                <a:ea typeface="MS PGothic" panose="020B0600070205080204" pitchFamily="34" charset="-128"/>
                <a:sym typeface="+mn-ea"/>
              </a:rPr>
              <a:t>Angelo Centonza</a:t>
            </a:r>
            <a:r>
              <a:rPr lang="en-US" altLang="fr-FR" sz="1800" strike="noStrike" noProof="0" dirty="0">
                <a:ln>
                  <a:noFill/>
                </a:ln>
                <a:effectLst/>
                <a:uLnTx/>
                <a:uFillTx/>
                <a:ea typeface="MS PGothic" panose="020B0600070205080204" pitchFamily="34" charset="-128"/>
                <a:sym typeface="+mn-ea"/>
              </a:rPr>
              <a:t>, Gen Cao</a:t>
            </a: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endParaRPr kumimoji="0" lang="en-GB" altLang="fr-FR" sz="1800" b="0" i="0"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0" fontAlgn="base" latinLnBrk="0" hangingPunct="0">
              <a:lnSpc>
                <a:spcPct val="90000"/>
              </a:lnSpc>
              <a:spcBef>
                <a:spcPct val="20000"/>
              </a:spcBef>
              <a:spcAft>
                <a:spcPct val="0"/>
              </a:spcAft>
              <a:buClrTx/>
              <a:buSzTx/>
              <a:buFontTx/>
              <a:buNone/>
              <a:defRPr/>
            </a:pPr>
            <a:r>
              <a:rPr kumimoji="0" lang="en-GB" altLang="fr-FR" sz="1800" b="0" i="0" u="none" strike="noStrike" kern="0" cap="none" spc="0" normalizeH="0" baseline="0" noProof="0" dirty="0">
                <a:ln>
                  <a:noFill/>
                </a:ln>
                <a:solidFill>
                  <a:schemeClr val="tx1"/>
                </a:solidFill>
                <a:effectLst/>
                <a:highlight>
                  <a:srgbClr val="FFFF00"/>
                </a:highlight>
                <a:uLnTx/>
                <a:uFillTx/>
                <a:latin typeface="+mn-lt"/>
                <a:ea typeface="+mn-ea"/>
                <a:cs typeface="+mn-cs"/>
              </a:rPr>
              <a:t>Yellow highlight </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changes with respect to </a:t>
            </a:r>
            <a:r>
              <a:rPr kumimoji="0" sz="1800" b="0" i="0" u="none" strike="noStrike" kern="0" cap="none" spc="0" normalizeH="0" baseline="0" noProof="0" dirty="0">
                <a:ln>
                  <a:noFill/>
                </a:ln>
                <a:solidFill>
                  <a:schemeClr val="tx1"/>
                </a:solidFill>
                <a:effectLst/>
                <a:uLnTx/>
                <a:uFillTx/>
                <a:latin typeface="+mn-lt"/>
                <a:ea typeface="+mn-ea"/>
                <a:cs typeface="+mn-cs"/>
              </a:rPr>
              <a:t>R3-23</a:t>
            </a:r>
            <a:r>
              <a:rPr kumimoji="0" lang="en-US" sz="1800" b="0" i="0" u="none" strike="noStrike" kern="0" cap="none" spc="0" normalizeH="0" baseline="0" noProof="0" dirty="0">
                <a:ln>
                  <a:noFill/>
                </a:ln>
                <a:solidFill>
                  <a:schemeClr val="tx1"/>
                </a:solidFill>
                <a:effectLst/>
                <a:uLnTx/>
                <a:uFillTx/>
                <a:latin typeface="+mn-lt"/>
                <a:ea typeface="+mn-ea"/>
                <a:cs typeface="+mn-cs"/>
              </a:rPr>
              <a:t>2503</a:t>
            </a:r>
            <a:r>
              <a:rPr kumimoji="0" lang="en-GB" altLang="fr-FR" sz="1800" b="0" i="0" u="none" strike="noStrike" kern="0" cap="none" spc="0" normalizeH="0" baseline="0" noProof="0" dirty="0">
                <a:ln>
                  <a:noFill/>
                </a:ln>
                <a:solidFill>
                  <a:schemeClr val="tx1"/>
                </a:solidFill>
                <a:effectLst/>
                <a:uLnTx/>
                <a:uFillTx/>
                <a:latin typeface="+mn-lt"/>
                <a:ea typeface="+mn-ea"/>
                <a:cs typeface="+mn-cs"/>
              </a:rPr>
              <a:t>, endorsed at RAN3 #1</a:t>
            </a:r>
            <a:r>
              <a:rPr kumimoji="0" lang="en-US" altLang="en-GB" sz="1800" b="0" i="0" u="none" strike="noStrike" kern="0" cap="none" spc="0" normalizeH="0" baseline="0" noProof="0" dirty="0">
                <a:ln>
                  <a:noFill/>
                </a:ln>
                <a:solidFill>
                  <a:schemeClr val="tx1"/>
                </a:solidFill>
                <a:effectLst/>
                <a:uLnTx/>
                <a:uFillTx/>
                <a:latin typeface="+mn-lt"/>
                <a:ea typeface="+mn-ea"/>
                <a:cs typeface="+mn-cs"/>
              </a:rPr>
              <a:t>20</a:t>
            </a:r>
            <a:endParaRPr kumimoji="0" lang="en-US" altLang="en-GB" sz="1800" b="0" i="0" u="none" strike="noStrike" kern="0" cap="none" spc="0" normalizeH="0" baseline="0" noProof="0" dirty="0">
              <a:ln>
                <a:noFill/>
              </a:ln>
              <a:solidFill>
                <a:schemeClr val="tx1"/>
              </a:solidFill>
              <a:effectLst/>
              <a:uLnTx/>
              <a:uFillTx/>
              <a:latin typeface="+mn-lt"/>
              <a:ea typeface="+mn-ea"/>
              <a:cs typeface="+mn-cs"/>
            </a:endParaRPr>
          </a:p>
        </p:txBody>
      </p:sp>
      <p:sp>
        <p:nvSpPr>
          <p:cNvPr id="6148"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6149" name="Rectangle 11"/>
          <p:cNvSpPr/>
          <p:nvPr/>
        </p:nvSpPr>
        <p:spPr>
          <a:xfrm>
            <a:off x="149225" y="317500"/>
            <a:ext cx="3786188" cy="977900"/>
          </a:xfrm>
          <a:prstGeom prst="rect">
            <a:avLst/>
          </a:prstGeom>
          <a:noFill/>
          <a:ln w="9525">
            <a:noFill/>
          </a:ln>
        </p:spPr>
        <p:txBody>
          <a:bodyPr anchor="ctr" anchorCtr="0"/>
          <a:p>
            <a:pPr eaLnBrk="0" hangingPunct="0"/>
            <a:r>
              <a:rPr lang="en-GB" altLang="fr-FR" sz="2000" dirty="0">
                <a:latin typeface="Calibri" panose="020F0502020204030204" pitchFamily="34" charset="0"/>
                <a:ea typeface="MS PGothic" panose="020B0600070205080204" pitchFamily="34" charset="-128"/>
              </a:rPr>
              <a:t>3GPP RAN3 #1</a:t>
            </a:r>
            <a:r>
              <a:rPr lang="en-US" altLang="en-GB" sz="2000" dirty="0">
                <a:latin typeface="Calibri" panose="020F0502020204030204" pitchFamily="34" charset="0"/>
                <a:ea typeface="MS PGothic" panose="020B0600070205080204" pitchFamily="34" charset="-128"/>
              </a:rPr>
              <a:t>21</a:t>
            </a:r>
            <a:br>
              <a:rPr lang="ja-JP" altLang="en-GB" sz="2000" dirty="0">
                <a:latin typeface="Calibri" panose="020F0502020204030204" pitchFamily="34" charset="0"/>
                <a:ea typeface="MS PGothic" panose="020B0600070205080204" pitchFamily="34" charset="-128"/>
              </a:rPr>
            </a:br>
            <a:r>
              <a:rPr lang="ja-JP" altLang="en-GB" sz="2000" dirty="0">
                <a:latin typeface="Calibri" panose="020F0502020204030204" pitchFamily="34" charset="0"/>
                <a:ea typeface="MS PGothic" panose="020B0600070205080204" pitchFamily="34" charset="-128"/>
              </a:rPr>
              <a:t>2</a:t>
            </a:r>
            <a:r>
              <a:rPr lang="en-US" altLang="ja-JP" sz="2000" dirty="0">
                <a:latin typeface="Calibri" panose="020F0502020204030204" pitchFamily="34" charset="0"/>
                <a:ea typeface="MS PGothic" panose="020B0600070205080204" pitchFamily="34" charset="-128"/>
              </a:rPr>
              <a:t>1</a:t>
            </a:r>
            <a:r>
              <a:rPr lang="en-US" altLang="ja-JP" sz="2000" dirty="0">
                <a:latin typeface="Calibri" panose="020F0502020204030204" pitchFamily="34" charset="0"/>
                <a:ea typeface="MS PGothic" panose="020B0600070205080204" pitchFamily="34" charset="-128"/>
              </a:rPr>
              <a:t> -25 Aug 2023</a:t>
            </a:r>
            <a:endParaRPr lang="en-US" altLang="ja-JP" sz="2000" dirty="0">
              <a:latin typeface="Calibri" panose="020F0502020204030204" pitchFamily="34" charset="0"/>
              <a:ea typeface="MS PGothic" panose="020B0600070205080204" pitchFamily="34" charset="-128"/>
            </a:endParaRPr>
          </a:p>
          <a:p>
            <a:pPr eaLnBrk="0" hangingPunct="0"/>
            <a:r>
              <a:rPr lang="en-US" altLang="ja-JP" sz="2000" dirty="0">
                <a:latin typeface="Calibri" panose="020F0502020204030204" pitchFamily="34" charset="0"/>
                <a:ea typeface="MS PGothic" panose="020B0600070205080204" pitchFamily="34" charset="-128"/>
              </a:rPr>
              <a:t>Toulouse, France</a:t>
            </a:r>
            <a:endParaRPr lang="en-US" altLang="ja-JP" sz="2000" dirty="0">
              <a:latin typeface="Calibri" panose="020F0502020204030204" pitchFamily="34" charset="0"/>
              <a:ea typeface="MS PGothic" panose="020B0600070205080204" pitchFamily="34" charset="-128"/>
            </a:endParaRPr>
          </a:p>
        </p:txBody>
      </p:sp>
      <p:sp>
        <p:nvSpPr>
          <p:cNvPr id="6150" name="Rectangle 11"/>
          <p:cNvSpPr/>
          <p:nvPr/>
        </p:nvSpPr>
        <p:spPr>
          <a:xfrm>
            <a:off x="10128250" y="1295400"/>
            <a:ext cx="1917700" cy="431800"/>
          </a:xfrm>
          <a:prstGeom prst="rect">
            <a:avLst/>
          </a:prstGeom>
          <a:noFill/>
          <a:ln w="9525">
            <a:noFill/>
          </a:ln>
        </p:spPr>
        <p:txBody>
          <a:bodyPr anchor="ctr" anchorCtr="0"/>
          <a:p>
            <a:pPr algn="r" eaLnBrk="0" hangingPunct="0"/>
            <a:r>
              <a:rPr lang="sv-SE" altLang="fr-FR" sz="2000" b="1" dirty="0">
                <a:latin typeface="Calibri" panose="020F0502020204030204" pitchFamily="34" charset="0"/>
                <a:ea typeface="MS PGothic" panose="020B0600070205080204" pitchFamily="34" charset="-128"/>
              </a:rPr>
              <a:t>R3-2</a:t>
            </a:r>
            <a:r>
              <a:rPr lang="en-US" altLang="zh-CN" sz="2000" b="1" dirty="0">
                <a:latin typeface="Calibri" panose="020F0502020204030204" pitchFamily="34" charset="0"/>
                <a:ea typeface="MS PGothic" panose="020B0600070205080204" pitchFamily="34" charset="-128"/>
              </a:rPr>
              <a:t>3xxxx</a:t>
            </a:r>
            <a:endParaRPr lang="en-US" altLang="zh-CN" sz="2000" b="1" dirty="0">
              <a:latin typeface="Calibri" panose="020F0502020204030204" pitchFamily="34" charset="0"/>
              <a:ea typeface="MS PGothic"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
        <p:nvSpPr>
          <p:cNvPr id="21506" name="内容占位符 1"/>
          <p:cNvSpPr>
            <a:spLocks noGrp="1"/>
          </p:cNvSpPr>
          <p:nvPr>
            <p:ph idx="1"/>
          </p:nvPr>
        </p:nvSpPr>
        <p:spPr>
          <a:xfrm>
            <a:off x="609600" y="1227138"/>
            <a:ext cx="10972800" cy="4899025"/>
          </a:xfrm>
        </p:spPr>
        <p:txBody>
          <a:bodyPr anchor="t" anchorCtr="0"/>
          <a:p>
            <a:pPr marL="0" indent="0">
              <a:buNone/>
            </a:pPr>
            <a:endParaRPr lang="en-US" altLang="zh-CN"/>
          </a:p>
          <a:p>
            <a:pPr marL="0" indent="0">
              <a:buNone/>
            </a:pPr>
            <a:endParaRPr lang="en-US" altLang="zh-CN"/>
          </a:p>
          <a:p>
            <a:pPr marL="0" indent="0">
              <a:buNone/>
            </a:pPr>
            <a:endParaRPr lang="en-US" altLang="zh-CN"/>
          </a:p>
          <a:p>
            <a:pPr marL="0" indent="0">
              <a:buNone/>
            </a:pPr>
            <a:r>
              <a:rPr lang="en-US" altLang="zh-CN"/>
              <a:t>                             </a:t>
            </a:r>
            <a:r>
              <a:rPr lang="en-US" altLang="zh-CN" sz="6000" b="1"/>
              <a:t>Enjoy the meeting!</a:t>
            </a:r>
            <a:endParaRPr lang="en-US" altLang="zh-CN" sz="60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Content Placeholder 3"/>
          <p:cNvSpPr>
            <a:spLocks noGrp="1" noChangeArrowheads="1"/>
          </p:cNvSpPr>
          <p:nvPr>
            <p:ph idx="1"/>
          </p:nvPr>
        </p:nvSpPr>
        <p:spPr bwMode="auto">
          <a:xfrm>
            <a:off x="479424" y="1458884"/>
            <a:ext cx="11304588" cy="4994275"/>
          </a:xfrm>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chemeClr val="tx1"/>
                </a:solidFill>
                <a:effectLst/>
                <a:uLnTx/>
                <a:uFillTx/>
                <a:latin typeface="+mn-lt"/>
                <a:ea typeface="+mn-ea"/>
                <a:cs typeface="+mn-cs"/>
              </a:rPr>
              <a:t>RAN and RAN3 leaders are committed to keeping delegates healthy and safe</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solidFill>
                  <a:srgbClr val="FF0000"/>
                </a:solidFill>
                <a:effectLst/>
                <a:highlight>
                  <a:srgbClr val="FFFF00"/>
                </a:highlight>
                <a:uLnTx/>
                <a:uFillTx/>
                <a:sym typeface="+mn-ea"/>
              </a:rPr>
              <a:t>RAN3#121 is a F2F Meeting with 1-way Remote Access (“listen only” mode for remote delegates)</a:t>
            </a:r>
            <a:endParaRPr kumimoji="0" lang="en-US" altLang="en-US"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solidFill>
                  <a:srgbClr val="FF0000"/>
                </a:solidFill>
                <a:effectLst/>
                <a:uLnTx/>
                <a:uFillTx/>
                <a:sym typeface="+mn-ea"/>
              </a:rPr>
              <a:t>Deadlines and dates apply to </a:t>
            </a:r>
            <a:r>
              <a:rPr lang="en-US" altLang="en-US" noProof="0" dirty="0">
                <a:ln>
                  <a:noFill/>
                </a:ln>
                <a:solidFill>
                  <a:srgbClr val="FF0000"/>
                </a:solidFill>
                <a:effectLst/>
                <a:highlight>
                  <a:srgbClr val="FFFF00"/>
                </a:highlight>
                <a:uLnTx/>
                <a:uFillTx/>
                <a:sym typeface="+mn-ea"/>
              </a:rPr>
              <a:t>RAN3 #121</a:t>
            </a:r>
            <a:endParaRPr kumimoji="0" lang="en-US" altLang="en-US"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noProof="0" dirty="0">
                <a:ln>
                  <a:noFill/>
                </a:ln>
                <a:effectLst/>
                <a:uLnTx/>
                <a:uFillTx/>
                <a:sym typeface="+mn-ea"/>
              </a:rPr>
              <a:t>The following takes into account the experience with recent e-meetings</a:t>
            </a: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8194" name="Title 1"/>
          <p:cNvSpPr>
            <a:spLocks noGrp="1"/>
          </p:cNvSpPr>
          <p:nvPr>
            <p:ph type="title"/>
          </p:nvPr>
        </p:nvSpPr>
        <p:spPr>
          <a:xfrm>
            <a:off x="2674938" y="257175"/>
            <a:ext cx="6834187" cy="1143000"/>
          </a:xfrm>
        </p:spPr>
        <p:txBody>
          <a:bodyPr vert="horz" wrap="square" lIns="91440" tIns="45720" rIns="91440" bIns="45720" anchor="ctr" anchorCtr="0"/>
          <a:p>
            <a:r>
              <a:rPr lang="en-US" altLang="fr-FR" dirty="0"/>
              <a:t>Background (1)</a:t>
            </a:r>
            <a:endParaRPr lang="en-US" altLang="fr-FR" dirty="0"/>
          </a:p>
        </p:txBody>
      </p:sp>
      <p:sp>
        <p:nvSpPr>
          <p:cNvPr id="8195" name="Slide Number Placeholder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p:txBody>
          <a:bodyPr vert="horz" wrap="square" lIns="91440" tIns="45720" rIns="91440" bIns="45720" numCol="1" anchor="t" anchorCtr="0" compatLnSpc="1">
            <a:normAutofit fontScale="90000"/>
          </a:bodyPr>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en-US" sz="2800" b="0" i="0" u="none" strike="noStrike" kern="0" cap="none" spc="0" normalizeH="0" baseline="0" noProof="0" dirty="0">
                <a:ln>
                  <a:noFill/>
                </a:ln>
                <a:solidFill>
                  <a:schemeClr val="tx1"/>
                </a:solidFill>
                <a:effectLst/>
                <a:uLnTx/>
                <a:uFillTx/>
                <a:latin typeface="+mn-lt"/>
                <a:ea typeface="+mn-ea"/>
                <a:cs typeface="+mn-cs"/>
              </a:rPr>
              <a:t>Electronic meetings such as audio / video conferences, email exchanges considered as meetings, etc, are encouraged where appropriate.  For such events, the Secretary will establish the attendance list on the basis of those actually participating in the meeting (those dialling in to the conference bridge, those issuing and responding to emails, etc.)  Nevertheless, advance registration is strongly encouraged. Fully electronic meetings are to be considered as "ad hoc" as defined above. Participation by Individual Member in fully electronic meetings, or electronic participation in a face to face meeting (eg by phoning in) is not considered for the accrual or loss of voting rights.</a:t>
            </a:r>
            <a:br>
              <a:rPr kumimoji="0" lang="en-US" sz="2800" b="0" i="0" u="none" strike="noStrike" kern="0" cap="none" spc="0" normalizeH="0" baseline="0" noProof="0" dirty="0">
                <a:ln>
                  <a:noFill/>
                </a:ln>
                <a:solidFill>
                  <a:schemeClr val="tx1"/>
                </a:solidFill>
                <a:effectLst/>
                <a:uLnTx/>
                <a:uFillTx/>
                <a:latin typeface="+mn-lt"/>
                <a:ea typeface="+mn-ea"/>
                <a:cs typeface="+mn-cs"/>
              </a:rPr>
            </a:br>
            <a:br>
              <a:rPr kumimoji="0" lang="en-US" sz="2800" b="0" i="0" u="none" strike="noStrike" kern="0" cap="none" spc="0" normalizeH="0" baseline="0" noProof="0" dirty="0">
                <a:ln>
                  <a:noFill/>
                </a:ln>
                <a:solidFill>
                  <a:schemeClr val="tx1"/>
                </a:solidFill>
                <a:effectLst/>
                <a:uLnTx/>
                <a:uFillTx/>
                <a:latin typeface="+mn-lt"/>
                <a:ea typeface="+mn-ea"/>
                <a:cs typeface="+mn-cs"/>
              </a:rPr>
            </a:br>
            <a:r>
              <a:rPr kumimoji="0" lang="en-US" sz="2800" b="0" i="0" u="none" strike="noStrike" kern="0" cap="none" spc="0" normalizeH="0" baseline="0" noProof="0" dirty="0">
                <a:ln>
                  <a:noFill/>
                </a:ln>
                <a:solidFill>
                  <a:schemeClr val="tx1"/>
                </a:solidFill>
                <a:effectLst/>
                <a:uLnTx/>
                <a:uFillTx/>
                <a:latin typeface="+mn-lt"/>
                <a:ea typeface="+mn-ea"/>
                <a:cs typeface="+mn-cs"/>
              </a:rPr>
              <a:t>[3GPP Working Procedures Annex F.4.2]</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0242" name="Title 2"/>
          <p:cNvSpPr>
            <a:spLocks noGrp="1"/>
          </p:cNvSpPr>
          <p:nvPr>
            <p:ph type="title"/>
          </p:nvPr>
        </p:nvSpPr>
        <p:spPr/>
        <p:txBody>
          <a:bodyPr vert="horz" wrap="square" lIns="91440" tIns="45720" rIns="91440" bIns="45720" anchor="ctr" anchorCtr="0"/>
          <a:p>
            <a:r>
              <a:rPr lang="en-US" altLang="en-US" dirty="0"/>
              <a:t>Background (2)</a:t>
            </a:r>
            <a:endParaRPr lang="en-US" altLang="en-US" dirty="0"/>
          </a:p>
        </p:txBody>
      </p:sp>
      <p:sp>
        <p:nvSpPr>
          <p:cNvPr id="1024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Content Placeholder 1"/>
          <p:cNvSpPr>
            <a:spLocks noGrp="1"/>
          </p:cNvSpPr>
          <p:nvPr>
            <p:ph idx="1"/>
          </p:nvPr>
        </p:nvSpPr>
        <p:spPr>
          <a:xfrm>
            <a:off x="601663" y="1165225"/>
            <a:ext cx="10972800" cy="5418138"/>
          </a:xfrm>
        </p:spPr>
        <p:txBody>
          <a:bodyPr vert="horz" wrap="square" lIns="91440" tIns="45720" rIns="91440" bIns="45720" anchor="t" anchorCtr="0"/>
          <a:p>
            <a:pPr marL="0" indent="0">
              <a:buNone/>
            </a:pPr>
            <a:r>
              <a:rPr lang="en-US" altLang="en-US" sz="1000" dirty="0"/>
              <a:t>“3GPP working procedures are designed around the concept of periodic physical meetings. This is not always possible. This annex implements modifications to the working procedures intended to allow 3GPP to function in the absence of physical meetings. The PCG has the responsibility of activating and deactivating this annex.</a:t>
            </a:r>
            <a:br>
              <a:rPr lang="en-US" altLang="en-US" sz="1000" dirty="0"/>
            </a:br>
            <a:br>
              <a:rPr lang="en-US" altLang="en-US" sz="1000" dirty="0"/>
            </a:br>
            <a:r>
              <a:rPr lang="en-US" altLang="en-US" sz="1000" dirty="0"/>
              <a:t>Currently, the rules for accrual of voting rights (Article35 and Annex I).</a:t>
            </a:r>
            <a:br>
              <a:rPr lang="en-US" altLang="en-US" sz="1000" dirty="0"/>
            </a:br>
            <a:r>
              <a:rPr lang="en-US" altLang="en-US" sz="1000" dirty="0"/>
              <a:t>The following changes in the working procedures are in effect when this annex is activated:</a:t>
            </a:r>
            <a:br>
              <a:rPr lang="en-US" altLang="en-US" sz="1000" dirty="0"/>
            </a:br>
            <a:br>
              <a:rPr lang="en-US" altLang="en-US" sz="1000" dirty="0"/>
            </a:br>
            <a:r>
              <a:rPr lang="en-US" altLang="en-US" sz="1000" b="1" dirty="0"/>
              <a:t>Article 26: TSG and WG voting during a meeting</a:t>
            </a:r>
            <a:br>
              <a:rPr lang="en-US" altLang="en-US" sz="1000" dirty="0"/>
            </a:br>
            <a:r>
              <a:rPr lang="en-US" altLang="en-US" sz="1000" dirty="0"/>
              <a:t>The following additions to article 26 are in effect:</a:t>
            </a:r>
            <a:br>
              <a:rPr lang="en-US" altLang="en-US" sz="1000" dirty="0"/>
            </a:br>
            <a:br>
              <a:rPr lang="en-US" altLang="en-US" sz="1000" dirty="0"/>
            </a:br>
            <a:r>
              <a:rPr lang="en-US" altLang="en-US" sz="1000" dirty="0"/>
              <a:t>If voting occurs in the context of an Electronic Meeting (see F.4.2), then:</a:t>
            </a:r>
            <a:br>
              <a:rPr lang="en-US" altLang="en-US" sz="1000" dirty="0"/>
            </a:br>
            <a:r>
              <a:rPr lang="en-US" altLang="en-US" sz="1000" dirty="0"/>
              <a:t>-Proxies are not allowed.</a:t>
            </a:r>
            <a:endParaRPr lang="en-US" altLang="en-US" sz="1000" dirty="0"/>
          </a:p>
          <a:p>
            <a:pPr marL="0" indent="0">
              <a:buNone/>
            </a:pPr>
            <a:r>
              <a:rPr lang="en-US" altLang="en-US" sz="1000" dirty="0"/>
              <a:t>-Quorum does not apply.</a:t>
            </a:r>
            <a:endParaRPr lang="en-US" altLang="en-US" sz="1000" dirty="0"/>
          </a:p>
          <a:p>
            <a:pPr marL="0" indent="0">
              <a:buNone/>
            </a:pPr>
            <a:r>
              <a:rPr lang="en-US" altLang="en-US" sz="1000" dirty="0"/>
              <a:t>-The voting period shall be a minimum of 18 consecutive hours excluding the period 12:00 UTC Friday to 11:59 UTC Monday which excludes Saturday and Sunday in every time zone. The use of 18:00 UTC to 12:00 UTC the next day is recommended for the voting period.</a:t>
            </a:r>
            <a:endParaRPr lang="en-US" altLang="en-US" sz="1000" dirty="0"/>
          </a:p>
          <a:p>
            <a:pPr marL="0" indent="0">
              <a:buNone/>
            </a:pPr>
            <a:r>
              <a:rPr lang="en-US" altLang="en-US" sz="1000" dirty="0"/>
              <a:t>-The voting period shall commence no earlier than the start of the Electronic meeting and complete before the closure of the meeting. Voting for elections may exceptionally extend past the scheduled end of the meeting if additional rounds are required to complete the election of all open positions.  Such elections are considered to be part of the meeting in which the elections started.</a:t>
            </a:r>
            <a:endParaRPr lang="en-US" altLang="en-US" sz="1000" dirty="0"/>
          </a:p>
          <a:p>
            <a:pPr marL="0" indent="0">
              <a:buNone/>
            </a:pPr>
            <a:r>
              <a:rPr lang="en-US" altLang="en-US" sz="1000" dirty="0"/>
              <a:t>-The starting and closing times of the vote shall be clearly announced and disseminated to all on the principal TSG or WG membership mail exploder lists.</a:t>
            </a:r>
            <a:endParaRPr lang="en-US" altLang="en-US" sz="1000" dirty="0"/>
          </a:p>
          <a:p>
            <a:pPr marL="0" indent="0">
              <a:buNone/>
            </a:pPr>
            <a:r>
              <a:rPr lang="en-US" altLang="en-US" sz="1000" dirty="0"/>
              <a:t>-The list of Voting Members (IMs that are eligible to vote) is as defined in article 35.  Delegates vote on behalf of the IM under which they have registered, and only delegates checked in to the meeting may vote. </a:t>
            </a:r>
            <a:endParaRPr lang="en-US" altLang="en-US" sz="1000" dirty="0"/>
          </a:p>
          <a:p>
            <a:pPr marL="0" indent="0">
              <a:buNone/>
            </a:pPr>
            <a:r>
              <a:rPr lang="en-US" altLang="en-US" sz="1000" dirty="0"/>
              <a:t>-If, in accordance with Article 25, the TSG or WG decides that a secret ballot is required, voting shall preserve the secrecy of the votes cast.</a:t>
            </a:r>
            <a:endParaRPr lang="en-US" altLang="en-US" sz="1000" dirty="0"/>
          </a:p>
          <a:p>
            <a:pPr marL="0" indent="0">
              <a:buNone/>
            </a:pPr>
            <a:r>
              <a:rPr lang="en-US" altLang="en-US" sz="1000" dirty="0"/>
              <a:t>-A secure voting tool provided by the MCC shall be used for elections, and is also encouraged for other matters where voting is required.</a:t>
            </a:r>
            <a:br>
              <a:rPr lang="en-US" altLang="en-US" sz="1000" dirty="0"/>
            </a:br>
            <a:br>
              <a:rPr lang="en-US" altLang="en-US" sz="1000" dirty="0"/>
            </a:br>
            <a:r>
              <a:rPr lang="en-US" altLang="en-US" sz="1000" b="1" dirty="0"/>
              <a:t>35.5 Meetings other than ordinary meetings</a:t>
            </a:r>
            <a:br>
              <a:rPr lang="en-US" altLang="en-US" sz="1000" b="1" dirty="0"/>
            </a:br>
            <a:br>
              <a:rPr lang="en-US" altLang="en-US" sz="1000" dirty="0"/>
            </a:br>
            <a:r>
              <a:rPr lang="en-US" altLang="en-US" sz="1000" dirty="0"/>
              <a:t>Any group that wants to call an electronic meeting (audio, video, document distribution by posting or e-mail, etc) may do so, although this works best with smaller groups. Therefore, all electronic meetings are allowed but only ordinary meetings (see annex F) count towards attendance. However, if a meeting is designated as face-to-face, provision of bridge and speakerphone capabilities for those requesting it would be at the discretion of the host. Those participating by speakerphone are not to be counted toward quorum or attendance, and are not allowed to vote.</a:t>
            </a:r>
            <a:endParaRPr lang="en-US" altLang="en-US" sz="1000" dirty="0"/>
          </a:p>
          <a:p>
            <a:pPr marL="0" indent="0">
              <a:buNone/>
            </a:pPr>
            <a:r>
              <a:rPr lang="en-US" altLang="en-US" sz="1000" dirty="0"/>
              <a:t>For the determination of the quorum, see annex H.</a:t>
            </a:r>
            <a:br>
              <a:rPr lang="en-US" altLang="en-US" sz="1000" dirty="0"/>
            </a:br>
            <a:endParaRPr lang="en-US" altLang="en-US" sz="1000" dirty="0"/>
          </a:p>
          <a:p>
            <a:pPr marL="0" indent="0">
              <a:buNone/>
            </a:pPr>
            <a:r>
              <a:rPr lang="en-US" altLang="en-US" sz="1000" dirty="0"/>
              <a:t>[3GPP Working Procedures Annex I]</a:t>
            </a:r>
            <a:endParaRPr lang="en-US" altLang="en-US" sz="1000" dirty="0"/>
          </a:p>
        </p:txBody>
      </p:sp>
      <p:sp>
        <p:nvSpPr>
          <p:cNvPr id="11266" name="Title 2"/>
          <p:cNvSpPr>
            <a:spLocks noGrp="1"/>
          </p:cNvSpPr>
          <p:nvPr>
            <p:ph type="title"/>
          </p:nvPr>
        </p:nvSpPr>
        <p:spPr/>
        <p:txBody>
          <a:bodyPr vert="horz" wrap="square" lIns="91440" tIns="45720" rIns="91440" bIns="45720" anchor="ctr" anchorCtr="0"/>
          <a:p>
            <a:r>
              <a:rPr lang="en-US" altLang="en-US" dirty="0"/>
              <a:t>Background (3)</a:t>
            </a:r>
            <a:endParaRPr lang="en-US" altLang="en-US" dirty="0"/>
          </a:p>
        </p:txBody>
      </p:sp>
      <p:sp>
        <p:nvSpPr>
          <p:cNvPr id="11267"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Content Placeholder 1"/>
          <p:cNvSpPr>
            <a:spLocks noGrp="1" noChangeArrowheads="1"/>
          </p:cNvSpPr>
          <p:nvPr>
            <p:ph idx="1"/>
          </p:nvPr>
        </p:nvSpPr>
        <p:spPr bwMode="auto">
          <a:effectLst/>
          <a:scene3d>
            <a:camera prst="orthographicFront"/>
            <a:lightRig rig="balanced" dir="t"/>
          </a:scene3d>
          <a:sp3d prstMaterial="plastic"/>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#121</a:t>
            </a:r>
            <a:r>
              <a:rPr kumimoji="0" lang="en-US" altLang="en-US" sz="2800" b="0" i="0" u="none" strike="noStrike" kern="0" cap="none" spc="0" normalizeH="0" baseline="0" noProof="0" dirty="0">
                <a:ln>
                  <a:noFill/>
                </a:ln>
                <a:solidFill>
                  <a:srgbClr val="FF0000"/>
                </a:solidFill>
                <a:effectLst/>
                <a:uLnTx/>
                <a:uFillTx/>
                <a:latin typeface="+mn-lt"/>
                <a:ea typeface="+mn-ea"/>
                <a:cs typeface="+mn-cs"/>
              </a:rPr>
              <a:t> shall have full decision power</a:t>
            </a:r>
            <a:endParaRPr kumimoji="0" lang="en-US" altLang="en-US" sz="2800" b="0" i="0" u="none" strike="noStrike" kern="0" cap="none" spc="0" normalizeH="0" baseline="0" noProof="0" dirty="0">
              <a:ln>
                <a:noFill/>
              </a:ln>
              <a:solidFill>
                <a:srgbClr val="FF0000"/>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Formal agreements are made in the “online” part</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uLnTx/>
                <a:uFillTx/>
                <a:latin typeface="+mn-lt"/>
              </a:rPr>
              <a:t>“Offline” discussions can propose agreements, working assumptions, etc., to be adopted in an “online” session</a:t>
            </a:r>
            <a:endParaRPr kumimoji="0" lang="en-US" altLang="en-US" sz="2400" b="0" i="0" u="none" strike="noStrike" kern="0" cap="none" spc="0" normalizeH="0" baseline="0" noProof="0" dirty="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rPr>
              <a:t>RAN3 #121 takes place on  21 -25 Aug</a:t>
            </a:r>
            <a:endParaRPr kumimoji="0" lang="en-US" altLang="en-US" sz="2800" b="0" i="0" u="none" strike="noStrike" kern="0" cap="none" spc="0" normalizeH="0" baseline="0" noProof="0" dirty="0">
              <a:ln>
                <a:noFill/>
              </a:ln>
              <a:solidFill>
                <a:srgbClr val="FF0000"/>
              </a:solidFill>
              <a:effectLst/>
              <a:highlight>
                <a:srgbClr val="FFFF00"/>
              </a:highligh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Daily conference calls will take place 21 -25 Aug (“online” part for remote participants)</a:t>
            </a:r>
            <a:endParaRPr kumimoji="0" lang="en-US" altLang="en-US" sz="2400"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100000"/>
              </a:lnSpc>
              <a:spcBef>
                <a:spcPct val="20000"/>
              </a:spcBef>
              <a:spcAft>
                <a:spcPct val="0"/>
              </a:spcAft>
              <a:buClr>
                <a:srgbClr val="C00000"/>
              </a:buClr>
              <a:buSzTx/>
              <a:buFont typeface="Arial" panose="020B0604020202020204" pitchFamily="34" charset="0"/>
              <a:buChar char="•"/>
              <a:defRPr/>
            </a:pPr>
            <a:r>
              <a:rPr kumimoji="0" lang="en-US" altLang="en-US" sz="2400" b="0" i="0" u="none" strike="noStrike" kern="0" cap="none" spc="0" normalizeH="0" baseline="0" noProof="0" dirty="0">
                <a:ln>
                  <a:noFill/>
                </a:ln>
                <a:solidFill>
                  <a:schemeClr val="tx1"/>
                </a:solidFill>
                <a:effectLst/>
                <a:highlight>
                  <a:srgbClr val="FFFF00"/>
                </a:highlight>
                <a:uLnTx/>
                <a:uFillTx/>
                <a:latin typeface="+mn-lt"/>
                <a:cs typeface="+mn-ea"/>
              </a:rPr>
              <a:t>“Offline” discussions set up during the meeting by Chair, Vice-Chairs</a:t>
            </a:r>
            <a:endParaRPr kumimoji="0" lang="en-US" altLang="en-US" sz="2000" b="0" i="0" u="none" strike="noStrike" kern="0" cap="none" spc="0" normalizeH="0" baseline="0" noProof="0" dirty="0">
              <a:ln>
                <a:noFill/>
              </a:ln>
              <a:solidFill>
                <a:schemeClr val="tx1"/>
              </a:solidFill>
              <a:effectLst/>
              <a:uLnTx/>
              <a:uFillTx/>
              <a:latin typeface="+mn-lt"/>
            </a:endParaRPr>
          </a:p>
          <a:p>
            <a:pPr marL="685800" marR="0" lvl="1" indent="-2286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en-US" altLang="en-US" sz="2400" b="0" i="0" u="none" strike="noStrike" kern="0" cap="none" spc="0" normalizeH="0" baseline="0" noProof="0" dirty="0">
              <a:ln>
                <a:noFill/>
              </a:ln>
              <a:solidFill>
                <a:schemeClr val="tx1"/>
              </a:solidFill>
              <a:effectLst/>
              <a:uLnTx/>
              <a:uFillTx/>
              <a:latin typeface="+mn-lt"/>
              <a:cs typeface="+mn-ea"/>
            </a:endParaRPr>
          </a:p>
        </p:txBody>
      </p:sp>
      <p:sp>
        <p:nvSpPr>
          <p:cNvPr id="12290" name="Title 2"/>
          <p:cNvSpPr>
            <a:spLocks noGrp="1"/>
          </p:cNvSpPr>
          <p:nvPr>
            <p:ph type="title"/>
          </p:nvPr>
        </p:nvSpPr>
        <p:spPr/>
        <p:txBody>
          <a:bodyPr vert="horz" wrap="square" lIns="91440" tIns="45720" rIns="91440" bIns="45720" anchor="ctr" anchorCtr="0"/>
          <a:p>
            <a:r>
              <a:rPr lang="en-US" altLang="en-US" dirty="0"/>
              <a:t>Guidelines (1)</a:t>
            </a:r>
            <a:endParaRPr lang="en-US" altLang="en-US" dirty="0"/>
          </a:p>
        </p:txBody>
      </p:sp>
      <p:sp>
        <p:nvSpPr>
          <p:cNvPr id="12291"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Content Placeholder 1"/>
          <p:cNvSpPr>
            <a:spLocks noGrp="1"/>
          </p:cNvSpPr>
          <p:nvPr>
            <p:ph idx="1"/>
          </p:nvPr>
        </p:nvSpPr>
        <p:spPr/>
        <p:txBody>
          <a:bodyPr vert="horz" wrap="square" lIns="91440" tIns="45720" rIns="91440" bIns="45720" anchor="t" anchorCtr="0"/>
          <a:p>
            <a:r>
              <a:rPr lang="en-US" altLang="en-US" dirty="0"/>
              <a:t>Critical LSs may be handled</a:t>
            </a:r>
            <a:endParaRPr lang="en-US" altLang="en-US" dirty="0"/>
          </a:p>
          <a:p>
            <a:pPr lvl="1"/>
            <a:r>
              <a:rPr lang="en-US" altLang="en-US" dirty="0"/>
              <a:t>Identified during preparation phase</a:t>
            </a:r>
            <a:endParaRPr lang="en-US" altLang="en-US" dirty="0"/>
          </a:p>
          <a:p>
            <a:r>
              <a:rPr lang="en-US" altLang="en-US" dirty="0"/>
              <a:t>Sections of the Agenda which are greyed-out are not expected to be treated</a:t>
            </a:r>
            <a:endParaRPr lang="en-US" altLang="en-US" dirty="0"/>
          </a:p>
        </p:txBody>
      </p:sp>
      <p:sp>
        <p:nvSpPr>
          <p:cNvPr id="13314" name="Title 2"/>
          <p:cNvSpPr>
            <a:spLocks noGrp="1"/>
          </p:cNvSpPr>
          <p:nvPr>
            <p:ph type="title"/>
          </p:nvPr>
        </p:nvSpPr>
        <p:spPr/>
        <p:txBody>
          <a:bodyPr vert="horz" wrap="square" lIns="91440" tIns="45720" rIns="91440" bIns="45720" anchor="ctr" anchorCtr="0"/>
          <a:p>
            <a:r>
              <a:rPr lang="en-US" altLang="en-US" dirty="0"/>
              <a:t>Guidelines (2)</a:t>
            </a:r>
            <a:endParaRPr lang="en-US" altLang="en-US" dirty="0"/>
          </a:p>
        </p:txBody>
      </p:sp>
      <p:sp>
        <p:nvSpPr>
          <p:cNvPr id="13315"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Content Placeholder 1"/>
          <p:cNvSpPr>
            <a:spLocks noGrp="1"/>
          </p:cNvSpPr>
          <p:nvPr>
            <p:ph idx="1"/>
          </p:nvPr>
        </p:nvSpPr>
        <p:spPr>
          <a:xfrm>
            <a:off x="609600" y="1342390"/>
            <a:ext cx="10972800" cy="5067935"/>
          </a:xfrm>
        </p:spPr>
        <p:txBody>
          <a:bodyPr vert="horz" wrap="square" lIns="91440" tIns="45720" rIns="91440" bIns="45720" anchor="t" anchorCtr="0"/>
          <a:p>
            <a:pPr fontAlgn="base"/>
            <a:r>
              <a:rPr lang="en-US" altLang="en-US" sz="2400" strike="noStrike" dirty="0"/>
              <a:t>Invitations to join the conference calls will be sent to those who registered for the meeting before meeting starts, timely receipt of meeting related information is not guaranteed for late registrants. </a:t>
            </a:r>
            <a:endParaRPr lang="en-US" altLang="en-US" sz="2400" strike="noStrike" noProof="0" dirty="0">
              <a:ln>
                <a:noFill/>
              </a:ln>
              <a:solidFill>
                <a:srgbClr val="FF0000"/>
              </a:solidFill>
              <a:effectLst/>
              <a:highlight>
                <a:srgbClr val="FFFF00"/>
              </a:highlight>
              <a:uLnTx/>
              <a:uFillTx/>
            </a:endParaRPr>
          </a:p>
          <a:p>
            <a:pPr lvl="1" fontAlgn="base"/>
            <a:r>
              <a:rPr lang="en-US" altLang="en-US" sz="1800" strike="noStrike" dirty="0">
                <a:cs typeface="+mn-ea"/>
              </a:rPr>
              <a:t>Details in Article33: </a:t>
            </a:r>
            <a:r>
              <a:rPr lang="en-US" altLang="en-US" sz="1800" strike="noStrike" dirty="0">
                <a:cs typeface="+mn-ea"/>
                <a:hlinkClick r:id="rId1" action="ppaction://hlinkfile"/>
              </a:rPr>
              <a:t>https://www.3gpp.org/specifications-groups/working-procedures</a:t>
            </a:r>
            <a:endParaRPr lang="en-US" altLang="en-US" sz="2055" strike="noStrike" noProof="0" dirty="0">
              <a:ln>
                <a:noFill/>
              </a:ln>
              <a:solidFill>
                <a:srgbClr val="FF0000"/>
              </a:solidFill>
              <a:effectLst/>
              <a:highlight>
                <a:srgbClr val="FFFF00"/>
              </a:highlight>
              <a:uLnTx/>
              <a:uFillTx/>
            </a:endParaRPr>
          </a:p>
          <a:p>
            <a:pPr lvl="1" fontAlgn="base"/>
            <a:r>
              <a:rPr lang="en-US" altLang="en-US" sz="1800" strike="noStrike" dirty="0">
                <a:cs typeface="+mn-ea"/>
              </a:rPr>
              <a:t>Attendance at ordinary e-meetings now counts towards accrual and maintenance of voting rights. For more details about how the voting rights are acquired/lost, please refer to the working procedures webpage.</a:t>
            </a:r>
            <a:endParaRPr lang="en-US" altLang="en-US" sz="1800" strike="noStrike" dirty="0">
              <a:cs typeface="+mn-ea"/>
            </a:endParaRPr>
          </a:p>
          <a:p>
            <a:pPr lvl="1" fontAlgn="base"/>
            <a:r>
              <a:rPr lang="en-US" altLang="en-US" sz="1800" strike="noStrike" dirty="0">
                <a:cs typeface="+mn-ea"/>
              </a:rPr>
              <a:t>You can confirm your attendance at the meeting using the following URL: </a:t>
            </a:r>
            <a:r>
              <a:rPr lang="en-US" altLang="en-US" sz="1800" strike="noStrike" dirty="0">
                <a:cs typeface="+mn-ea"/>
                <a:hlinkClick r:id="rId2" action="ppaction://hlinkfile"/>
              </a:rPr>
              <a:t>https://portal.3gpp.org/MtgPresence/registerPresence.aspx</a:t>
            </a:r>
            <a:r>
              <a:rPr lang="en-US" altLang="en-US" sz="1800" strike="noStrike" dirty="0">
                <a:cs typeface="+mn-ea"/>
              </a:rPr>
              <a:t>, using the token received in the registration confirmation email.</a:t>
            </a:r>
            <a:endParaRPr lang="en-US" altLang="en-US" strike="noStrike" noProof="1" dirty="0"/>
          </a:p>
          <a:p>
            <a:pPr fontAlgn="base"/>
            <a:r>
              <a:rPr lang="en-US" altLang="en-US" sz="2400" strike="noStrike" noProof="1" dirty="0"/>
              <a:t>E-mail discussions run on the RAN3 e-mail reflector</a:t>
            </a:r>
            <a:endParaRPr lang="en-US" altLang="en-US" strike="noStrike" noProof="1" dirty="0"/>
          </a:p>
          <a:p>
            <a:pPr lvl="1" fontAlgn="base"/>
            <a:r>
              <a:rPr lang="en-US" altLang="en-US" sz="1800" strike="noStrike" noProof="1" dirty="0"/>
              <a:t>Hence, participation in the e-mail discussions is not tied to being registered to the meeting</a:t>
            </a:r>
            <a:endParaRPr lang="en-US" altLang="en-US" sz="1800" strike="noStrike" noProof="1" dirty="0"/>
          </a:p>
          <a:p>
            <a:pPr lvl="2" fontAlgn="base"/>
            <a:r>
              <a:rPr lang="en-US" altLang="en-US" sz="1800" strike="noStrike" noProof="1" dirty="0"/>
              <a:t>Similar to a f2f meeting</a:t>
            </a:r>
            <a:endParaRPr lang="en-US" altLang="en-US" sz="1800" strike="noStrike" noProof="1" dirty="0"/>
          </a:p>
          <a:p>
            <a:pPr lvl="1" fontAlgn="base"/>
            <a:r>
              <a:rPr lang="en-US" altLang="en-US" sz="1800" strike="noStrike" noProof="1" dirty="0">
                <a:solidFill>
                  <a:srgbClr val="FF0000"/>
                </a:solidFill>
              </a:rPr>
              <a:t>No attachments shall be sent via e-mail on the reflector</a:t>
            </a:r>
            <a:endParaRPr lang="en-US" altLang="en-US" sz="1800" strike="noStrike" noProof="1" dirty="0">
              <a:solidFill>
                <a:srgbClr val="FF0000"/>
              </a:solidFill>
            </a:endParaRPr>
          </a:p>
          <a:p>
            <a:pPr lvl="2" fontAlgn="base"/>
            <a:r>
              <a:rPr lang="en-US" altLang="en-US" sz="1800" strike="noStrike" noProof="1" dirty="0"/>
              <a:t>Please use the appropriate area in </a:t>
            </a:r>
            <a:r>
              <a:rPr lang="en-US" altLang="en-US" sz="1800" strike="noStrike" noProof="1" dirty="0">
                <a:hlinkClick r:id="rId3"/>
              </a:rPr>
              <a:t>ftp.3gpp.org</a:t>
            </a:r>
            <a:endParaRPr lang="en-US" altLang="en-US" sz="1800" strike="noStrike" noProof="1" dirty="0"/>
          </a:p>
          <a:p>
            <a:pPr lvl="2" fontAlgn="base"/>
            <a:r>
              <a:rPr lang="en-US" altLang="en-US" sz="1800" strike="noStrike" noProof="1" dirty="0"/>
              <a:t>When uploading drafts, always use your credentials to log in!</a:t>
            </a:r>
            <a:endParaRPr lang="en-US" altLang="en-US" sz="1800" strike="noStrike" noProof="1" dirty="0"/>
          </a:p>
        </p:txBody>
      </p:sp>
      <p:sp>
        <p:nvSpPr>
          <p:cNvPr id="14338" name="Title 2"/>
          <p:cNvSpPr>
            <a:spLocks noGrp="1"/>
          </p:cNvSpPr>
          <p:nvPr>
            <p:ph type="title"/>
          </p:nvPr>
        </p:nvSpPr>
        <p:spPr/>
        <p:txBody>
          <a:bodyPr vert="horz" wrap="square" lIns="91440" tIns="45720" rIns="91440" bIns="45720" anchor="ctr" anchorCtr="0"/>
          <a:p>
            <a:r>
              <a:rPr lang="en-US" altLang="en-US" dirty="0"/>
              <a:t>Guidelines (3)</a:t>
            </a:r>
            <a:endParaRPr lang="en-US" altLang="en-US" dirty="0"/>
          </a:p>
        </p:txBody>
      </p:sp>
      <p:sp>
        <p:nvSpPr>
          <p:cNvPr id="14339"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rPr>
            </a:fld>
            <a:endParaRPr lang="en-GB" altLang="fr-FR" sz="11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088390"/>
            <a:ext cx="10972800" cy="534987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fontScale="90000"/>
          </a:bodyPr>
          <a:lstStyle/>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dirty="0">
                <a:ea typeface="Arial" panose="020B0604020202020204" pitchFamily="34" charset="0"/>
                <a:cs typeface="+mn-ea"/>
              </a:rPr>
              <a:t>All online and officially organized offline discussion allocated during main session will be made avaliable for remote participants for entire meeting duration</a:t>
            </a:r>
            <a:endParaRPr kumimoji="0" lang="en-US" altLang="en-US" sz="180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rPr>
              <a:t>For RAN3 F2F meeting with 1-way remote access: </a:t>
            </a:r>
            <a:endParaRPr kumimoji="0" lang="en-US" altLang="en-US" sz="1800" b="0" i="0" u="none" strike="noStrike" kern="0" cap="none" spc="0" normalizeH="0" baseline="0" dirty="0">
              <a:ea typeface="Arial" panose="020B0604020202020204" pitchFamily="34" charset="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ea typeface="+mn-ea"/>
                <a:cs typeface="+mn-cs"/>
              </a:rPr>
              <a:t>Two meeting rooms: one for main session, the other one for offline discussion (The availability of RAN3 breakout room needs to be further checked) </a:t>
            </a:r>
            <a:endParaRPr kumimoji="0" lang="en-US" altLang="en-GB" sz="1800" b="0" i="0" u="none" strike="noStrike" kern="0" cap="none" spc="0" normalizeH="0" baseline="0" noProof="0" dirty="0">
              <a:ln>
                <a:noFill/>
              </a:ln>
              <a:effectLst/>
              <a:highlight>
                <a:srgbClr val="FFFF00"/>
              </a:highlight>
              <a:uLnTx/>
              <a:uFillTx/>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ea typeface="+mn-ea"/>
                <a:cs typeface="+mn-cs"/>
              </a:rPr>
              <a:t>Booking GTW sessions for main meeting room for entire meeting duration.</a:t>
            </a:r>
            <a:r>
              <a:rPr lang="en-US" altLang="en-GB" sz="1800" noProof="0" dirty="0">
                <a:ln>
                  <a:noFill/>
                </a:ln>
                <a:effectLst/>
                <a:highlight>
                  <a:srgbClr val="FFFF00"/>
                </a:highlight>
                <a:uLnTx/>
                <a:uFillTx/>
                <a:ea typeface="+mn-ea"/>
                <a:cs typeface="+mn-cs"/>
                <a:sym typeface="+mn-ea"/>
              </a:rPr>
              <a:t>(The availability of remote access for RAN3 breakout room needs to be further checked) </a:t>
            </a:r>
            <a:endParaRPr kumimoji="0" lang="en-GB" altLang="fr-FR" sz="1800" b="0" i="0" u="none" strike="noStrike" kern="0" cap="none" spc="0" normalizeH="0" baseline="0" noProof="0" dirty="0">
              <a:ln>
                <a:noFill/>
              </a:ln>
              <a:effectLst/>
              <a:highlight>
                <a:srgbClr val="FFFF00"/>
              </a:highlight>
              <a:uLnTx/>
              <a:uFillTx/>
              <a:ea typeface="+mn-ea"/>
              <a:cs typeface="+mn-cs"/>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GB" sz="1800" b="0" i="0" u="none" strike="noStrike" kern="0" cap="none" spc="0" normalizeH="0" baseline="0" noProof="0" dirty="0">
                <a:ln>
                  <a:noFill/>
                </a:ln>
                <a:effectLst/>
                <a:highlight>
                  <a:srgbClr val="FFFF00"/>
                </a:highlight>
                <a:uLnTx/>
                <a:uFillTx/>
                <a:ea typeface="+mn-ea"/>
                <a:cs typeface="+mn-cs"/>
              </a:rPr>
              <a:t>TOHRU will </a:t>
            </a:r>
            <a:r>
              <a:rPr kumimoji="0" lang="en-US" altLang="en-GB" sz="1800" b="1" i="0" u="none" strike="noStrike" kern="0" cap="none" spc="0" normalizeH="0" baseline="0" noProof="0" dirty="0">
                <a:ln>
                  <a:noFill/>
                </a:ln>
                <a:effectLst/>
                <a:highlight>
                  <a:srgbClr val="FFFF00"/>
                </a:highlight>
                <a:uLnTx/>
                <a:uFillTx/>
                <a:ea typeface="+mn-ea"/>
                <a:cs typeface="+mn-cs"/>
              </a:rPr>
              <a:t>NOT </a:t>
            </a:r>
            <a:r>
              <a:rPr kumimoji="0" lang="en-US" altLang="en-GB" sz="1800" b="0" i="0" u="none" strike="noStrike" kern="0" cap="none" spc="0" normalizeH="0" baseline="0" noProof="0" dirty="0">
                <a:ln>
                  <a:noFill/>
                </a:ln>
                <a:effectLst/>
                <a:highlight>
                  <a:srgbClr val="FFFF00"/>
                </a:highlight>
                <a:uLnTx/>
                <a:uFillTx/>
                <a:ea typeface="+mn-ea"/>
                <a:cs typeface="+mn-cs"/>
              </a:rPr>
              <a:t>be used in </a:t>
            </a:r>
            <a:r>
              <a:rPr lang="en-US" altLang="en-GB" sz="1800" noProof="0" dirty="0">
                <a:ln>
                  <a:noFill/>
                </a:ln>
                <a:effectLst/>
                <a:highlight>
                  <a:srgbClr val="FFFF00"/>
                </a:highlight>
                <a:uLnTx/>
                <a:uFillTx/>
                <a:ea typeface="+mn-ea"/>
                <a:cs typeface="+mn-cs"/>
                <a:sym typeface="+mn-ea"/>
              </a:rPr>
              <a:t>1-way remote access meeting</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GB" altLang="fr-FR" sz="1800" b="0" i="0" u="none" strike="noStrike" kern="0" cap="none" spc="0" normalizeH="0" baseline="0" noProof="0" dirty="0">
                <a:ln>
                  <a:noFill/>
                </a:ln>
                <a:effectLst/>
                <a:highlight>
                  <a:srgbClr val="FFFF00"/>
                </a:highlight>
                <a:uLnTx/>
                <a:uFillTx/>
                <a:ea typeface="+mn-ea"/>
                <a:cs typeface="+mn-cs"/>
              </a:rPr>
              <a:t>The moderator of the officially organized offline discussion should book the breakout room and announce the offline discussion time slot over RAN3 email reflector.</a:t>
            </a:r>
            <a:endParaRPr kumimoji="0" lang="en-US" altLang="en-US" sz="1800" b="0" i="0" u="none" strike="noStrike" kern="0" cap="none" spc="0" normalizeH="0" baseline="0" dirty="0">
              <a:cs typeface="+mn-ea"/>
            </a:endParaRPr>
          </a:p>
          <a:p>
            <a:pPr marL="457200" marR="0" lvl="1" indent="0" algn="l" defTabSz="914400" rtl="0" eaLnBrk="0" fontAlgn="base" latinLnBrk="0" hangingPunct="0">
              <a:lnSpc>
                <a:spcPct val="100000"/>
              </a:lnSpc>
              <a:spcBef>
                <a:spcPct val="20000"/>
              </a:spcBef>
              <a:spcAft>
                <a:spcPct val="0"/>
              </a:spcAft>
              <a:buClrTx/>
              <a:buSzTx/>
              <a:buFontTx/>
              <a:buNone/>
              <a:defRPr/>
            </a:pPr>
            <a:r>
              <a:rPr kumimoji="0" lang="en-US" altLang="en-US" sz="1800" b="0" i="0" u="none" strike="noStrike" kern="0" cap="none" spc="0" normalizeH="0" baseline="0" dirty="0">
                <a:cs typeface="+mn-ea"/>
              </a:rPr>
              <a:t>      </a:t>
            </a:r>
            <a:r>
              <a:rPr kumimoji="0" lang="en-US" altLang="en-US" sz="1600" b="0" i="0" u="none" strike="noStrike" kern="0" cap="none" spc="0" normalizeH="0" baseline="0" dirty="0">
                <a:cs typeface="+mn-ea"/>
              </a:rPr>
              <a:t> Note: The officially organized offline discussion means those offline discussion officially allocated during main session, which also needs to book the breakout room to invite all the involved companies to jointly draw the conclusion, determine the WF..., usually for some tough, controversial issues. The remote participants can join the discussion via GTW.</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GB" altLang="fr-FR" sz="1800" b="0" i="0" u="none" strike="noStrike" kern="0" cap="none" spc="0" normalizeH="0" baseline="0" noProof="0" dirty="0">
                <a:ln>
                  <a:noFill/>
                </a:ln>
                <a:effectLst/>
                <a:highlight>
                  <a:srgbClr val="FFFF00"/>
                </a:highlight>
                <a:uLnTx/>
                <a:uFillTx/>
                <a:ea typeface="+mn-ea"/>
                <a:cs typeface="+mn-cs"/>
              </a:rPr>
              <a:t>The SoD for f2f meeting needs to capture the conclusions of an offline discussion, and the moderator is suggested to organize the SoD in a reasonable way, whether to include or not include the questions is up to the moderator, and whether to fill the questions if listed (by moderator) is up tp companies.</a:t>
            </a:r>
            <a:endParaRPr kumimoji="0" lang="en-US" altLang="en-US" sz="1800" b="0" i="0" u="none" strike="noStrike" kern="0" cap="none" spc="0" normalizeH="0" baseline="0" dirty="0">
              <a:cs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GB" altLang="fr-FR" sz="1800" noProof="0" dirty="0">
                <a:ln>
                  <a:noFill/>
                </a:ln>
                <a:effectLst/>
                <a:highlight>
                  <a:srgbClr val="FFFF00"/>
                </a:highlight>
                <a:uLnTx/>
                <a:uFillTx/>
                <a:ea typeface="+mn-ea"/>
                <a:cs typeface="+mn-cs"/>
                <a:sym typeface="+mn-ea"/>
              </a:rPr>
              <a:t>All delegates shall access to the local server for uploading contributions during the meeting in order to avoid out of synch issue</a:t>
            </a:r>
            <a:r>
              <a:rPr lang="en-US" altLang="en-GB" sz="1800" noProof="0" dirty="0">
                <a:ln>
                  <a:noFill/>
                </a:ln>
                <a:effectLst/>
                <a:highlight>
                  <a:srgbClr val="FFFF00"/>
                </a:highlight>
                <a:uLnTx/>
                <a:uFillTx/>
                <a:ea typeface="+mn-ea"/>
                <a:cs typeface="+mn-cs"/>
                <a:sym typeface="+mn-ea"/>
              </a:rPr>
              <a:t>.</a:t>
            </a:r>
            <a:endParaRPr lang="en-US" altLang="en-GB" sz="1800" noProof="0" dirty="0">
              <a:ln>
                <a:noFill/>
              </a:ln>
              <a:effectLst/>
              <a:highlight>
                <a:srgbClr val="FFFF00"/>
              </a:highlight>
              <a:uLnTx/>
              <a:uFillTx/>
              <a:ea typeface="+mn-ea"/>
              <a:cs typeface="+mn-cs"/>
              <a:sym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GB" altLang="fr-FR" sz="1800" noProof="0" dirty="0">
                <a:ln>
                  <a:noFill/>
                </a:ln>
                <a:effectLst/>
                <a:highlight>
                  <a:srgbClr val="FFFF00"/>
                </a:highlight>
                <a:uLnTx/>
                <a:uFillTx/>
                <a:ea typeface="+mn-ea"/>
                <a:cs typeface="+mn-cs"/>
                <a:sym typeface="+mn-ea"/>
              </a:rPr>
              <a:t>Draft folder used to collect offline company views is switched to read-only from 20:00pm to 07:30am (next day) to ensure sufficient rest for delegates.</a:t>
            </a:r>
            <a:endParaRPr lang="en-US" sz="2000" dirty="0" smtClean="0">
              <a:sym typeface="+mn-ea"/>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000" b="0" i="0" u="none" strike="noStrike" kern="0" cap="none" spc="0" normalizeH="0" baseline="0" noProof="0" dirty="0">
              <a:ln>
                <a:noFill/>
              </a:ln>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US"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20482" name="Title 2"/>
          <p:cNvSpPr>
            <a:spLocks noGrp="1"/>
          </p:cNvSpPr>
          <p:nvPr>
            <p:ph type="title"/>
          </p:nvPr>
        </p:nvSpPr>
        <p:spPr>
          <a:xfrm>
            <a:off x="609600" y="141605"/>
            <a:ext cx="9112250" cy="1276350"/>
          </a:xfrm>
        </p:spPr>
        <p:txBody>
          <a:bodyPr vert="horz" wrap="square" lIns="91440" tIns="45720" rIns="91440" bIns="45720" anchor="ctr" anchorCtr="0"/>
          <a:p>
            <a:r>
              <a:rPr lang="en-US" altLang="en-US" dirty="0"/>
              <a:t>   F2F Meeting with 1-way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bwMode="auto">
          <a:xfrm>
            <a:off x="609600" y="1107440"/>
            <a:ext cx="10972800" cy="5330825"/>
          </a:xfrm>
          <a:effectLst/>
          <a:scene3d>
            <a:camera prst="orthographicFront"/>
            <a:lightRig rig="balanced" dir="t"/>
          </a:scene3d>
          <a:sp3d prstMaterial="plastic"/>
          <a:extLst>
            <a:ext uri="{909E8E84-426E-40DD-AFC4-6F175D3DCCD1}">
              <a14:hiddenFill xmlns:a14="http://schemas.microsoft.com/office/drawing/2010/main">
                <a:solidFill>
                  <a:srgbClr val="FFFF00"/>
                </a:solidFill>
              </a14:hiddenFill>
            </a:ext>
          </a:extLst>
        </p:spPr>
        <p:txBody>
          <a:bodyPr vert="horz" wrap="square" lIns="91440" tIns="45720" rIns="91440" bIns="45720" numCol="1" anchor="t" anchorCtr="0" compatLnSpc="1">
            <a:normAutofit/>
          </a:body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altLang="en-US" sz="1320" b="0" i="0" u="none" strike="noStrike" kern="0" cap="none" spc="0" normalizeH="0" baseline="0" dirty="0">
              <a:ea typeface="Arial" panose="020B0604020202020204" pitchFamily="34" charset="0"/>
              <a:cs typeface="+mn-ea"/>
            </a:endParaRPr>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800" b="0" i="0" u="none" strike="noStrike" kern="0" cap="none" spc="0" normalizeH="0" baseline="0" noProof="0" dirty="0">
                <a:ln>
                  <a:noFill/>
                </a:ln>
                <a:effectLst/>
                <a:uLnTx/>
                <a:uFillTx/>
              </a:rPr>
              <a:t>Highlights to F2F delegates:</a:t>
            </a:r>
            <a:endParaRPr kumimoji="0" lang="en-US" altLang="en-US" sz="2000" b="0" i="0" u="none" strike="noStrike" kern="0" cap="none" spc="0" normalizeH="0" baseline="0" noProof="0" dirty="0">
              <a:ln>
                <a:noFill/>
              </a:ln>
              <a:effectLst/>
              <a:uLnTx/>
              <a:uFillTx/>
            </a:endParaRPr>
          </a:p>
          <a:p>
            <a:pPr marL="800100" marR="0" lvl="1"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3GPP Wireless LAN in meeting room:</a:t>
            </a:r>
            <a:endParaRPr kumimoji="0" lang="en-GB" altLang="fr-FR" sz="1540" b="0" i="0" u="none" strike="noStrike" kern="0" cap="none" spc="0" normalizeH="0" baseline="0" noProof="0" dirty="0">
              <a:ln>
                <a:noFill/>
              </a:ln>
              <a:effectLst/>
              <a:highlight>
                <a:srgbClr val="FFFF00"/>
              </a:highlight>
              <a:uLnTx/>
              <a:uFillTx/>
              <a:latin typeface="+mn-lt"/>
              <a:ea typeface="+mn-ea"/>
              <a:cs typeface="+mn-cs"/>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Wireless LAN: SSID: 3GPPWIFI</a:t>
            </a:r>
            <a:endParaRPr kumimoji="0" lang="en-US" altLang="en-US" sz="1600" b="0" i="0" u="none" strike="noStrike" kern="0" cap="none" spc="0" normalizeH="0" baseline="0" dirty="0">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Password: 3GPP3GPPM (CAPITAL LETTERS!)</a:t>
            </a:r>
            <a:endParaRPr kumimoji="0" lang="en-US" altLang="en-US" sz="1600" b="0" i="0" u="none" strike="noStrike" kern="0" cap="none" spc="0" normalizeH="0" baseline="0" dirty="0">
              <a:latin typeface="+mn-lt"/>
              <a:cs typeface="+mn-ea"/>
            </a:endParaRPr>
          </a:p>
          <a:p>
            <a:pPr marL="1257300" marR="0" lvl="2" indent="-342900" algn="l" defTabSz="914400" rtl="0" eaLnBrk="0" fontAlgn="base" latinLnBrk="0" hangingPunct="0">
              <a:lnSpc>
                <a:spcPct val="100000"/>
              </a:lnSpc>
              <a:spcBef>
                <a:spcPct val="20000"/>
              </a:spcBef>
              <a:spcAft>
                <a:spcPct val="0"/>
              </a:spcAft>
              <a:buClrTx/>
              <a:buSzTx/>
              <a:buFontTx/>
              <a:buBlip>
                <a:blip r:embed="rId1"/>
              </a:buBlip>
              <a:defRPr/>
            </a:pPr>
            <a:r>
              <a:rPr kumimoji="0" lang="en-US" altLang="en-US" sz="1600" b="0" i="0" u="none" strike="noStrike" kern="0" cap="none" spc="0" normalizeH="0" baseline="0" dirty="0">
                <a:latin typeface="+mn-lt"/>
                <a:cs typeface="+mn-ea"/>
              </a:rPr>
              <a:t>IP address: 10.10.10.10</a:t>
            </a:r>
            <a:endParaRPr lang="en-US" sz="1345" dirty="0">
              <a:sym typeface="+mn-ea"/>
            </a:endParaRPr>
          </a:p>
          <a:p>
            <a:pPr marL="0" marR="0" lvl="1"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800" noProof="0" dirty="0">
                <a:ln>
                  <a:noFill/>
                </a:ln>
                <a:effectLst/>
                <a:uLnTx/>
                <a:uFillTx/>
                <a:ea typeface="+mn-ea"/>
                <a:cs typeface="+mn-cs"/>
                <a:sym typeface="+mn-ea"/>
              </a:rPr>
              <a:t>Highlights to remote delegates:</a:t>
            </a:r>
            <a:endParaRPr kumimoji="0" lang="en-US" altLang="en-US" sz="1795" b="0" i="0" u="none" strike="noStrike" kern="0" cap="none" spc="0" normalizeH="0" baseline="0" noProof="0" dirty="0">
              <a:ln>
                <a:noFill/>
              </a:ln>
              <a:effectLst/>
              <a:uLnTx/>
              <a:uFillTx/>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600" dirty="0">
                <a:cs typeface="+mn-ea"/>
                <a:sym typeface="+mn-ea"/>
              </a:rPr>
              <a:t>Remote delegate using a quality headset and having a stable internet connection is highly recommended.</a:t>
            </a:r>
            <a:endParaRPr lang="en-US" altLang="en-GB" sz="1535" noProof="0" dirty="0">
              <a:ln>
                <a:noFill/>
              </a:ln>
              <a:effectLst/>
              <a:highlight>
                <a:srgbClr val="FFFF00"/>
              </a:highlight>
              <a:uLnTx/>
              <a:uFillTx/>
              <a:ea typeface="+mn-ea"/>
              <a:cs typeface="+mn-cs"/>
              <a:sym typeface="+mn-ea"/>
            </a:endParaRPr>
          </a:p>
          <a:p>
            <a:pPr marL="457200" marR="0" lvl="2" indent="-342900" algn="l" defTabSz="914400" rtl="0" eaLnBrk="0" fontAlgn="base" latinLnBrk="0" hangingPunct="0">
              <a:lnSpc>
                <a:spcPct val="100000"/>
              </a:lnSpc>
              <a:spcBef>
                <a:spcPct val="20000"/>
              </a:spcBef>
              <a:spcAft>
                <a:spcPct val="0"/>
              </a:spcAft>
              <a:buClrTx/>
              <a:buSzTx/>
              <a:buFontTx/>
              <a:buBlip>
                <a:blip r:embed="rId1"/>
              </a:buBlip>
              <a:defRPr/>
            </a:pPr>
            <a:r>
              <a:rPr lang="en-US" altLang="en-US" sz="1800" noProof="0" dirty="0">
                <a:ln>
                  <a:noFill/>
                </a:ln>
                <a:effectLst/>
                <a:uLnTx/>
                <a:uFillTx/>
                <a:ea typeface="+mn-ea"/>
                <a:cs typeface="+mn-cs"/>
                <a:sym typeface="+mn-ea"/>
              </a:rPr>
              <a:t>The instruction of the GTW and Tohru for offline discussion moderators:</a:t>
            </a:r>
            <a:endParaRPr lang="en-US" altLang="en-GB" sz="1710" noProof="0" dirty="0">
              <a:ln>
                <a:noFill/>
              </a:ln>
              <a:effectLst/>
              <a:highlight>
                <a:srgbClr val="FFFF00"/>
              </a:highlight>
              <a:uLnTx/>
              <a:uFillTx/>
              <a:ea typeface="+mn-ea"/>
              <a:cs typeface="+mn-cs"/>
              <a:sym typeface="+mn-ea"/>
            </a:endParaRPr>
          </a:p>
          <a:p>
            <a:pPr marL="914400" marR="0" lvl="3" indent="-342900" algn="l" defTabSz="914400" rtl="0" eaLnBrk="0" fontAlgn="base" latinLnBrk="0" hangingPunct="0">
              <a:lnSpc>
                <a:spcPct val="100000"/>
              </a:lnSpc>
              <a:spcBef>
                <a:spcPct val="20000"/>
              </a:spcBef>
              <a:spcAft>
                <a:spcPct val="0"/>
              </a:spcAft>
              <a:buClrTx/>
              <a:buSzTx/>
              <a:buFontTx/>
              <a:buBlip>
                <a:blip r:embed="rId1"/>
              </a:buBlip>
              <a:defRPr/>
            </a:pPr>
            <a:endParaRPr lang="en-US" sz="1345" dirty="0"/>
          </a:p>
          <a:p>
            <a:pPr marL="342900" marR="0" lvl="0" indent="-342900" algn="l" defTabSz="914400" rtl="0" eaLnBrk="0" fontAlgn="base" latinLnBrk="0" hangingPunct="0">
              <a:lnSpc>
                <a:spcPct val="100000"/>
              </a:lnSpc>
              <a:spcBef>
                <a:spcPct val="20000"/>
              </a:spcBef>
              <a:spcAft>
                <a:spcPct val="0"/>
              </a:spcAft>
              <a:buClrTx/>
              <a:buSzTx/>
              <a:buFontTx/>
              <a:buBlip>
                <a:blip r:embed="rId1"/>
              </a:buBlip>
              <a:defRPr/>
            </a:pPr>
            <a:endParaRPr kumimoji="0" lang="en-GB" altLang="fr-FR" sz="1795" b="0" i="0" u="none" strike="noStrike" kern="0" cap="none" spc="0" normalizeH="0" baseline="0" noProof="0" dirty="0">
              <a:ln>
                <a:noFill/>
              </a:ln>
              <a:effectLst/>
              <a:highlight>
                <a:srgbClr val="FFFF00"/>
              </a:highlight>
              <a:uLnTx/>
              <a:uFillTx/>
              <a:latin typeface="+mn-lt"/>
              <a:ea typeface="+mn-ea"/>
              <a:cs typeface="+mn-cs"/>
            </a:endParaRPr>
          </a:p>
        </p:txBody>
      </p:sp>
      <p:sp>
        <p:nvSpPr>
          <p:cNvPr id="20482" name="Title 2"/>
          <p:cNvSpPr>
            <a:spLocks noGrp="1"/>
          </p:cNvSpPr>
          <p:nvPr>
            <p:ph type="title"/>
          </p:nvPr>
        </p:nvSpPr>
        <p:spPr/>
        <p:txBody>
          <a:bodyPr vert="horz" wrap="square" lIns="91440" tIns="45720" rIns="91440" bIns="45720" anchor="ctr" anchorCtr="0"/>
          <a:p>
            <a:r>
              <a:rPr lang="en-US" altLang="en-US" dirty="0"/>
              <a:t>   F2F Meeting with 1-way Remote Access</a:t>
            </a:r>
            <a:endParaRPr lang="en-US" altLang="en-US" dirty="0"/>
          </a:p>
        </p:txBody>
      </p:sp>
      <p:sp>
        <p:nvSpPr>
          <p:cNvPr id="20483" name="Espace réservé du numéro de diapositive 3"/>
          <p:cNvSpPr>
            <a:spLocks noGrp="1"/>
          </p:cNvSpPr>
          <p:nvPr>
            <p:ph type="sldNum" sz="quarter" idx="10"/>
          </p:nvPr>
        </p:nvSpPr>
        <p:spPr>
          <a:noFill/>
          <a:ln>
            <a:noFill/>
          </a:ln>
        </p:spPr>
        <p:txBody>
          <a:bodyPr wrap="square" lIns="91440" tIns="45720" rIns="91440" bIns="45720" anchor="t" anchorCtr="0"/>
          <a:lstStyle>
            <a:lvl1pPr marL="0" lvl="0"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000" b="0" i="0" u="none" kern="1200" baseline="0">
                <a:solidFill>
                  <a:schemeClr val="tx1"/>
                </a:solidFill>
                <a:latin typeface="Arial" panose="020B0604020202020204" pitchFamily="34" charset="0"/>
                <a:ea typeface="MS PGothic" panose="020B0600070205080204" pitchFamily="34" charset="-128"/>
                <a:cs typeface="+mn-cs"/>
              </a:defRPr>
            </a:lvl5pPr>
          </a:lstStyle>
          <a:p>
            <a:pPr lvl="0" algn="ctr"/>
            <a:fld id="{9A0DB2DC-4C9A-4742-B13C-FB6460FD3503}" type="slidenum">
              <a:rPr lang="en-GB" altLang="fr-FR" sz="1100" dirty="0">
                <a:solidFill>
                  <a:schemeClr val="bg1"/>
                </a:solidFill>
                <a:latin typeface="Arial" panose="020B0604020202020204" pitchFamily="34" charset="0"/>
              </a:rPr>
            </a:fld>
            <a:endParaRPr lang="en-GB" altLang="fr-FR" sz="1100" dirty="0">
              <a:solidFill>
                <a:schemeClr val="bg1"/>
              </a:solidFill>
              <a:latin typeface="Arial" panose="020B0604020202020204" pitchFamily="34" charset="0"/>
            </a:endParaRPr>
          </a:p>
        </p:txBody>
      </p:sp>
      <p:graphicFrame>
        <p:nvGraphicFramePr>
          <p:cNvPr id="3" name="对象 2">
            <a:hlinkClick r:id="" action="ppaction://ole?verb="/>
          </p:cNvPr>
          <p:cNvGraphicFramePr>
            <a:graphicFrameLocks noChangeAspect="1"/>
          </p:cNvGraphicFramePr>
          <p:nvPr/>
        </p:nvGraphicFramePr>
        <p:xfrm>
          <a:off x="7608570" y="4077335"/>
          <a:ext cx="971550" cy="952500"/>
        </p:xfrm>
        <a:graphic>
          <a:graphicData uri="http://schemas.openxmlformats.org/presentationml/2006/ole">
            <mc:AlternateContent xmlns:mc="http://schemas.openxmlformats.org/markup-compatibility/2006">
              <mc:Choice xmlns:v="urn:schemas-microsoft-com:vml" Requires="v">
                <p:oleObj spid="_x0000_s1025" name="" showAsIcon="1" r:id="rId2" imgW="971550" imgH="952500" progId="Package">
                  <p:embed/>
                </p:oleObj>
              </mc:Choice>
              <mc:Fallback>
                <p:oleObj name="" showAsIcon="1" r:id="rId2" imgW="971550" imgH="952500" progId="Package">
                  <p:embed/>
                  <p:pic>
                    <p:nvPicPr>
                      <p:cNvPr id="0" name="图片 1024"/>
                      <p:cNvPicPr/>
                      <p:nvPr/>
                    </p:nvPicPr>
                    <p:blipFill>
                      <a:blip r:embed="rId3"/>
                      <a:stretch>
                        <a:fillRect/>
                      </a:stretch>
                    </p:blipFill>
                    <p:spPr>
                      <a:xfrm>
                        <a:off x="7608570" y="4077335"/>
                        <a:ext cx="971550" cy="952500"/>
                      </a:xfrm>
                      <a:prstGeom prst="rect">
                        <a:avLst/>
                      </a:prstGeom>
                    </p:spPr>
                  </p:pic>
                </p:oleObj>
              </mc:Fallback>
            </mc:AlternateContent>
          </a:graphicData>
        </a:graphic>
      </p:graphicFrame>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ja-JP" altLang="en-US" sz="10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7755</Words>
  <Application>WPS 演示</Application>
  <PresentationFormat/>
  <Paragraphs>119</Paragraphs>
  <Slides>10</Slides>
  <Notes>3</Notes>
  <HiddenSlides>0</HiddenSlides>
  <MMClips>0</MMClips>
  <ScaleCrop>false</ScaleCrop>
  <HeadingPairs>
    <vt:vector size="8" baseType="variant">
      <vt:variant>
        <vt:lpstr>已用的字体</vt:lpstr>
      </vt:variant>
      <vt:variant>
        <vt:i4>9</vt:i4>
      </vt:variant>
      <vt:variant>
        <vt:lpstr>主题</vt:lpstr>
      </vt:variant>
      <vt:variant>
        <vt:i4>3</vt:i4>
      </vt:variant>
      <vt:variant>
        <vt:lpstr>嵌入 OLE 服务器</vt:lpstr>
      </vt:variant>
      <vt:variant>
        <vt:i4>1</vt:i4>
      </vt:variant>
      <vt:variant>
        <vt:lpstr>幻灯片标题</vt:lpstr>
      </vt:variant>
      <vt:variant>
        <vt:i4>10</vt:i4>
      </vt:variant>
    </vt:vector>
  </HeadingPairs>
  <TitlesOfParts>
    <vt:vector size="23" baseType="lpstr">
      <vt:lpstr>Arial</vt:lpstr>
      <vt:lpstr>宋体</vt:lpstr>
      <vt:lpstr>Wingdings</vt:lpstr>
      <vt:lpstr>MS PGothic</vt:lpstr>
      <vt:lpstr>Calibri</vt:lpstr>
      <vt:lpstr>MS PMincho</vt:lpstr>
      <vt:lpstr>Yu Gothic</vt:lpstr>
      <vt:lpstr>微软雅黑</vt:lpstr>
      <vt:lpstr>Arial Unicode MS</vt:lpstr>
      <vt:lpstr>Office Theme</vt:lpstr>
      <vt:lpstr>2_Office Theme</vt:lpstr>
      <vt:lpstr>1_Office Theme</vt:lpstr>
      <vt:lpstr>Package</vt:lpstr>
      <vt:lpstr>Guidelines for RAN3 f2f Meetings with Remote Access</vt:lpstr>
      <vt:lpstr>Background (1)</vt:lpstr>
      <vt:lpstr>Background (2)</vt:lpstr>
      <vt:lpstr>Background (3)</vt:lpstr>
      <vt:lpstr>Guidelines (1)</vt:lpstr>
      <vt:lpstr>Guidelines (2)</vt:lpstr>
      <vt:lpstr>Guidelines (3)</vt:lpstr>
      <vt:lpstr>   F2F Meeting with 2-way Remote Access</vt:lpstr>
      <vt:lpstr>   F2F Meeting with 2-way Remote Access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Report RAN WG3</dc:title>
  <dc:creator>gino.masini@ericsson.com</dc:creator>
  <cp:keywords>CTPClassification=CTP_NT</cp:keywords>
  <cp:lastModifiedBy>RAN3 Chair</cp:lastModifiedBy>
  <cp:revision>7526</cp:revision>
  <dcterms:created xsi:type="dcterms:W3CDTF">2009-06-02T04:11:00Z</dcterms:created>
  <dcterms:modified xsi:type="dcterms:W3CDTF">2023-06-15T07:11:49Z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(6)cWjpsCKWTsPaPc2KY3olHRzcTIo1lGrP42AVK3KThi2edPzBx7f2a7QADC0u4hBfZoDde5SM
rgMvErRfjgRxDvJpxUg1WdRfiNLg6z+i1r/1c+ITsDM85+iWjWETfY5JeHw80RuX9A6T/WRV
xnVy7UCuW+gpHyW9Em2NsD6Ozf5243kZsO3PKAAK2KJ2Nt9dYhfWvAj3MaoL+/JfyDIZDGsw
AYthnpLHAQC8lJ+glJ</vt:lpwstr>
  </property>
  <property fmtid="{D5CDD505-2E9C-101B-9397-08002B2CF9AE}" pid="3" name="_ms_pID_725343_00">
    <vt:lpwstr>_ms_pID_725343</vt:lpwstr>
  </property>
  <property fmtid="{D5CDD505-2E9C-101B-9397-08002B2CF9AE}" pid="4" name="_ms_pID_7253431">
    <vt:lpwstr>G3ZJjV+Wc9CV2aTBtfUUen/CYw3VF5be95fQglR8/NJ1QY9XmH0pzS
5JqGcxaRzlYV/wAwz9NIjSqdI/u/2x1487np8pYCpLSfxvBizr7Qg/Fo7x3rIGB7eVI3DITx
sIoPeL3Hp7FxkQ0kR0dpmmytJT4hDOS7Q9M1Cg7jEmv4osYCZP6HuBg4AuaiKqV41eDl+2hS
EIJ7DA+a0ufvxMZ9IbVYNcEQZw/AfdOJugV9</vt:lpwstr>
  </property>
  <property fmtid="{D5CDD505-2E9C-101B-9397-08002B2CF9AE}" pid="5" name="_ms_pID_7253431_00">
    <vt:lpwstr>_ms_pID_7253431</vt:lpwstr>
  </property>
  <property fmtid="{D5CDD505-2E9C-101B-9397-08002B2CF9AE}" pid="6" name="_ms_pID_7253432">
    <vt:lpwstr>iSZ8b7z81jUeMzF4lvxfm0QMePHNiIWoOLKW
kdvQQFsBRxM3ij1YROKAUjaTR/hq1XhA+yKpDDiIsSQNy+z2o03nYFGIxteLT+wmVAOAsZ+x
gTDE5WILXM39J3S7m1LXdJEeeXtfLCpQrShNUj4edvz2IOUQli2dq5IlRxTfuuMsNSGU1uz0
qmk/geh2yINTciZA0X2lVyHn56+dubBoA7K5gcNrK9cHexCZ6GpqOz</vt:lpwstr>
  </property>
  <property fmtid="{D5CDD505-2E9C-101B-9397-08002B2CF9AE}" pid="7" name="_ms_pID_7253432_00">
    <vt:lpwstr>_ms_pID_7253432</vt:lpwstr>
  </property>
  <property fmtid="{D5CDD505-2E9C-101B-9397-08002B2CF9AE}" pid="8" name="_ms_pID_7253433">
    <vt:lpwstr>JvGiEMaLzp55T0zRr/
wYwVg5664c+di9HGpDfg/LpsF8GA3s2nJOaf9pObLt4WT1awble9yifq+/7Za4OFO3I0CMpo
fcA2oNuxQ8c3nKiMVnIZ0THInLwmhPdHd2AeDIV9zjXYU+WCF7eECkvDGjLdnfcXS/x+RIYx
cZAPWMnWPJztlSI38tPk1EfLToXSh9kSM++OsfAfmeb0upySp+gb2kfLA86cTx5HzbCtLmHz</vt:lpwstr>
  </property>
  <property fmtid="{D5CDD505-2E9C-101B-9397-08002B2CF9AE}" pid="9" name="_ms_pID_7253433_00">
    <vt:lpwstr>_ms_pID_7253433</vt:lpwstr>
  </property>
  <property fmtid="{D5CDD505-2E9C-101B-9397-08002B2CF9AE}" pid="10" name="_ms_pID_7253434">
    <vt:lpwstr>
jpJS0ayjmrpgRxwMCSMe0m+nBCJCGR1Mu/gZbSFGkGHFCH4R1Bu5E9ffEyTsCMBsdhU+kJng
PqbfQ0L1pVC954pBNyeb3hNJfdNA0jn9ZgH7sJC2Wv/FYyg9XBJo8F5khfoPTH6207OtfE1k
KjbrOCtdAojK2OF8ei/gAkOBDh2ZaxA+JQnQQR1P7XafmcrQg41nYkJoKuxufT3N0RjGg+Ug
clCZ43ohfqs/MHm5</vt:lpwstr>
  </property>
  <property fmtid="{D5CDD505-2E9C-101B-9397-08002B2CF9AE}" pid="11" name="_ms_pID_7253434_00">
    <vt:lpwstr>_ms_pID_7253434</vt:lpwstr>
  </property>
  <property fmtid="{D5CDD505-2E9C-101B-9397-08002B2CF9AE}" pid="12" name="_ms_pID_7253435">
    <vt:lpwstr>1XQ1c5FOl8ri5QkhiFEX25+iSgkU5N05GxlreuhG/wmzb7GXM/IiopIO
E2utQBGQx77WjUNPwVdgFtaJwuK6ByLpxZNFzSCrWg4khowC4+9KWpOAc8LBQ2qY9ja/LpNt
+/wWC5KykACWan0WQk+xfVi8m9WsKodsMadaBSvcUmN+WhfO</vt:lpwstr>
  </property>
  <property fmtid="{D5CDD505-2E9C-101B-9397-08002B2CF9AE}" pid="13" name="_ms_pID_7253435_00">
    <vt:lpwstr>_ms_pID_7253435</vt:lpwstr>
  </property>
  <property fmtid="{D5CDD505-2E9C-101B-9397-08002B2CF9AE}" pid="14" name="_new_ms_pID_72543">
    <vt:lpwstr>(3)Y4l2gfgX4pWi8iNsf9mAjotfDTtaJeHpg0ZH0Qro7B+mpKBOFdjCv1PMPHnsGzPX++Acylj9
sj1g1hOjavFFJuTs+nkRZhRQRFkKATbeQlPUGwHQTyeDvvnUbkyJCOJXVnSRfIWtRqLRNaM4
aQblkF8nQs3awjnryNYuJ5Z3tBdKXdHFcaoJnPA3bDS84b09iOPQNvs9g4xYi00Bslwe2Fb2
A+RZdy67m2SO1kPPVM</vt:lpwstr>
  </property>
  <property fmtid="{D5CDD505-2E9C-101B-9397-08002B2CF9AE}" pid="15" name="_new_ms_pID_72543_00">
    <vt:lpwstr>_new_ms_pID_72543</vt:lpwstr>
  </property>
  <property fmtid="{D5CDD505-2E9C-101B-9397-08002B2CF9AE}" pid="16" name="_new_ms_pID_725431">
    <vt:lpwstr>SHXGHMQBnoPBJbnDfV1k1DT4+Qqce7FwvHkFTW3OpJ8jxYZ/rVbFjQ
H6Gf1NrttADC/rd1V0CSggD8qgMHa8A4yRD7XwQq7MfvwqCR0pu3pCKzRu3q/PXVjC3VGvfr
xehhrNRz+Lya1i5OSbcqAuHVLoErK3wT43q41j2Ps8gY9zgXro331wulyLjqCcz50VNCmOaz
V8RGethOUMY7MV2+e1W8IU9jyYuXA/3OWBBv</vt:lpwstr>
  </property>
  <property fmtid="{D5CDD505-2E9C-101B-9397-08002B2CF9AE}" pid="17" name="_new_ms_pID_725431_00">
    <vt:lpwstr>_new_ms_pID_725431</vt:lpwstr>
  </property>
  <property fmtid="{D5CDD505-2E9C-101B-9397-08002B2CF9AE}" pid="18" name="_new_ms_pID_725432">
    <vt:lpwstr>RSBwutQjUbsrQpM2fffwkaljmOJagfqca9z+
11K3Z8kDoReHL4kNQNJrmHi3rlJS0hQDhb/EV/AEGwE9A/yUP38TT0isBjb9cIke7FisG6/b
5CQnF23J1Qk+a/e+zLgs8oOBF2VpUCzMpE3e/w125Z/qfceO7XL8+h4SYOdWsPfS8MF9JKhU
oV/bkNA0cM35mg==</vt:lpwstr>
  </property>
  <property fmtid="{D5CDD505-2E9C-101B-9397-08002B2CF9AE}" pid="19" name="_new_ms_pID_725432_00">
    <vt:lpwstr>_new_ms_pID_725432</vt:lpwstr>
  </property>
  <property fmtid="{D5CDD505-2E9C-101B-9397-08002B2CF9AE}" pid="20" name="_readonly">
    <vt:lpwstr/>
  </property>
  <property fmtid="{D5CDD505-2E9C-101B-9397-08002B2CF9AE}" pid="21" name="_change">
    <vt:lpwstr/>
  </property>
  <property fmtid="{D5CDD505-2E9C-101B-9397-08002B2CF9AE}" pid="22" name="_full-control">
    <vt:lpwstr/>
  </property>
  <property fmtid="{D5CDD505-2E9C-101B-9397-08002B2CF9AE}" pid="23" name="sflag">
    <vt:lpwstr>1473739617</vt:lpwstr>
  </property>
  <property fmtid="{D5CDD505-2E9C-101B-9397-08002B2CF9AE}" pid="24" name="UpdateProcess">
    <vt:lpwstr>End</vt:lpwstr>
  </property>
  <property fmtid="{D5CDD505-2E9C-101B-9397-08002B2CF9AE}" pid="25" name="KSOProductBuildVer">
    <vt:lpwstr>2052-11.8.2.9022</vt:lpwstr>
  </property>
  <property fmtid="{D5CDD505-2E9C-101B-9397-08002B2CF9AE}" pid="26" name="TitusGUID">
    <vt:lpwstr>c8420a12-261e-411a-ac44-e9fb1c55a748</vt:lpwstr>
  </property>
  <property fmtid="{D5CDD505-2E9C-101B-9397-08002B2CF9AE}" pid="27" name="CTP_TimeStamp">
    <vt:lpwstr>2019-09-04 07:22:37Z</vt:lpwstr>
  </property>
  <property fmtid="{D5CDD505-2E9C-101B-9397-08002B2CF9AE}" pid="28" name="CTP_BU">
    <vt:lpwstr>NA</vt:lpwstr>
  </property>
  <property fmtid="{D5CDD505-2E9C-101B-9397-08002B2CF9AE}" pid="29" name="CTP_IDSID">
    <vt:lpwstr>NA</vt:lpwstr>
  </property>
  <property fmtid="{D5CDD505-2E9C-101B-9397-08002B2CF9AE}" pid="30" name="CTP_WWID">
    <vt:lpwstr>NA</vt:lpwstr>
  </property>
  <property fmtid="{D5CDD505-2E9C-101B-9397-08002B2CF9AE}" pid="31" name="CTPClassification">
    <vt:lpwstr>CTP_NT</vt:lpwstr>
  </property>
</Properties>
</file>