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18"/>
  </p:handoutMasterIdLst>
  <p:sldIdLst>
    <p:sldId id="754" r:id="rId4"/>
    <p:sldId id="666" r:id="rId6"/>
    <p:sldId id="948" r:id="rId7"/>
    <p:sldId id="957" r:id="rId8"/>
    <p:sldId id="944" r:id="rId9"/>
    <p:sldId id="952" r:id="rId10"/>
    <p:sldId id="953" r:id="rId11"/>
    <p:sldId id="945" r:id="rId12"/>
    <p:sldId id="954" r:id="rId13"/>
    <p:sldId id="973" r:id="rId14"/>
    <p:sldId id="955" r:id="rId15"/>
    <p:sldId id="956" r:id="rId16"/>
    <p:sldId id="906" r:id="rId17"/>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3.xml"/><Relationship Id="rId5" Type="http://schemas.openxmlformats.org/officeDocument/2006/relationships/image" Target="../media/image6.wmf"/><Relationship Id="rId4" Type="http://schemas.openxmlformats.org/officeDocument/2006/relationships/oleObject" Target="../embeddings/oleObject2.bin"/><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7.wmf"/><Relationship Id="rId1"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s://www.timeanddate.com/worldclock/converter.html" TargetMode="Externa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2297113" y="2109788"/>
            <a:ext cx="7597775" cy="1470025"/>
          </a:xfrm>
        </p:spPr>
        <p:txBody>
          <a:bodyPr vert="horz" wrap="square" lIns="91440" tIns="45720" rIns="91440" bIns="45720" anchor="ctr" anchorCtr="0"/>
          <a:p>
            <a:r>
              <a:rPr lang="en-US" altLang="fr-FR" sz="4800" dirty="0"/>
              <a:t>Guidelines for RAN3 Electronic Meetings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R3-2</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25343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7</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-e</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#11</a:t>
            </a:r>
            <a:r>
              <a:rPr lang="en-US" altLang="en-GB" sz="2000" dirty="0">
                <a:latin typeface="Calibri" panose="020F0502020204030204" pitchFamily="34" charset="0"/>
                <a:ea typeface="MS PGothic" panose="020B0600070205080204" pitchFamily="34" charset="-128"/>
              </a:rPr>
              <a:t>9bis</a:t>
            </a:r>
            <a:r>
              <a:rPr lang="en-GB" altLang="fr-FR" sz="2000" dirty="0">
                <a:latin typeface="Calibri" panose="020F0502020204030204" pitchFamily="34" charset="0"/>
                <a:ea typeface="MS PGothic" panose="020B0600070205080204" pitchFamily="34" charset="-128"/>
              </a:rPr>
              <a:t>-e</a:t>
            </a:r>
            <a:br>
              <a:rPr lang="ja-JP" altLang="en-GB" sz="2000" dirty="0">
                <a:latin typeface="Calibri" panose="020F0502020204030204" pitchFamily="34" charset="0"/>
                <a:ea typeface="MS PGothic" panose="020B0600070205080204" pitchFamily="34" charset="-128"/>
              </a:rPr>
            </a:br>
            <a:r>
              <a:rPr lang="ja-JP" altLang="en-GB" sz="2000" dirty="0">
                <a:latin typeface="Calibri" panose="020F0502020204030204" pitchFamily="34" charset="0"/>
                <a:ea typeface="MS PGothic" panose="020B0600070205080204" pitchFamily="34" charset="-128"/>
              </a:rPr>
              <a:t>1</a:t>
            </a:r>
            <a:r>
              <a:rPr lang="en-US" altLang="ja-JP" sz="2000" dirty="0">
                <a:latin typeface="Calibri" panose="020F0502020204030204" pitchFamily="34" charset="0"/>
                <a:ea typeface="MS PGothic" panose="020B0600070205080204" pitchFamily="34" charset="-128"/>
              </a:rPr>
              <a:t>7</a:t>
            </a:r>
            <a:r>
              <a:rPr lang="en-US" altLang="ja-JP" sz="2000" dirty="0">
                <a:latin typeface="Calibri" panose="020F0502020204030204" pitchFamily="34" charset="0"/>
                <a:ea typeface="MS PGothic" panose="020B0600070205080204" pitchFamily="34" charset="-128"/>
              </a:rPr>
              <a:t> -26 Apr 2023</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Online</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zh-CN" sz="2000" b="1" dirty="0">
                <a:latin typeface="Calibri" panose="020F0502020204030204" pitchFamily="34" charset="0"/>
                <a:ea typeface="MS PGothic" panose="020B0600070205080204" pitchFamily="34" charset="-128"/>
              </a:rPr>
              <a:t>3xxxx</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itle 2"/>
          <p:cNvSpPr>
            <a:spLocks noGrp="1"/>
          </p:cNvSpPr>
          <p:nvPr>
            <p:ph type="title"/>
          </p:nvPr>
        </p:nvSpPr>
        <p:spPr/>
        <p:txBody>
          <a:bodyPr vert="horz" wrap="square" lIns="91440" tIns="45720" rIns="91440" bIns="45720" anchor="ctr" anchorCtr="0"/>
          <a:p>
            <a:r>
              <a:rPr lang="en-US" altLang="en-US" dirty="0"/>
              <a:t>Meeting Practicalities (3)</a:t>
            </a:r>
            <a:endParaRPr lang="en-US" altLang="en-US" dirty="0"/>
          </a:p>
        </p:txBody>
      </p:sp>
      <p:sp>
        <p:nvSpPr>
          <p:cNvPr id="1638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5" name="Content Placeholder 1"/>
          <p:cNvSpPr>
            <a:spLocks noGrp="1"/>
          </p:cNvSpPr>
          <p:nvPr>
            <p:ph idx="1"/>
          </p:nvPr>
        </p:nvSpPr>
        <p:spPr bwMode="auto">
          <a:xfrm>
            <a:off x="609600" y="1341755"/>
            <a:ext cx="10972800" cy="471868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The rapporteurs of each TS is responsible to filter TEI corrections/enhancements with priority level from an objective point of view and report to Chair </a:t>
            </a:r>
            <a:r>
              <a:rPr lang="en-US" altLang="en-US" sz="2000" strike="noStrike" noProof="0" dirty="0">
                <a:ln>
                  <a:noFill/>
                </a:ln>
                <a:effectLst/>
                <a:uLnTx/>
                <a:uFillTx/>
                <a:sym typeface="+mn-ea"/>
              </a:rPr>
              <a:t>on the week before the meeting (Note: only essential corrections allowed for frozen releases)</a:t>
            </a:r>
            <a:endParaRPr lang="en-US" altLang="en-US" sz="2000" strike="noStrike" noProof="0" dirty="0">
              <a:ln>
                <a:noFill/>
              </a:ln>
              <a:effectLst/>
              <a:uLnTx/>
              <a:uFillTx/>
              <a:sym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sz="2000" strike="noStrike" noProof="0" dirty="0">
                <a:ln>
                  <a:noFill/>
                </a:ln>
                <a:effectLst/>
                <a:uLnTx/>
                <a:uFillTx/>
                <a:sym typeface="+mn-ea"/>
              </a:rPr>
              <a:t>The moderator of each CB shall take the TU allocated for this SI/WI into account when pick up the objectives for each email discussion. It is recommended to focus on the most important aspects to progress the discussion, e.g., no more than 8 questions per CB</a:t>
            </a:r>
            <a:endParaRPr lang="en-US" sz="2000" strike="noStrike" noProof="0" dirty="0">
              <a:ln>
                <a:noFill/>
              </a:ln>
              <a:effectLst/>
              <a:uLnTx/>
              <a:uFillTx/>
              <a:sym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For those sessions chaired by </a:t>
            </a:r>
            <a:r>
              <a:rPr kumimoji="0" lang="en-US" altLang="en-US" sz="2000" b="0" i="0" u="none" strike="noStrike" kern="0" cap="none" spc="0" normalizeH="0" baseline="0" noProof="0" dirty="0">
                <a:ln>
                  <a:noFill/>
                </a:ln>
                <a:solidFill>
                  <a:schemeClr val="tx1"/>
                </a:solidFill>
                <a:effectLst/>
                <a:uLnTx/>
                <a:uFillTx/>
                <a:latin typeface="+mn-lt"/>
              </a:rPr>
              <a:t>Vice chairs</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the final conclusion on CBs will be made by </a:t>
            </a:r>
            <a:r>
              <a:rPr kumimoji="0" lang="en-US" altLang="en-US" sz="2000" b="0" i="0" u="none" strike="noStrike" kern="0" cap="none" spc="0" normalizeH="0" baseline="0" noProof="0" dirty="0">
                <a:ln>
                  <a:noFill/>
                </a:ln>
                <a:solidFill>
                  <a:schemeClr val="tx1"/>
                </a:solidFill>
                <a:effectLst/>
                <a:uLnTx/>
                <a:uFillTx/>
                <a:latin typeface="+mn-lt"/>
              </a:rPr>
              <a:t>Vice Chairs</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on the first final CB online session (on </a:t>
            </a:r>
            <a:r>
              <a:rPr kumimoji="0" lang="en-US" sz="2000" b="0" i="0" u="none" strike="noStrike" kern="0" cap="none" spc="0" normalizeH="0" baseline="0" noProof="0" dirty="0">
                <a:ln>
                  <a:noFill/>
                </a:ln>
                <a:solidFill>
                  <a:schemeClr val="tx1"/>
                </a:solidFill>
                <a:effectLst/>
                <a:highlight>
                  <a:srgbClr val="FFFF00"/>
                </a:highlight>
                <a:uLnTx/>
                <a:uFillTx/>
                <a:latin typeface="+mn-lt"/>
                <a:ea typeface="+mn-ea"/>
                <a:cs typeface="+mn-cs"/>
              </a:rPr>
              <a:t>Tuesday</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of the second week )</a:t>
            </a:r>
            <a:endParaRPr kumimoji="0" lang="en-US" altLang="en-US" sz="20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The moderator should announce whether the CB can be closed over RAN3 email reflector and also update the excel file “CB final status” in the draft box on </a:t>
            </a:r>
            <a:r>
              <a:rPr lang="en-US" altLang="en-US" sz="2000" strike="noStrike" noProof="0" dirty="0">
                <a:ln>
                  <a:noFill/>
                </a:ln>
                <a:effectLst/>
                <a:uLnTx/>
                <a:uFillTx/>
                <a:sym typeface="+mn-ea"/>
              </a:rPr>
              <a:t>the 3GPP FTP server</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the flag on each CB can also be made by updat</a:t>
            </a:r>
            <a:r>
              <a:rPr kumimoji="0" lang="en-US" sz="2000" b="0" i="0" u="none" strike="noStrike" kern="0" cap="none" spc="0" normalizeH="0" baseline="0" noProof="0" dirty="0">
                <a:ln>
                  <a:noFill/>
                </a:ln>
                <a:solidFill>
                  <a:schemeClr val="tx1"/>
                </a:solidFill>
                <a:effectLst/>
                <a:uLnTx/>
                <a:uFillTx/>
                <a:latin typeface="+mn-lt"/>
                <a:ea typeface="+mn-ea"/>
                <a:cs typeface="+mn-cs"/>
              </a:rPr>
              <a:t>ing the excel file with the flag company name and flag reason duri</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ng the flag time period. </a:t>
            </a:r>
            <a:endParaRPr kumimoji="0" lang="en-US" altLang="en-US" sz="2000" b="0" i="0" u="none" strike="noStrike" kern="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 CB final status.xlsx</a:t>
            </a:r>
            <a:endParaRPr kumimoji="0" lang="en-US" altLang="en-US" sz="2000" b="0" i="0" u="none" strike="noStrike" kern="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 Guidelines for CB_Final_Status.docx </a:t>
            </a:r>
            <a:endParaRPr kumimoji="0" lang="en-US" altLang="en-US" sz="24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graphicFrame>
        <p:nvGraphicFramePr>
          <p:cNvPr id="17411" name="对象 2">
            <a:hlinkClick r:id="" action="ppaction://ole?verb="/>
          </p:cNvPr>
          <p:cNvGraphicFramePr>
            <a:graphicFrameLocks noChangeAspect="1"/>
          </p:cNvGraphicFramePr>
          <p:nvPr/>
        </p:nvGraphicFramePr>
        <p:xfrm>
          <a:off x="6527483" y="4940935"/>
          <a:ext cx="971550" cy="952500"/>
        </p:xfrm>
        <a:graphic>
          <a:graphicData uri="http://schemas.openxmlformats.org/presentationml/2006/ole">
            <mc:AlternateContent xmlns:mc="http://schemas.openxmlformats.org/markup-compatibility/2006">
              <mc:Choice xmlns:v="urn:schemas-microsoft-com:vml" Requires="v">
                <p:oleObj spid="_x0000_s3076" name="" showAsIcon="1" r:id="rId2" imgW="971550" imgH="952500" progId="Excel.Sheet.12">
                  <p:embed/>
                </p:oleObj>
              </mc:Choice>
              <mc:Fallback>
                <p:oleObj name="" showAsIcon="1" r:id="rId2" imgW="971550" imgH="952500" progId="Excel.Sheet.12">
                  <p:embed/>
                  <p:pic>
                    <p:nvPicPr>
                      <p:cNvPr id="0" name="图片 3075"/>
                      <p:cNvPicPr/>
                      <p:nvPr/>
                    </p:nvPicPr>
                    <p:blipFill>
                      <a:blip r:embed="rId3"/>
                      <a:stretch>
                        <a:fillRect/>
                      </a:stretch>
                    </p:blipFill>
                    <p:spPr>
                      <a:xfrm>
                        <a:off x="6527483" y="4940935"/>
                        <a:ext cx="971550" cy="952500"/>
                      </a:xfrm>
                      <a:prstGeom prst="rect">
                        <a:avLst/>
                      </a:prstGeom>
                      <a:noFill/>
                      <a:ln w="38100">
                        <a:noFill/>
                        <a:miter/>
                      </a:ln>
                    </p:spPr>
                  </p:pic>
                </p:oleObj>
              </mc:Fallback>
            </mc:AlternateContent>
          </a:graphicData>
        </a:graphic>
      </p:graphicFrame>
      <p:graphicFrame>
        <p:nvGraphicFramePr>
          <p:cNvPr id="17412" name="对象 3">
            <a:hlinkClick r:id="" action="ppaction://ole?verb="/>
          </p:cNvPr>
          <p:cNvGraphicFramePr>
            <a:graphicFrameLocks noChangeAspect="1"/>
          </p:cNvGraphicFramePr>
          <p:nvPr/>
        </p:nvGraphicFramePr>
        <p:xfrm>
          <a:off x="7895908" y="4940935"/>
          <a:ext cx="971550" cy="952500"/>
        </p:xfrm>
        <a:graphic>
          <a:graphicData uri="http://schemas.openxmlformats.org/presentationml/2006/ole">
            <mc:AlternateContent xmlns:mc="http://schemas.openxmlformats.org/markup-compatibility/2006">
              <mc:Choice xmlns:v="urn:schemas-microsoft-com:vml" Requires="v">
                <p:oleObj spid="_x0000_s3077" name="" showAsIcon="1" r:id="rId4" imgW="971550" imgH="952500" progId="Word.Document.12">
                  <p:embed/>
                </p:oleObj>
              </mc:Choice>
              <mc:Fallback>
                <p:oleObj name="" showAsIcon="1" r:id="rId4" imgW="971550" imgH="952500" progId="Word.Document.12">
                  <p:embed/>
                  <p:pic>
                    <p:nvPicPr>
                      <p:cNvPr id="0" name="图片 3076"/>
                      <p:cNvPicPr/>
                      <p:nvPr/>
                    </p:nvPicPr>
                    <p:blipFill>
                      <a:blip r:embed="rId5"/>
                      <a:stretch>
                        <a:fillRect/>
                      </a:stretch>
                    </p:blipFill>
                    <p:spPr>
                      <a:xfrm>
                        <a:off x="7895908" y="4940935"/>
                        <a:ext cx="971550" cy="952500"/>
                      </a:xfrm>
                      <a:prstGeom prst="rect">
                        <a:avLst/>
                      </a:prstGeom>
                      <a:noFill/>
                      <a:ln w="38100">
                        <a:noFill/>
                        <a:miter/>
                      </a:ln>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600200"/>
            <a:ext cx="10972800" cy="4852988"/>
          </a:xfrm>
        </p:spPr>
        <p:txBody>
          <a:bodyPr vert="horz" wrap="square" lIns="91440" tIns="45720" rIns="91440" bIns="45720" numCol="1" anchor="t" anchorCtr="0" compatLnSpc="1">
            <a:normAutofit fontScale="725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Please register for all teleconferences as follows:</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First name: “COMPANY – FirstName”</a:t>
            </a:r>
            <a:endPar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Last name: “</a:t>
            </a:r>
            <a:r>
              <a:rPr kumimoji="0" lang="en-US" altLang="en-US" sz="2400" b="0" i="0" u="none" strike="noStrike" kern="0" cap="none" spc="0" normalizeH="0" baseline="0" noProof="0" dirty="0" err="1">
                <a:ln>
                  <a:noFill/>
                </a:ln>
                <a:solidFill>
                  <a:srgbClr val="FF0000"/>
                </a:solidFill>
                <a:effectLst/>
                <a:uLnTx/>
                <a:uFillTx/>
                <a:latin typeface="+mn-lt"/>
                <a:ea typeface="Arial" panose="020B0604020202020204" pitchFamily="34" charset="0"/>
                <a:cs typeface="+mn-ea"/>
              </a:rPr>
              <a:t>LastName</a:t>
            </a: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a:t>
            </a:r>
            <a:endPar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(This makes it easier for everyone to see which company wants to talk)</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Delegates should always monitor the 3GPP FTP server and the RAN3 reflector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Workload control for delegates: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Many more CBs and e-mails than a f2f meeting are expected</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Hard stops of GTW sessions for regular online technical discussions with a maximum of 30mins overrun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30000"/>
              </a:lnSpc>
              <a:spcBef>
                <a:spcPts val="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Obey the quota rules in </a:t>
            </a: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R3-221096</a:t>
            </a: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 (noted in RAN3#114bis-e, noted but the contents of this document is agreeable and continues to be the basis for working with quotas in RAN3) </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Engaging in e-mail discussions over the week-end is </a:t>
            </a: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discouraged</a:t>
            </a: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 – if you do:</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You should not expect replies</a:t>
            </a:r>
            <a:endPar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Receiving no replies shall not imply </a:t>
            </a:r>
            <a:r>
              <a:rPr kumimoji="0" lang="en-US" altLang="en-US" sz="2000" b="0" i="0" u="none" strike="noStrike" kern="0" cap="none" spc="0" normalizeH="0" baseline="0" noProof="0">
                <a:ln>
                  <a:noFill/>
                </a:ln>
                <a:solidFill>
                  <a:schemeClr val="tx1"/>
                </a:solidFill>
                <a:effectLst/>
                <a:uLnTx/>
                <a:uFillTx/>
                <a:latin typeface="+mn-lt"/>
                <a:ea typeface="Arial" panose="020B0604020202020204" pitchFamily="34" charset="0"/>
                <a:cs typeface="+mn-ea"/>
              </a:rPr>
              <a:t>that there are no </a:t>
            </a: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objections</a:t>
            </a:r>
            <a:endPar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Chair may step in and suspend the thread</a:t>
            </a:r>
            <a:endPar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In the future, MCC may disable access to the RAN3 reflector during the week-end</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p:txBody>
      </p:sp>
      <p:sp>
        <p:nvSpPr>
          <p:cNvPr id="18434" name="Title 2"/>
          <p:cNvSpPr>
            <a:spLocks noGrp="1"/>
          </p:cNvSpPr>
          <p:nvPr>
            <p:ph type="title"/>
          </p:nvPr>
        </p:nvSpPr>
        <p:spPr/>
        <p:txBody>
          <a:bodyPr vert="horz" wrap="square" lIns="91440" tIns="45720" rIns="91440" bIns="45720" anchor="ctr" anchorCtr="0"/>
          <a:p>
            <a:r>
              <a:rPr lang="en-US" altLang="en-US" dirty="0"/>
              <a:t>Meeting Practicalities (4)</a:t>
            </a:r>
            <a:endParaRPr lang="en-US" altLang="en-US" dirty="0"/>
          </a:p>
        </p:txBody>
      </p:sp>
      <p:sp>
        <p:nvSpPr>
          <p:cNvPr id="1843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Rectangle 11"/>
          <p:cNvSpPr/>
          <p:nvPr/>
        </p:nvSpPr>
        <p:spPr>
          <a:xfrm>
            <a:off x="9604375" y="4221163"/>
            <a:ext cx="2374900" cy="1477962"/>
          </a:xfrm>
          <a:prstGeom prst="rect">
            <a:avLst/>
          </a:prstGeom>
          <a:noFill/>
          <a:ln w="9525">
            <a:noFill/>
          </a:ln>
        </p:spPr>
        <p:txBody>
          <a:bodyPr anchor="t" anchorCtr="0">
            <a:spAutoFit/>
          </a:bodyPr>
          <a:p>
            <a:pPr eaLnBrk="0" hangingPunct="0"/>
            <a:r>
              <a:rPr lang="en-US" altLang="en-US" sz="1800" dirty="0">
                <a:latin typeface="Arial" panose="020B0604020202020204" pitchFamily="34" charset="0"/>
                <a:ea typeface="MS PGothic" panose="020B0600070205080204" pitchFamily="34" charset="-128"/>
              </a:rPr>
              <a:t>Actual schedule to be circulated before the meeting</a:t>
            </a:r>
            <a:endParaRPr lang="en-US" altLang="en-US" sz="1800" dirty="0">
              <a:latin typeface="Arial" panose="020B0604020202020204" pitchFamily="34" charset="0"/>
              <a:ea typeface="MS PGothic" panose="020B0600070205080204" pitchFamily="34" charset="-128"/>
            </a:endParaRPr>
          </a:p>
          <a:p>
            <a:pPr eaLnBrk="0" hangingPunct="0"/>
            <a:endParaRPr lang="en-US" altLang="en-US" sz="1800" dirty="0">
              <a:latin typeface="Arial" panose="020B0604020202020204" pitchFamily="34" charset="0"/>
              <a:ea typeface="MS PGothic" panose="020B0600070205080204" pitchFamily="34" charset="-128"/>
            </a:endParaRPr>
          </a:p>
          <a:p>
            <a:pPr eaLnBrk="0" hangingPunct="0"/>
            <a:r>
              <a:rPr lang="en-US" altLang="en-US" sz="1800" dirty="0">
                <a:latin typeface="Arial" panose="020B0604020202020204" pitchFamily="34" charset="0"/>
                <a:ea typeface="MS PGothic" panose="020B0600070205080204" pitchFamily="34" charset="-128"/>
              </a:rPr>
              <a:t>(All times are UTC)</a:t>
            </a:r>
            <a:endParaRPr lang="en-US" altLang="en-US" sz="1800" dirty="0">
              <a:latin typeface="Arial" panose="020B0604020202020204" pitchFamily="34" charset="0"/>
              <a:ea typeface="MS PGothic" panose="020B0600070205080204" pitchFamily="34" charset="-128"/>
            </a:endParaRPr>
          </a:p>
        </p:txBody>
      </p:sp>
      <p:sp>
        <p:nvSpPr>
          <p:cNvPr id="19458" name="Title 2"/>
          <p:cNvSpPr>
            <a:spLocks noGrp="1"/>
          </p:cNvSpPr>
          <p:nvPr>
            <p:ph type="title"/>
          </p:nvPr>
        </p:nvSpPr>
        <p:spPr>
          <a:xfrm>
            <a:off x="8545513" y="1628775"/>
            <a:ext cx="3433762" cy="1143000"/>
          </a:xfrm>
        </p:spPr>
        <p:txBody>
          <a:bodyPr vert="horz" wrap="square" lIns="91440" tIns="45720" rIns="91440" bIns="45720" anchor="ctr" anchorCtr="0"/>
          <a:p>
            <a:r>
              <a:rPr lang="en-US" altLang="en-US" dirty="0"/>
              <a:t>Sample schedule for e-meeting</a:t>
            </a:r>
            <a:endParaRPr lang="en-US" altLang="en-US" dirty="0"/>
          </a:p>
        </p:txBody>
      </p:sp>
      <p:graphicFrame>
        <p:nvGraphicFramePr>
          <p:cNvPr id="19459" name="对象 1"/>
          <p:cNvGraphicFramePr/>
          <p:nvPr/>
        </p:nvGraphicFramePr>
        <p:xfrm>
          <a:off x="792163" y="301625"/>
          <a:ext cx="7286625" cy="6003925"/>
        </p:xfrm>
        <a:graphic>
          <a:graphicData uri="http://schemas.openxmlformats.org/presentationml/2006/ole">
            <mc:AlternateContent xmlns:mc="http://schemas.openxmlformats.org/markup-compatibility/2006">
              <mc:Choice xmlns:v="urn:schemas-microsoft-com:vml" Requires="v">
                <p:oleObj spid="_x0000_s3078" name="" r:id="rId1" imgW="4311650" imgH="4070350" progId="Paint.Picture">
                  <p:embed/>
                </p:oleObj>
              </mc:Choice>
              <mc:Fallback>
                <p:oleObj name="" r:id="rId1" imgW="4311650" imgH="4070350" progId="Paint.Picture">
                  <p:embed/>
                  <p:pic>
                    <p:nvPicPr>
                      <p:cNvPr id="0" name="图片 3077"/>
                      <p:cNvPicPr/>
                      <p:nvPr/>
                    </p:nvPicPr>
                    <p:blipFill>
                      <a:blip r:embed="rId2"/>
                      <a:stretch>
                        <a:fillRect/>
                      </a:stretch>
                    </p:blipFill>
                    <p:spPr>
                      <a:xfrm>
                        <a:off x="792163" y="301625"/>
                        <a:ext cx="7286625" cy="6003925"/>
                      </a:xfrm>
                      <a:prstGeom prst="rect">
                        <a:avLst/>
                      </a:prstGeom>
                      <a:noFill/>
                      <a:ln w="38100">
                        <a:noFill/>
                        <a:miter/>
                      </a:ln>
                    </p:spPr>
                  </p:pic>
                </p:oleObj>
              </mc:Fallback>
            </mc:AlternateContent>
          </a:graphicData>
        </a:graphic>
      </p:graphicFrame>
      <p:sp>
        <p:nvSpPr>
          <p:cNvPr id="19460"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RAN3#119bis-e</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a:t>
            </a:r>
            <a:r>
              <a:rPr kumimoji="0" lang="en-US" altLang="en-US" sz="2800" b="0" i="0" u="none" strike="noStrike" kern="0" cap="none" spc="0" normalizeH="0" baseline="0" noProof="0" dirty="0">
                <a:ln>
                  <a:noFill/>
                </a:ln>
                <a:solidFill>
                  <a:schemeClr val="tx1"/>
                </a:solidFill>
                <a:effectLst/>
                <a:uLnTx/>
                <a:uFillTx/>
                <a:latin typeface="+mn-lt"/>
                <a:ea typeface="+mn-ea"/>
                <a:cs typeface="+mn-cs"/>
              </a:rPr>
              <a:t>will be run as Electronic Meeting</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Defined in 3GPP Working Procedures Annex F.4.2</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3GPP Working Procedures Annex I (“Special procedures for exceptional situations restricting travel”) is currently in force</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Deadlines and dates apply to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#119bis-e</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The following takes into account the experience with recent e-meetings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p:txBody>
          <a:bodyPr vert="horz" wrap="square" lIns="91440" tIns="45720" rIns="91440" bIns="45720" numCol="1" anchor="t" anchorCtr="0" compatLnSpc="1">
            <a:normAutofit fontScale="9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Electronic meetings such as audio / video conferences, email exchanges considered as meetings, etc, are encouraged where appropriate.  For such events, the Secretary will establish the attendance list on the basis of those actually participating in the meeting (those dialling in 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kumimoji="0" lang="en-US" sz="2800" b="0" i="0" u="none" strike="noStrike" kern="0" cap="none" spc="0" normalizeH="0" baseline="0" noProof="0" dirty="0">
                <a:ln>
                  <a:noFill/>
                </a:ln>
                <a:solidFill>
                  <a:schemeClr val="tx1"/>
                </a:solidFill>
                <a:effectLst/>
                <a:uLnTx/>
                <a:uFillTx/>
                <a:latin typeface="+mn-lt"/>
                <a:ea typeface="+mn-ea"/>
                <a:cs typeface="+mn-cs"/>
              </a:rPr>
            </a:br>
            <a:br>
              <a:rPr kumimoji="0" lang="en-US" sz="2800" b="0" i="0" u="none" strike="noStrike" kern="0" cap="none" spc="0" normalizeH="0" baseline="0" noProof="0" dirty="0">
                <a:ln>
                  <a:noFill/>
                </a:ln>
                <a:solidFill>
                  <a:schemeClr val="tx1"/>
                </a:solidFill>
                <a:effectLst/>
                <a:uLnTx/>
                <a:uFillTx/>
                <a:latin typeface="+mn-lt"/>
                <a:ea typeface="+mn-ea"/>
                <a:cs typeface="+mn-cs"/>
              </a:rPr>
            </a:b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 Annex F.4.2]</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Content Placeholder 1"/>
          <p:cNvSpPr>
            <a:spLocks noGrp="1"/>
          </p:cNvSpPr>
          <p:nvPr>
            <p:ph idx="1"/>
          </p:nvPr>
        </p:nvSpPr>
        <p:spPr>
          <a:xfrm>
            <a:off x="601663" y="1165225"/>
            <a:ext cx="10972800" cy="5418138"/>
          </a:xfrm>
        </p:spPr>
        <p:txBody>
          <a:bodyPr vert="horz" wrap="square" lIns="91440" tIns="45720" rIns="91440" bIns="45720" anchor="t" anchorCtr="0"/>
          <a:p>
            <a:pPr marL="0" indent="0">
              <a:buNone/>
            </a:pPr>
            <a:r>
              <a:rPr lang="en-US" altLang="en-US" sz="1000"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br>
              <a:rPr lang="en-US" altLang="en-US" sz="1000" dirty="0"/>
            </a:br>
            <a:br>
              <a:rPr lang="en-US" altLang="en-US" sz="1000" dirty="0"/>
            </a:br>
            <a:r>
              <a:rPr lang="en-US" altLang="en-US" sz="1000" dirty="0"/>
              <a:t>Currently, the rules for accrual of voting rights (Article35 and Annex I).</a:t>
            </a:r>
            <a:br>
              <a:rPr lang="en-US" altLang="en-US" sz="1000" dirty="0"/>
            </a:br>
            <a:r>
              <a:rPr lang="en-US" altLang="en-US" sz="1000" dirty="0"/>
              <a:t>The following changes in the working procedures are in effect when this annex is activated:</a:t>
            </a:r>
            <a:br>
              <a:rPr lang="en-US" altLang="en-US" sz="1000" dirty="0"/>
            </a:br>
            <a:br>
              <a:rPr lang="en-US" altLang="en-US" sz="1000" dirty="0"/>
            </a:br>
            <a:r>
              <a:rPr lang="en-US" altLang="en-US" sz="1000" b="1" dirty="0"/>
              <a:t>Article 26: TSG and WG voting during a meeting</a:t>
            </a:r>
            <a:br>
              <a:rPr lang="en-US" altLang="en-US" sz="1000" dirty="0"/>
            </a:br>
            <a:r>
              <a:rPr lang="en-US" altLang="en-US" sz="1000" dirty="0"/>
              <a:t>The following additions to article 26 are in effect:</a:t>
            </a:r>
            <a:br>
              <a:rPr lang="en-US" altLang="en-US" sz="1000" dirty="0"/>
            </a:br>
            <a:br>
              <a:rPr lang="en-US" altLang="en-US" sz="1000" dirty="0"/>
            </a:br>
            <a:r>
              <a:rPr lang="en-US" altLang="en-US" sz="1000" dirty="0"/>
              <a:t>If voting occurs in the context of an Electronic Meeting (see F.4.2), then:</a:t>
            </a:r>
            <a:br>
              <a:rPr lang="en-US" altLang="en-US" sz="1000" dirty="0"/>
            </a:br>
            <a:r>
              <a:rPr lang="en-US" altLang="en-US" sz="1000" dirty="0"/>
              <a:t>-Proxies are not allowed.</a:t>
            </a:r>
            <a:endParaRPr lang="en-US" altLang="en-US" sz="1000" dirty="0"/>
          </a:p>
          <a:p>
            <a:pPr marL="0" indent="0">
              <a:buNone/>
            </a:pPr>
            <a:r>
              <a:rPr lang="en-US" altLang="en-US" sz="1000" dirty="0"/>
              <a:t>-Quorum does not apply.</a:t>
            </a:r>
            <a:endParaRPr lang="en-US" altLang="en-US" sz="1000" dirty="0"/>
          </a:p>
          <a:p>
            <a:pPr marL="0" indent="0">
              <a:buNone/>
            </a:pPr>
            <a:r>
              <a:rPr lang="en-US" altLang="en-US" sz="1000" dirty="0"/>
              <a:t>-The voting period shall be a minimum of 18 consecutive hours excluding the period 12:00 UTC Friday to 11:59 UTC Monday which excludes Saturday and Sunday in every time zone. The use of 18:00 UTC to 12:00 UTC the next day is recommended for the voting period.</a:t>
            </a:r>
            <a:endParaRPr lang="en-US" altLang="en-US" sz="1000" dirty="0"/>
          </a:p>
          <a:p>
            <a:pPr marL="0" indent="0">
              <a:buNone/>
            </a:pPr>
            <a:r>
              <a:rPr lang="en-US" altLang="en-US" sz="1000" dirty="0"/>
              <a:t>-The voting period shall commence no earlier than the start of the Electronic meeting and complete before the closure of the meeting. Voting for elections may exceptionally extend past the scheduled end of the meeting if additional rounds are required to complete the election of all open positions.  Such elections are considered to be part of the meeting in which the elections started.</a:t>
            </a:r>
            <a:endParaRPr lang="en-US" altLang="en-US" sz="1000" dirty="0"/>
          </a:p>
          <a:p>
            <a:pPr marL="0" indent="0">
              <a:buNone/>
            </a:pPr>
            <a:r>
              <a:rPr lang="en-US" altLang="en-US" sz="1000" dirty="0"/>
              <a:t>-The starting and closing times of the vote shall be clearly announced and disseminated to all on the principal TSG or WG membership mail exploder lists.</a:t>
            </a:r>
            <a:endParaRPr lang="en-US" altLang="en-US" sz="1000" dirty="0"/>
          </a:p>
          <a:p>
            <a:pPr marL="0" indent="0">
              <a:buNone/>
            </a:pPr>
            <a:r>
              <a:rPr lang="en-US" altLang="en-US" sz="1000" dirty="0"/>
              <a:t>-The list of Voting Members (IMs that are eligible to vote) is as defined in article 35.  Delegates vote on behalf of the IM under which they have registered, and only delegates checked in to the meeting may vote. </a:t>
            </a:r>
            <a:endParaRPr lang="en-US" altLang="en-US" sz="1000" dirty="0"/>
          </a:p>
          <a:p>
            <a:pPr marL="0" indent="0">
              <a:buNone/>
            </a:pPr>
            <a:r>
              <a:rPr lang="en-US" altLang="en-US" sz="1000" dirty="0"/>
              <a:t>-If, in accordance with Article 25, the TSG or WG decides that a secret ballot is required, voting shall preserve the secrecy of the votes cast.</a:t>
            </a:r>
            <a:endParaRPr lang="en-US" altLang="en-US" sz="1000" dirty="0"/>
          </a:p>
          <a:p>
            <a:pPr marL="0" indent="0">
              <a:buNone/>
            </a:pPr>
            <a:r>
              <a:rPr lang="en-US" altLang="en-US" sz="1000" dirty="0"/>
              <a:t>-A secure voting tool provided by the MCC shall be used for elections, and is also encouraged for other matters where voting is required.</a:t>
            </a:r>
            <a:br>
              <a:rPr lang="en-US" altLang="en-US" sz="1000" dirty="0"/>
            </a:br>
            <a:br>
              <a:rPr lang="en-US" altLang="en-US" sz="1000" dirty="0"/>
            </a:br>
            <a:r>
              <a:rPr lang="en-US" altLang="en-US" sz="1000" b="1" dirty="0"/>
              <a:t>35.5 Meetings other than ordinary meetings</a:t>
            </a:r>
            <a:br>
              <a:rPr lang="en-US" altLang="en-US" sz="1000" b="1" dirty="0"/>
            </a:br>
            <a:br>
              <a:rPr lang="en-US" altLang="en-US" sz="1000" dirty="0"/>
            </a:br>
            <a:r>
              <a:rPr lang="en-US" altLang="en-US" sz="1000" dirty="0"/>
              <a:t>Any group that wants to call an electronic meeting (audio, video, document distribution by posting or e-mail, etc) may do so, although this works best with smaller groups. Therefore, all electronic meetings are allowed but only ordinary meetings (see annex F) count towards attendance. However, if a meeting is designated as face-to-face, provision of bridge and speakerphone capabilities for those requesting it would be at the discretion of the host. Those participating by speakerphone are not to be counted toward quorum or attendance, and are not allowed to vote.</a:t>
            </a:r>
            <a:endParaRPr lang="en-US" altLang="en-US" sz="1000" dirty="0"/>
          </a:p>
          <a:p>
            <a:pPr marL="0" indent="0">
              <a:buNone/>
            </a:pPr>
            <a:r>
              <a:rPr lang="en-US" altLang="en-US" sz="1000" dirty="0"/>
              <a:t>For the determination of the quorum, see annex H.</a:t>
            </a:r>
            <a:br>
              <a:rPr lang="en-US" altLang="en-US" sz="1000" dirty="0"/>
            </a:br>
            <a:endParaRPr lang="en-US" altLang="en-US" sz="1000" dirty="0"/>
          </a:p>
          <a:p>
            <a:pPr marL="0" indent="0">
              <a:buNone/>
            </a:pPr>
            <a:r>
              <a:rPr lang="en-US" altLang="en-US" sz="1000" dirty="0"/>
              <a:t>[3GPP Working Procedures Annex I]</a:t>
            </a:r>
            <a:endParaRPr lang="en-US" altLang="en-US" sz="1000" dirty="0"/>
          </a:p>
        </p:txBody>
      </p:sp>
      <p:sp>
        <p:nvSpPr>
          <p:cNvPr id="11266"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126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#119bis-e</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All approved CRs need to be re-submitted in RAN3#120 based on the latest release of specs</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#119bis-e</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takes place on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 17 -26 Apr</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Daily conference calls will take place</a:t>
            </a:r>
            <a:r>
              <a:rPr kumimoji="0" lang="en-US" altLang="en-US" sz="2400" b="0" i="0" u="none" strike="noStrike" kern="0" cap="none" spc="0" normalizeH="0" baseline="0" noProof="0" dirty="0">
                <a:ln>
                  <a:noFill/>
                </a:ln>
                <a:solidFill>
                  <a:schemeClr val="tx1"/>
                </a:solidFill>
                <a:effectLst/>
                <a:highlight>
                  <a:srgbClr val="FFFF00"/>
                </a:highlight>
                <a:uLnTx/>
                <a:uFillTx/>
                <a:latin typeface="+mn-lt"/>
              </a:rPr>
              <a:t> 17 -26 Apr</a:t>
            </a:r>
            <a:r>
              <a:rPr kumimoji="0" lang="en-US" altLang="en-US" sz="2400" b="0" i="0" u="none" strike="noStrike" kern="0" cap="none" spc="0" normalizeH="0" baseline="0" noProof="0" dirty="0">
                <a:ln>
                  <a:noFill/>
                </a:ln>
                <a:solidFill>
                  <a:schemeClr val="tx1"/>
                </a:solidFill>
                <a:effectLst/>
                <a:uLnTx/>
                <a:uFillTx/>
                <a:latin typeface="+mn-lt"/>
              </a:rPr>
              <a:t>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by e-mail</a:t>
            </a:r>
            <a:endParaRPr kumimoji="0" lang="en-US" altLang="en-US" sz="2400" b="0" i="0" u="none" strike="noStrike" kern="0" cap="none" spc="0" normalizeH="0" baseline="0" noProof="0" dirty="0">
              <a:ln>
                <a:noFill/>
              </a:ln>
              <a:solidFill>
                <a:schemeClr val="tx1"/>
              </a:solidFill>
              <a:effectLst/>
              <a:uLnTx/>
              <a:uFillTx/>
              <a:latin typeface="+mn-lt"/>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rPr>
              <a:t>E-mail discussions set up before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cs typeface="+mn-ea"/>
              </a:rPr>
              <a:t>No “offline” GTW sessions in parallel with “online” sessions in this meeting</a:t>
            </a: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noProof="0" dirty="0">
                <a:ln>
                  <a:noFill/>
                </a:ln>
                <a:solidFill>
                  <a:srgbClr val="FF0000"/>
                </a:solidFill>
                <a:effectLst/>
                <a:highlight>
                  <a:srgbClr val="FFFF00"/>
                </a:highlight>
                <a:uLnTx/>
                <a:uFillTx/>
              </a:rPr>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sz="1800" strike="noStrike" noProof="0" dirty="0">
                <a:ln>
                  <a:noFill/>
                </a:ln>
                <a:effectLst/>
                <a:highlight>
                  <a:srgbClr val="FFFF00"/>
                </a:highlight>
                <a:uLnTx/>
                <a:uFillTx/>
                <a:ea typeface="+mn-ea"/>
                <a:cs typeface="+mn-cs"/>
              </a:rPr>
              <a:t>Details in Article33: </a:t>
            </a:r>
            <a:r>
              <a:rPr lang="en-US" sz="1800" strike="noStrike" noProof="0" dirty="0">
                <a:ln>
                  <a:noFill/>
                </a:ln>
                <a:effectLst/>
                <a:highlight>
                  <a:srgbClr val="FFFF00"/>
                </a:highlight>
                <a:uLnTx/>
                <a:uFillTx/>
                <a:ea typeface="+mn-ea"/>
                <a:cs typeface="+mn-cs"/>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will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normAutofit fontScale="77500" lnSpcReduction="2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rgbClr val="FF0000"/>
                </a:solidFill>
                <a:effectLst/>
                <a:uLnTx/>
                <a:uFillTx/>
                <a:latin typeface="+mn-lt"/>
                <a:ea typeface="+mn-ea"/>
                <a:cs typeface="+mn-cs"/>
              </a:rPr>
              <a:t>Official start of meeting: </a:t>
            </a:r>
            <a:r>
              <a:rPr kumimoji="0" 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 Apr 17,</a:t>
            </a:r>
            <a:r>
              <a:rPr kumimoji="0" lang="en-US" sz="2800" b="0" i="0" u="none" strike="noStrike" kern="0" cap="none" spc="0" normalizeH="0" baseline="0" noProof="0" dirty="0">
                <a:ln>
                  <a:noFill/>
                </a:ln>
                <a:solidFill>
                  <a:srgbClr val="FF0000"/>
                </a:solidFill>
                <a:effectLst/>
                <a:uLnTx/>
                <a:uFillTx/>
                <a:latin typeface="+mn-lt"/>
                <a:ea typeface="+mn-ea"/>
                <a:cs typeface="+mn-cs"/>
              </a:rPr>
              <a:t> 0500 UTC (announced over the RAN3 reflector)</a:t>
            </a:r>
            <a:endParaRPr kumimoji="0" 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rgbClr val="FF0000"/>
                </a:solidFill>
                <a:effectLst/>
                <a:uLnTx/>
                <a:uFillTx/>
                <a:latin typeface="+mn-lt"/>
                <a:ea typeface="+mn-ea"/>
                <a:cs typeface="+mn-cs"/>
              </a:rPr>
              <a:t>Official end of meeting: </a:t>
            </a:r>
            <a:r>
              <a:rPr kumimoji="0" 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 Apr 26 </a:t>
            </a:r>
            <a:r>
              <a:rPr kumimoji="0" lang="en-US" sz="2800" b="0" i="0" u="none" strike="noStrike" kern="0" cap="none" spc="0" normalizeH="0" baseline="0" noProof="0" dirty="0">
                <a:ln>
                  <a:noFill/>
                </a:ln>
                <a:solidFill>
                  <a:srgbClr val="FF0000"/>
                </a:solidFill>
                <a:effectLst/>
                <a:uLnTx/>
                <a:uFillTx/>
                <a:latin typeface="+mn-lt"/>
                <a:ea typeface="+mn-ea"/>
                <a:cs typeface="+mn-cs"/>
              </a:rPr>
              <a:t>at the end of the last conference call</a:t>
            </a:r>
            <a:endParaRPr kumimoji="0" 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chemeClr val="tx1"/>
                </a:solidFill>
                <a:effectLst/>
                <a:uLnTx/>
                <a:uFillTx/>
                <a:latin typeface="+mn-lt"/>
                <a:ea typeface="+mn-ea"/>
                <a:cs typeface="+mn-cs"/>
              </a:rPr>
              <a:t>Daily conference calls</a:t>
            </a:r>
            <a:r>
              <a:rPr kumimoji="0" lang="en-US" sz="2800" b="0" i="0" u="none" strike="noStrike" kern="0" cap="none" spc="0" normalizeH="0" baseline="0" noProof="0" dirty="0">
                <a:ln>
                  <a:noFill/>
                </a:ln>
                <a:solidFill>
                  <a:schemeClr val="tx1"/>
                </a:solidFill>
                <a:effectLst/>
                <a:highlight>
                  <a:srgbClr val="FFFF00"/>
                </a:highlight>
                <a:uLnTx/>
                <a:uFillTx/>
                <a:latin typeface="+mn-lt"/>
                <a:ea typeface="+mn-ea"/>
                <a:cs typeface="+mn-cs"/>
              </a:rPr>
              <a:t> Apr 17 - 26</a:t>
            </a:r>
            <a:endParaRPr kumimoji="0" 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effectLst/>
                <a:uLnTx/>
                <a:uFillTx/>
                <a:latin typeface="+mn-lt"/>
                <a:cs typeface="+mn-ea"/>
              </a:rPr>
              <a:t>For sessions that run for more than 2h, there will be a 5-10 min. break at the middle of the session</a:t>
            </a:r>
            <a:endParaRPr kumimoji="0" lang="en-US" altLang="en-US" sz="2400" b="0" i="0" u="none" strike="noStrike" kern="0" cap="none" spc="0" normalizeH="0" baseline="0" noProof="0" dirty="0">
              <a:ln>
                <a:noFill/>
              </a:ln>
              <a:effectLst/>
              <a:uLnTx/>
              <a:uFillTx/>
              <a:latin typeface="+mn-lt"/>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effectLst/>
                <a:uLnTx/>
                <a:uFillTx/>
                <a:latin typeface="+mn-lt"/>
                <a:cs typeface="+mn-ea"/>
              </a:rPr>
              <a:t>Schedule sent out on the week before the meeting</a:t>
            </a:r>
            <a:endParaRPr kumimoji="0" lang="en-US" sz="2400" b="0" i="0" u="none" strike="noStrike" kern="0" cap="none" spc="0" normalizeH="0" baseline="0" noProof="0" dirty="0">
              <a:ln>
                <a:noFill/>
              </a:ln>
              <a:solidFill>
                <a:srgbClr val="FF0000"/>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hlinkClick r:id="rId2"/>
              </a:rPr>
              <a:t>https://www.timeanddate.com/worldclock/converter.html</a:t>
            </a:r>
            <a:endParaRPr kumimoji="0" 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Purpose of conference calls: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a) treat LSs, corrections (which then may be sent “offline” as needed – business as usual)</a:t>
            </a:r>
            <a:endParaRPr kumimoji="0" lang="en-US" altLang="en-US" sz="2400" b="0" i="0" u="none" strike="noStrike" kern="0" cap="none" spc="0" normalizeH="0" baseline="0" noProof="0" dirty="0">
              <a:ln>
                <a:noFill/>
              </a:ln>
              <a:solidFill>
                <a:schemeClr val="tx1"/>
              </a:solidFill>
              <a:effectLst/>
              <a:uLnTx/>
              <a:uFillTx/>
              <a:latin typeface="+mn-lt"/>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b) set up CB as needed (the Chair can also set them up on the week before the meeting – everything will be documented in the Chair’s Notes, regularly uploaded in the appropriate folder)</a:t>
            </a:r>
            <a:endParaRPr kumimoji="0" lang="en-US" altLang="en-US" sz="2400" b="0" i="0" u="none" strike="noStrike" kern="0" cap="none" spc="0" normalizeH="0" baseline="0" noProof="0" dirty="0">
              <a:ln>
                <a:noFill/>
              </a:ln>
              <a:solidFill>
                <a:schemeClr val="tx1"/>
              </a:solidFill>
              <a:effectLst/>
              <a:uLnTx/>
              <a:uFillTx/>
              <a:latin typeface="+mn-lt"/>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c) endorse BLs, Rapporteurs’ corrections</a:t>
            </a:r>
            <a:endParaRPr kumimoji="0" lang="en-US" altLang="en-US" sz="2400" b="0" i="0" u="none" strike="noStrike" kern="0" cap="none" spc="0" normalizeH="0" baseline="0" noProof="0" dirty="0">
              <a:ln>
                <a:noFill/>
              </a:ln>
              <a:solidFill>
                <a:schemeClr val="tx1"/>
              </a:solidFill>
              <a:effectLst/>
              <a:uLnTx/>
              <a:uFillTx/>
              <a:latin typeface="+mn-lt"/>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d) check status of e-mail discussions if nee</a:t>
            </a:r>
            <a:r>
              <a:rPr kumimoji="0" lang="en-US" altLang="en-US" sz="2400" b="0" i="0" u="none" strike="noStrike" kern="0" cap="none" spc="0" normalizeH="0" baseline="0" noProof="0" dirty="0">
                <a:ln>
                  <a:noFill/>
                </a:ln>
                <a:solidFill>
                  <a:schemeClr val="tx1"/>
                </a:solidFill>
                <a:effectLst/>
                <a:uLnTx/>
                <a:uFillTx/>
                <a:latin typeface="+mn-lt"/>
                <a:cs typeface="+mn-ea"/>
              </a:rPr>
              <a:t>ded (e.g. may be flagged to the group)</a:t>
            </a:r>
            <a:endParaRPr kumimoji="0" lang="en-US" altLang="en-US" sz="2400" b="0" i="0" u="none" strike="noStrike" kern="0" cap="none" spc="0" normalizeH="0" baseline="0" noProof="0" dirty="0">
              <a:ln>
                <a:noFill/>
              </a:ln>
              <a:solidFill>
                <a:schemeClr val="tx1"/>
              </a:solidFill>
              <a:effectLst/>
              <a:uLnTx/>
              <a:uFillTx/>
              <a:latin typeface="+mn-lt"/>
              <a:cs typeface="+mn-ea"/>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cs typeface="+mn-ea"/>
              </a:rPr>
              <a:t>e) Attempt “quick” agreement on some issues, at Chair/Vice Chair’s discretion</a:t>
            </a: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5362" name="Title 2"/>
          <p:cNvSpPr>
            <a:spLocks noGrp="1"/>
          </p:cNvSpPr>
          <p:nvPr>
            <p:ph type="title"/>
          </p:nvPr>
        </p:nvSpPr>
        <p:spPr/>
        <p:txBody>
          <a:bodyPr vert="horz" wrap="square" lIns="91440" tIns="45720" rIns="91440" bIns="45720" anchor="ctr" anchorCtr="0"/>
          <a:p>
            <a:r>
              <a:rPr lang="en-US" altLang="en-US" dirty="0"/>
              <a:t>Meeting Practicalities (1)</a:t>
            </a:r>
            <a:endParaRPr lang="en-US" altLang="en-US" dirty="0"/>
          </a:p>
        </p:txBody>
      </p:sp>
      <p:sp>
        <p:nvSpPr>
          <p:cNvPr id="1536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341408"/>
            <a:ext cx="10972800" cy="5183216"/>
          </a:xfrm>
          <a:effectLst/>
          <a:scene3d>
            <a:camera prst="orthographicFront"/>
            <a:lightRig rig="balanced" dir="t"/>
          </a:scene3d>
          <a:sp3d prstMaterial="plastic"/>
        </p:spPr>
        <p:txBody>
          <a:bodyPr vert="horz" wrap="square" lIns="91440" tIns="45720" rIns="91440" bIns="45720" numCol="1" anchor="t" anchorCtr="0" compatLnSpc="1">
            <a:normAutofit fontScale="52500" lnSpcReduction="2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chemeClr val="tx1"/>
                </a:solidFill>
                <a:effectLst/>
                <a:uLnTx/>
                <a:uFillTx/>
                <a:latin typeface="+mn-lt"/>
                <a:ea typeface="+mn-ea"/>
                <a:cs typeface="+mn-cs"/>
              </a:rPr>
              <a:t>E-mail discussions are assigned by Chair, Vice-Chairs on the week before the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Listed in the Chair’s Notes</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Once the meeting starts, the scope for e-mail discussions is not expected to change</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Same numbering but different colors for </a:t>
            </a:r>
            <a:r>
              <a:rPr kumimoji="0" lang="en-US" sz="2400" b="1" i="0" u="none" strike="noStrike" kern="0" cap="none" spc="0" normalizeH="0" baseline="0" noProof="0" dirty="0">
                <a:ln>
                  <a:noFill/>
                </a:ln>
                <a:solidFill>
                  <a:srgbClr val="FF33CC"/>
                </a:solidFill>
                <a:effectLst/>
                <a:uLnTx/>
                <a:uFillTx/>
                <a:latin typeface="+mn-lt"/>
              </a:rPr>
              <a:t>CBs</a:t>
            </a:r>
            <a:r>
              <a:rPr kumimoji="0" lang="en-US" sz="2400" b="0" i="0" u="none" strike="noStrike" kern="0" cap="none" spc="0" normalizeH="0" baseline="0" noProof="0" dirty="0">
                <a:ln>
                  <a:noFill/>
                </a:ln>
                <a:solidFill>
                  <a:schemeClr val="tx1"/>
                </a:solidFill>
                <a:effectLst/>
                <a:uLnTx/>
                <a:uFillTx/>
                <a:latin typeface="+mn-lt"/>
              </a:rPr>
              <a:t> and </a:t>
            </a:r>
            <a:r>
              <a:rPr kumimoji="0" lang="en-US" sz="2400" b="1" i="0" u="none" strike="noStrike" kern="0" cap="none" spc="0" normalizeH="0" baseline="0" noProof="0" dirty="0">
                <a:ln>
                  <a:noFill/>
                </a:ln>
                <a:solidFill>
                  <a:srgbClr val="800080"/>
                </a:solidFill>
                <a:effectLst/>
                <a:uLnTx/>
                <a:uFillTx/>
                <a:latin typeface="+mn-lt"/>
              </a:rPr>
              <a:t>e-mail </a:t>
            </a:r>
            <a:r>
              <a:rPr kumimoji="0" lang="en-US" sz="2400" b="0" i="0" u="none" strike="noStrike" kern="0" cap="none" spc="0" normalizeH="0" baseline="0" noProof="0" dirty="0">
                <a:ln>
                  <a:noFill/>
                </a:ln>
                <a:solidFill>
                  <a:schemeClr val="tx1"/>
                </a:solidFill>
                <a:effectLst/>
                <a:uLnTx/>
                <a:uFillTx/>
                <a:latin typeface="+mn-lt"/>
              </a:rPr>
              <a:t>discussions</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All drafts and Tdocs are to be uploaded to the appropriate Inbox/Drafts/… folder on the 3GPP FTP server</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highlight>
                  <a:srgbClr val="FFFF00"/>
                </a:highlight>
                <a:uLnTx/>
                <a:uFillTx/>
                <a:latin typeface="+mn-lt"/>
              </a:rPr>
              <a:t>If NWM is assigned for the CB summary, please follow the guidelines for NWM (found in the Invitation folder on the server) and use the same title as the name of CB for fast lookup, e..g, CB: # 1_Name_RAN3_119bis_e        </a:t>
            </a:r>
            <a:endParaRPr kumimoji="0" lang="en-US" sz="2400" b="0" i="0" u="none" strike="noStrike" kern="0" cap="none" spc="0" normalizeH="0" baseline="0" noProof="0" dirty="0">
              <a:ln>
                <a:noFill/>
              </a:ln>
              <a:solidFill>
                <a:schemeClr val="tx1"/>
              </a:solidFill>
              <a:effectLst/>
              <a:highlight>
                <a:srgbClr val="FFFF00"/>
              </a:highlight>
              <a:uLnTx/>
              <a:uFillTx/>
              <a:latin typeface="+mn-lt"/>
            </a:endParaRPr>
          </a:p>
          <a:p>
            <a:pPr marL="285750" marR="0" lvl="0"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800" b="0" i="0" u="none" strike="noStrike" kern="0" cap="none" spc="0" normalizeH="0" baseline="0" noProof="0" dirty="0">
                <a:ln>
                  <a:noFill/>
                </a:ln>
                <a:solidFill>
                  <a:schemeClr val="tx1"/>
                </a:solidFill>
                <a:effectLst/>
                <a:uLnTx/>
                <a:uFillTx/>
                <a:latin typeface="+mn-lt"/>
              </a:rPr>
              <a:t>The initial summary should be uploaded after e-meeting starts, If moderator who is not convenient to the start time of e-meeting, it's allowed to silently upload the initial summary early.</a:t>
            </a:r>
            <a:endParaRPr kumimoji="0" lang="en-US" sz="2800" b="0" i="0" u="none" strike="noStrike" kern="0" cap="none" spc="0" normalizeH="0" baseline="0" noProof="0" dirty="0">
              <a:ln>
                <a:noFill/>
              </a:ln>
              <a:solidFill>
                <a:schemeClr val="tx1"/>
              </a:solidFill>
              <a:effectLst/>
              <a:highlight>
                <a:srgbClr val="FFFF00"/>
              </a:highligh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effectLst/>
                <a:uLnTx/>
                <a:uFillTx/>
                <a:latin typeface="+mn-lt"/>
                <a:ea typeface="+mn-ea"/>
                <a:cs typeface="+mn-cs"/>
              </a:rPr>
              <a:t>Deadline for e-mail discussions and CBs should be announced by the moderator for each round</a:t>
            </a:r>
            <a:endParaRPr kumimoji="0" lang="en-US" altLang="en-US" sz="2800" b="0" i="0" u="none" strike="noStrike" kern="0" cap="none" spc="0" normalizeH="0" baseline="0" noProof="0" dirty="0">
              <a:ln>
                <a:noFill/>
              </a:ln>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800" b="0" i="0" u="none" strike="noStrike" kern="0" cap="none" spc="0" normalizeH="0" baseline="0" noProof="0" dirty="0">
                <a:ln>
                  <a:noFill/>
                </a:ln>
                <a:effectLst/>
                <a:uLnTx/>
                <a:uFillTx/>
                <a:latin typeface="+mn-lt"/>
                <a:ea typeface="+mn-ea"/>
                <a:cs typeface="+mn-cs"/>
              </a:rPr>
              <a:t>Technical discussion shall stop at the deadline!</a:t>
            </a:r>
            <a:endParaRPr kumimoji="0" lang="en-US" altLang="en-US" sz="2800" b="0" i="0" u="none" strike="noStrike" kern="0" cap="none" spc="0" normalizeH="0" baseline="0" noProof="0" dirty="0">
              <a:ln>
                <a:noFill/>
              </a:ln>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800" b="0" i="0" u="none" strike="noStrike" kern="0" cap="none" spc="0" normalizeH="0" baseline="0" noProof="0" dirty="0">
                <a:ln>
                  <a:noFill/>
                </a:ln>
                <a:effectLst/>
                <a:uLnTx/>
                <a:uFillTx/>
                <a:latin typeface="+mn-lt"/>
                <a:ea typeface="+mn-ea"/>
                <a:cs typeface="+mn-cs"/>
              </a:rPr>
              <a:t>“Semi-final” draft summaries should be visible at least 2 hours before online session starts!</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All summaries of offline discussion shall clearly state the discussion status, including any proposed conclusions/agreements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e.g. “propose to agree that…” / “propose to agree R3-20xxxx” / “to be continued” / “no agreement”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rPr>
              <a:t>Source for summary of offline discussion documents: “</a:t>
            </a:r>
            <a:r>
              <a:rPr kumimoji="0" lang="en-US" altLang="en-US" sz="2400" b="0" i="0" u="none" strike="noStrike" kern="0" cap="none" spc="0" normalizeH="0" baseline="0" noProof="0" dirty="0" err="1">
                <a:ln>
                  <a:noFill/>
                </a:ln>
                <a:solidFill>
                  <a:srgbClr val="FF0000"/>
                </a:solidFill>
                <a:effectLst/>
                <a:uLnTx/>
                <a:uFillTx/>
                <a:latin typeface="+mn-lt"/>
              </a:rPr>
              <a:t>CompanyXXXX</a:t>
            </a:r>
            <a:r>
              <a:rPr kumimoji="0" lang="en-US" altLang="en-US" sz="2400" b="0" i="0" u="none" strike="noStrike" kern="0" cap="none" spc="0" normalizeH="0" baseline="0" noProof="0" dirty="0">
                <a:ln>
                  <a:noFill/>
                </a:ln>
                <a:solidFill>
                  <a:srgbClr val="FF0000"/>
                </a:solidFill>
                <a:effectLst/>
                <a:uLnTx/>
                <a:uFillTx/>
                <a:latin typeface="+mn-lt"/>
              </a:rPr>
              <a:t> (Moderator)”</a:t>
            </a:r>
            <a:endParaRPr kumimoji="0" lang="en-US" altLang="en-US" sz="2400" b="0" i="0" u="none" strike="noStrike" kern="0" cap="none" spc="0" normalizeH="0" baseline="0" noProof="0" dirty="0">
              <a:ln>
                <a:noFill/>
              </a:ln>
              <a:solidFill>
                <a:srgbClr val="FF0000"/>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rPr>
              <a:t>Please follow the suggested template!</a:t>
            </a:r>
            <a:endParaRPr kumimoji="0" lang="en-US" altLang="en-US" sz="2400" b="0" i="0" u="none" strike="noStrike" kern="0" cap="none" spc="0" normalizeH="0" baseline="0" noProof="0" dirty="0">
              <a:ln>
                <a:noFill/>
              </a:ln>
              <a:solidFill>
                <a:srgbClr val="FF0000"/>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Deadline for summaries of all e-mail disc. &amp; CBs: Tuesday, Apr 25, no later than 0800 UTC and deadline for Moderators to submit summaries and outputs for GTW review due 1000 UTC</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trike="noStrike" noProof="0" dirty="0">
                <a:ln>
                  <a:noFill/>
                </a:ln>
                <a:solidFill>
                  <a:srgbClr val="FF0000"/>
                </a:solidFill>
                <a:effectLst/>
                <a:highlight>
                  <a:srgbClr val="FFFF00"/>
                </a:highlight>
                <a:uLnTx/>
                <a:uFillTx/>
                <a:sym typeface="+mn-ea"/>
              </a:rPr>
              <a:t>Deadline for summaries of all additional e-mail disc. &amp; CBs: Wednesday, Apr 26, no later than 0800 UTC and deadline for Moderators to submit summaries and outputs for GTW review due 1000 UTC</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The Chair then incorporates the status from the summaries into the Chair’s Notes and uploads the notes on the server</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Comments about the e-mail discussion conclusions can be made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Comment “resolution”, where needed, takes place during the last 2 online sessions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(Apr 25-26)</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E-mail discussions (if any) after the meeting closes: only to finalize details if needed</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6386" name="Title 2"/>
          <p:cNvSpPr>
            <a:spLocks noGrp="1"/>
          </p:cNvSpPr>
          <p:nvPr>
            <p:ph type="title"/>
          </p:nvPr>
        </p:nvSpPr>
        <p:spPr/>
        <p:txBody>
          <a:bodyPr vert="horz" wrap="square" lIns="91440" tIns="45720" rIns="91440" bIns="45720" anchor="ctr" anchorCtr="0"/>
          <a:p>
            <a:r>
              <a:rPr lang="en-US" altLang="en-US" dirty="0"/>
              <a:t>Meeting Practicalities (2)</a:t>
            </a:r>
            <a:endParaRPr lang="en-US" altLang="en-US" dirty="0"/>
          </a:p>
        </p:txBody>
      </p:sp>
      <p:sp>
        <p:nvSpPr>
          <p:cNvPr id="1638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11040</Words>
  <Application>WPS 演示</Application>
  <PresentationFormat/>
  <Paragraphs>172</Paragraphs>
  <Slides>13</Slides>
  <Notes>3</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3</vt:i4>
      </vt:variant>
      <vt:variant>
        <vt:lpstr>幻灯片标题</vt:lpstr>
      </vt:variant>
      <vt:variant>
        <vt:i4>13</vt:i4>
      </vt:variant>
    </vt:vector>
  </HeadingPairs>
  <TitlesOfParts>
    <vt:vector size="27" baseType="lpstr">
      <vt:lpstr>Arial</vt:lpstr>
      <vt:lpstr>宋体</vt:lpstr>
      <vt:lpstr>Wingdings</vt:lpstr>
      <vt:lpstr>MS PGothic</vt:lpstr>
      <vt:lpstr>Calibri</vt:lpstr>
      <vt:lpstr>MS PMincho</vt:lpstr>
      <vt:lpstr>Yu Gothic</vt:lpstr>
      <vt:lpstr>微软雅黑</vt:lpstr>
      <vt:lpstr>Arial Unicode MS</vt:lpstr>
      <vt:lpstr>Office Theme</vt:lpstr>
      <vt:lpstr>3_Office Theme</vt:lpstr>
      <vt:lpstr>Excel.Sheet.12</vt:lpstr>
      <vt:lpstr>Word.Document.12</vt:lpstr>
      <vt:lpstr>Paint.Picture</vt:lpstr>
      <vt:lpstr>Guidelines for RAN3 Electronic Meetings</vt:lpstr>
      <vt:lpstr>Background (1)</vt:lpstr>
      <vt:lpstr>Background (2)</vt:lpstr>
      <vt:lpstr>Background (3)</vt:lpstr>
      <vt:lpstr>Guidelines (1)</vt:lpstr>
      <vt:lpstr>Guidelines (2)</vt:lpstr>
      <vt:lpstr>Guidelines (3)</vt:lpstr>
      <vt:lpstr>Meeting Practicalities (1)</vt:lpstr>
      <vt:lpstr>Meeting Practicalities (2)</vt:lpstr>
      <vt:lpstr>Meeting Practicalities (3)</vt:lpstr>
      <vt:lpstr>Meeting Practicalities (4)</vt:lpstr>
      <vt:lpstr>Sample schedule for e-meeting</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7484</cp:revision>
  <dcterms:created xsi:type="dcterms:W3CDTF">2009-06-02T04:11:00Z</dcterms:created>
  <dcterms:modified xsi:type="dcterms:W3CDTF">2023-03-14T09:44:32Z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2052-11.8.2.9022</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ies>
</file>