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8" r:id="rId3"/>
    <p:sldId id="257" r:id="rId4"/>
    <p:sldId id="262" r:id="rId5"/>
    <p:sldId id="263" r:id="rId6"/>
    <p:sldId id="258" r:id="rId7"/>
    <p:sldId id="260" r:id="rId8"/>
    <p:sldId id="267" r:id="rId9"/>
    <p:sldId id="269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04" autoAdjust="0"/>
    <p:restoredTop sz="94664" autoAdjust="0"/>
  </p:normalViewPr>
  <p:slideViewPr>
    <p:cSldViewPr snapToGrid="0">
      <p:cViewPr varScale="1">
        <p:scale>
          <a:sx n="73" d="100"/>
          <a:sy n="73" d="100"/>
        </p:scale>
        <p:origin x="1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52F68-9F11-460C-B425-6C3E93CC23C3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9237F-3BE8-414C-BA4E-F509D1531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338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9237F-3BE8-414C-BA4E-F509D1531B7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464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9237F-3BE8-414C-BA4E-F509D1531B7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8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9237F-3BE8-414C-BA4E-F509D1531B7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372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060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566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947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87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686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37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96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49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632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53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48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FFD99-41A1-4463-A59E-30F0F7EA9FF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940C2-51BF-4DEE-95E6-6E21BB792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0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51391"/>
            <a:ext cx="9144000" cy="2387600"/>
          </a:xfrm>
        </p:spPr>
        <p:txBody>
          <a:bodyPr/>
          <a:lstStyle/>
          <a:p>
            <a:r>
              <a:rPr lang="en-US" dirty="0"/>
              <a:t>Way forward for concatenation discussion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  <a:r>
              <a:rPr lang="en-US"/>
              <a:t>, Huawei, ZTE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997131" y="501787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R2-167190 - Way forward on concatenation discussion</a:t>
            </a:r>
          </a:p>
        </p:txBody>
      </p:sp>
    </p:spTree>
    <p:extLst>
      <p:ext uri="{BB962C8B-B14F-4D97-AF65-F5344CB8AC3E}">
        <p14:creationId xmlns:p14="http://schemas.microsoft.com/office/powerpoint/2010/main" val="1941456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areas for improvements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Header structure simplified</a:t>
            </a:r>
          </a:p>
          <a:p>
            <a:r>
              <a:rPr lang="en-US" dirty="0"/>
              <a:t>Pre-processing opportunity increased</a:t>
            </a:r>
          </a:p>
          <a:p>
            <a:r>
              <a:rPr lang="en-US" dirty="0"/>
              <a:t>Possibility to feed parts of TB from MAC to PHY before whole TB is build</a:t>
            </a:r>
          </a:p>
        </p:txBody>
      </p:sp>
    </p:spTree>
    <p:extLst>
      <p:ext uri="{BB962C8B-B14F-4D97-AF65-F5344CB8AC3E}">
        <p14:creationId xmlns:p14="http://schemas.microsoft.com/office/powerpoint/2010/main" val="2311858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slides show alternatives for the UP-stack for NR</a:t>
            </a:r>
          </a:p>
        </p:txBody>
      </p:sp>
    </p:spTree>
    <p:extLst>
      <p:ext uri="{BB962C8B-B14F-4D97-AF65-F5344CB8AC3E}">
        <p14:creationId xmlns:p14="http://schemas.microsoft.com/office/powerpoint/2010/main" val="4083690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0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255296"/>
          </a:xfrm>
        </p:spPr>
        <p:txBody>
          <a:bodyPr>
            <a:normAutofit/>
          </a:bodyPr>
          <a:lstStyle/>
          <a:p>
            <a:r>
              <a:rPr lang="en-US" sz="1800" dirty="0"/>
              <a:t>Reuse current protocols and header structure but optimize to allow pre-processing. E.g.</a:t>
            </a:r>
          </a:p>
          <a:p>
            <a:pPr lvl="1"/>
            <a:r>
              <a:rPr lang="en-US" sz="1600" dirty="0"/>
              <a:t>Simplified RLC header structure, e.g., same structure for segmentation and </a:t>
            </a:r>
            <a:r>
              <a:rPr lang="en-US" sz="1600" dirty="0" err="1"/>
              <a:t>resegmentation</a:t>
            </a:r>
            <a:r>
              <a:rPr lang="en-US" sz="1600" dirty="0"/>
              <a:t>, fixed size RLC header</a:t>
            </a:r>
          </a:p>
          <a:p>
            <a:pPr lvl="1"/>
            <a:r>
              <a:rPr lang="en-US" sz="1600" dirty="0"/>
              <a:t>Allow pre-concatenation based on preconfigured grants or RLC PDU sizes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66809" y="3942822"/>
            <a:ext cx="528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</a:rPr>
              <a:t>RLC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66809" y="4995921"/>
            <a:ext cx="645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8064A2"/>
                </a:solidFill>
                <a:effectLst/>
                <a:uLnTx/>
                <a:uFillTx/>
              </a:rPr>
              <a:t>MAC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2441277" y="4707889"/>
            <a:ext cx="6615063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68" name="Rectangle 67"/>
          <p:cNvSpPr/>
          <p:nvPr/>
        </p:nvSpPr>
        <p:spPr>
          <a:xfrm>
            <a:off x="5858173" y="4254620"/>
            <a:ext cx="57633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 SN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L+L+L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369105" y="5331957"/>
            <a:ext cx="847751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LCID1 + L1</a:t>
            </a:r>
          </a:p>
        </p:txBody>
      </p:sp>
      <p:cxnSp>
        <p:nvCxnSpPr>
          <p:cNvPr id="70" name="Elbow Connector 10"/>
          <p:cNvCxnSpPr>
            <a:cxnSpLocks/>
            <a:stCxn id="69" idx="2"/>
            <a:endCxn id="71" idx="1"/>
          </p:cNvCxnSpPr>
          <p:nvPr/>
        </p:nvCxnSpPr>
        <p:spPr>
          <a:xfrm rot="16200000" flipH="1">
            <a:off x="5480065" y="3984336"/>
            <a:ext cx="304185" cy="3678353"/>
          </a:xfrm>
          <a:prstGeom prst="bentConnector3">
            <a:avLst>
              <a:gd name="adj1" fmla="val 152981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71" name="Left Brace 70"/>
          <p:cNvSpPr/>
          <p:nvPr/>
        </p:nvSpPr>
        <p:spPr>
          <a:xfrm rot="16200000">
            <a:off x="7358590" y="4654965"/>
            <a:ext cx="225486" cy="2415795"/>
          </a:xfrm>
          <a:prstGeom prst="lef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424280" y="3797701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SDU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24280" y="4285852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PDU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424280" y="4888078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SDU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4280" y="5376229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PDU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6446031" y="4254619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88" name="Rectangle 87"/>
          <p:cNvSpPr/>
          <p:nvPr/>
        </p:nvSpPr>
        <p:spPr>
          <a:xfrm>
            <a:off x="7045411" y="4254619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89" name="Rectangle 88"/>
          <p:cNvSpPr/>
          <p:nvPr/>
        </p:nvSpPr>
        <p:spPr>
          <a:xfrm>
            <a:off x="7644792" y="4254619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3</a:t>
            </a:r>
          </a:p>
        </p:txBody>
      </p:sp>
      <p:sp>
        <p:nvSpPr>
          <p:cNvPr id="90" name="Rectangle 89"/>
          <p:cNvSpPr/>
          <p:nvPr/>
        </p:nvSpPr>
        <p:spPr>
          <a:xfrm>
            <a:off x="6494072" y="4826366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91" name="Rectangle 90"/>
          <p:cNvSpPr/>
          <p:nvPr/>
        </p:nvSpPr>
        <p:spPr>
          <a:xfrm>
            <a:off x="7104114" y="4825613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92" name="Rectangle 91"/>
          <p:cNvSpPr/>
          <p:nvPr/>
        </p:nvSpPr>
        <p:spPr>
          <a:xfrm>
            <a:off x="7686148" y="4825613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3</a:t>
            </a:r>
          </a:p>
        </p:txBody>
      </p:sp>
      <p:sp>
        <p:nvSpPr>
          <p:cNvPr id="93" name="Rectangle 92"/>
          <p:cNvSpPr/>
          <p:nvPr/>
        </p:nvSpPr>
        <p:spPr>
          <a:xfrm>
            <a:off x="6887773" y="5339680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94" name="Rectangle 93"/>
          <p:cNvSpPr/>
          <p:nvPr/>
        </p:nvSpPr>
        <p:spPr>
          <a:xfrm>
            <a:off x="7504499" y="5339680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95" name="Rectangle 94"/>
          <p:cNvSpPr/>
          <p:nvPr/>
        </p:nvSpPr>
        <p:spPr>
          <a:xfrm>
            <a:off x="8086533" y="5339680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3</a:t>
            </a:r>
          </a:p>
        </p:txBody>
      </p:sp>
      <p:sp>
        <p:nvSpPr>
          <p:cNvPr id="96" name="Rectangle 95"/>
          <p:cNvSpPr/>
          <p:nvPr/>
        </p:nvSpPr>
        <p:spPr>
          <a:xfrm>
            <a:off x="5790487" y="375191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97" name="Rectangle 96"/>
          <p:cNvSpPr/>
          <p:nvPr/>
        </p:nvSpPr>
        <p:spPr>
          <a:xfrm>
            <a:off x="6793762" y="375191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98" name="Rectangle 97"/>
          <p:cNvSpPr/>
          <p:nvPr/>
        </p:nvSpPr>
        <p:spPr>
          <a:xfrm>
            <a:off x="7692834" y="375191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3</a:t>
            </a:r>
          </a:p>
        </p:txBody>
      </p:sp>
      <p:sp>
        <p:nvSpPr>
          <p:cNvPr id="99" name="Rectangle 98"/>
          <p:cNvSpPr/>
          <p:nvPr/>
        </p:nvSpPr>
        <p:spPr>
          <a:xfrm>
            <a:off x="8706551" y="4254620"/>
            <a:ext cx="689350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RLC SN</a:t>
            </a:r>
          </a:p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L+L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4227015" y="5324397"/>
            <a:ext cx="749373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LCID2 + L2</a:t>
            </a:r>
          </a:p>
        </p:txBody>
      </p:sp>
      <p:sp>
        <p:nvSpPr>
          <p:cNvPr id="101" name="Left Brace 100"/>
          <p:cNvSpPr/>
          <p:nvPr/>
        </p:nvSpPr>
        <p:spPr>
          <a:xfrm rot="16200000">
            <a:off x="9543196" y="4913475"/>
            <a:ext cx="225486" cy="1898776"/>
          </a:xfrm>
          <a:prstGeom prst="lef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9406563" y="4254619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10005943" y="4254619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9406562" y="4826366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10016604" y="4825613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9406563" y="5339680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10023289" y="5339680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116" name="Rectangle 115"/>
          <p:cNvSpPr/>
          <p:nvPr/>
        </p:nvSpPr>
        <p:spPr>
          <a:xfrm>
            <a:off x="9023536" y="375191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10026811" y="375191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cxnSp>
        <p:nvCxnSpPr>
          <p:cNvPr id="118" name="Elbow Connector 92"/>
          <p:cNvCxnSpPr>
            <a:cxnSpLocks/>
            <a:stCxn id="100" idx="2"/>
            <a:endCxn id="101" idx="1"/>
          </p:cNvCxnSpPr>
          <p:nvPr/>
        </p:nvCxnSpPr>
        <p:spPr>
          <a:xfrm rot="16200000" flipH="1">
            <a:off x="6972948" y="3292614"/>
            <a:ext cx="311745" cy="5054237"/>
          </a:xfrm>
          <a:prstGeom prst="bentConnector3">
            <a:avLst>
              <a:gd name="adj1" fmla="val 186099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19" name="TextBox 118"/>
          <p:cNvSpPr txBox="1"/>
          <p:nvPr/>
        </p:nvSpPr>
        <p:spPr>
          <a:xfrm>
            <a:off x="9467113" y="2907119"/>
            <a:ext cx="1377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LCID2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0" name="Right Brace 119"/>
          <p:cNvSpPr/>
          <p:nvPr/>
        </p:nvSpPr>
        <p:spPr>
          <a:xfrm rot="16200000">
            <a:off x="9710905" y="2588279"/>
            <a:ext cx="266755" cy="1880503"/>
          </a:xfrm>
          <a:prstGeom prst="righ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328669" y="3025819"/>
            <a:ext cx="1525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LCID1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2" name="Right Brace 121"/>
          <p:cNvSpPr/>
          <p:nvPr/>
        </p:nvSpPr>
        <p:spPr>
          <a:xfrm rot="16200000">
            <a:off x="6906248" y="2159884"/>
            <a:ext cx="266755" cy="2737289"/>
          </a:xfrm>
          <a:prstGeom prst="righ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2627456" y="5329444"/>
            <a:ext cx="725351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LCID0 + L1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5574434" y="5337195"/>
            <a:ext cx="688999" cy="344269"/>
          </a:xfrm>
          <a:prstGeom prst="rect">
            <a:avLst/>
          </a:prstGeom>
          <a:solidFill>
            <a:srgbClr val="8064A2">
              <a:alpha val="57000"/>
            </a:srgbClr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 CE</a:t>
            </a:r>
          </a:p>
        </p:txBody>
      </p:sp>
      <p:cxnSp>
        <p:nvCxnSpPr>
          <p:cNvPr id="133" name="Elbow Connector 10"/>
          <p:cNvCxnSpPr>
            <a:cxnSpLocks/>
            <a:stCxn id="128" idx="2"/>
            <a:endCxn id="130" idx="2"/>
          </p:cNvCxnSpPr>
          <p:nvPr/>
        </p:nvCxnSpPr>
        <p:spPr>
          <a:xfrm rot="16200000" flipH="1">
            <a:off x="4448255" y="4210785"/>
            <a:ext cx="12556" cy="2928802"/>
          </a:xfrm>
          <a:prstGeom prst="bentConnector3">
            <a:avLst>
              <a:gd name="adj1" fmla="val 2648893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23" name="Rectangle 122"/>
          <p:cNvSpPr/>
          <p:nvPr/>
        </p:nvSpPr>
        <p:spPr>
          <a:xfrm>
            <a:off x="10645393" y="5339680"/>
            <a:ext cx="729873" cy="339464"/>
          </a:xfrm>
          <a:prstGeom prst="rect">
            <a:avLst/>
          </a:prstGeom>
          <a:solidFill>
            <a:schemeClr val="accent3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Padding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4992400" y="5329444"/>
            <a:ext cx="576676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LCID P</a:t>
            </a:r>
          </a:p>
        </p:txBody>
      </p:sp>
      <p:cxnSp>
        <p:nvCxnSpPr>
          <p:cNvPr id="125" name="Elbow Connector 92"/>
          <p:cNvCxnSpPr>
            <a:cxnSpLocks/>
            <a:stCxn id="124" idx="2"/>
            <a:endCxn id="123" idx="2"/>
          </p:cNvCxnSpPr>
          <p:nvPr/>
        </p:nvCxnSpPr>
        <p:spPr>
          <a:xfrm rot="16200000" flipH="1">
            <a:off x="8140416" y="2809230"/>
            <a:ext cx="10236" cy="5729592"/>
          </a:xfrm>
          <a:prstGeom prst="bentConnector3">
            <a:avLst>
              <a:gd name="adj1" fmla="val 7948427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26" name="Rectangle 125"/>
          <p:cNvSpPr/>
          <p:nvPr/>
        </p:nvSpPr>
        <p:spPr>
          <a:xfrm>
            <a:off x="5890794" y="4820525"/>
            <a:ext cx="57633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 SN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L+L+L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706551" y="4831402"/>
            <a:ext cx="689350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RLC SN</a:t>
            </a:r>
          </a:p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L+L</a:t>
            </a:r>
          </a:p>
        </p:txBody>
      </p:sp>
      <p:sp>
        <p:nvSpPr>
          <p:cNvPr id="129" name="Rectangle 128"/>
          <p:cNvSpPr/>
          <p:nvPr/>
        </p:nvSpPr>
        <p:spPr>
          <a:xfrm>
            <a:off x="6284494" y="5335738"/>
            <a:ext cx="57633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 SN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L+L+L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8706551" y="5335793"/>
            <a:ext cx="689350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RLC SN</a:t>
            </a:r>
          </a:p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L+L</a:t>
            </a:r>
          </a:p>
        </p:txBody>
      </p:sp>
    </p:spTree>
    <p:extLst>
      <p:ext uri="{BB962C8B-B14F-4D97-AF65-F5344CB8AC3E}">
        <p14:creationId xmlns:p14="http://schemas.microsoft.com/office/powerpoint/2010/main" val="2223031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1</a:t>
            </a:r>
          </a:p>
        </p:txBody>
      </p:sp>
      <p:sp>
        <p:nvSpPr>
          <p:cNvPr id="5" name="Rectangle 4"/>
          <p:cNvSpPr/>
          <p:nvPr/>
        </p:nvSpPr>
        <p:spPr>
          <a:xfrm>
            <a:off x="4126006" y="4202431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6" name="Rectangle 5"/>
          <p:cNvSpPr/>
          <p:nvPr/>
        </p:nvSpPr>
        <p:spPr>
          <a:xfrm>
            <a:off x="2316802" y="5186368"/>
            <a:ext cx="573468" cy="300387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0" dirty="0">
                <a:solidFill>
                  <a:prstClr val="white"/>
                </a:solidFill>
              </a:rPr>
              <a:t>LCID1 + L1</a:t>
            </a:r>
          </a:p>
        </p:txBody>
      </p:sp>
      <p:sp>
        <p:nvSpPr>
          <p:cNvPr id="7" name="Rectangle 6"/>
          <p:cNvSpPr/>
          <p:nvPr/>
        </p:nvSpPr>
        <p:spPr>
          <a:xfrm>
            <a:off x="2890271" y="5186368"/>
            <a:ext cx="550400" cy="300387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b="1" kern="0" dirty="0">
                <a:solidFill>
                  <a:prstClr val="white"/>
                </a:solidFill>
              </a:rPr>
              <a:t>LCID1 + L2</a:t>
            </a:r>
          </a:p>
        </p:txBody>
      </p:sp>
      <p:sp>
        <p:nvSpPr>
          <p:cNvPr id="8" name="Rectangle 7"/>
          <p:cNvSpPr/>
          <p:nvPr/>
        </p:nvSpPr>
        <p:spPr>
          <a:xfrm>
            <a:off x="3440671" y="5184253"/>
            <a:ext cx="532819" cy="300387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b="1" kern="0" dirty="0">
                <a:solidFill>
                  <a:prstClr val="white"/>
                </a:solidFill>
              </a:rPr>
              <a:t>LCID1 + L3</a:t>
            </a:r>
          </a:p>
        </p:txBody>
      </p:sp>
      <p:sp>
        <p:nvSpPr>
          <p:cNvPr id="9" name="Rectangle 8"/>
          <p:cNvSpPr/>
          <p:nvPr/>
        </p:nvSpPr>
        <p:spPr>
          <a:xfrm>
            <a:off x="5203906" y="4202431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71970" y="4202431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26006" y="4730275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203906" y="4730275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71970" y="4730275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400191" y="5175996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362406" y="5182227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93962" y="5175996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cxnSp>
        <p:nvCxnSpPr>
          <p:cNvPr id="17" name="Elbow Connector 83"/>
          <p:cNvCxnSpPr>
            <a:stCxn id="6" idx="2"/>
            <a:endCxn id="18" idx="1"/>
          </p:cNvCxnSpPr>
          <p:nvPr/>
        </p:nvCxnSpPr>
        <p:spPr>
          <a:xfrm rot="16200000" flipH="1">
            <a:off x="4616330" y="3473961"/>
            <a:ext cx="242749" cy="4268336"/>
          </a:xfrm>
          <a:prstGeom prst="bentConnector3">
            <a:avLst>
              <a:gd name="adj1" fmla="val 194134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8" name="Left Brace 17"/>
          <p:cNvSpPr/>
          <p:nvPr/>
        </p:nvSpPr>
        <p:spPr>
          <a:xfrm rot="16200000">
            <a:off x="6772107" y="5151243"/>
            <a:ext cx="199529" cy="956992"/>
          </a:xfrm>
          <a:prstGeom prst="lef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b="1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Left Brace 18"/>
          <p:cNvSpPr/>
          <p:nvPr/>
        </p:nvSpPr>
        <p:spPr>
          <a:xfrm rot="16200000">
            <a:off x="7726014" y="5167891"/>
            <a:ext cx="199529" cy="928181"/>
          </a:xfrm>
          <a:prstGeom prst="lef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b="1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Left Brace 19"/>
          <p:cNvSpPr/>
          <p:nvPr/>
        </p:nvSpPr>
        <p:spPr>
          <a:xfrm rot="16200000">
            <a:off x="8683414" y="5171475"/>
            <a:ext cx="199529" cy="942505"/>
          </a:xfrm>
          <a:prstGeom prst="lef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b="1" kern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21" name="Elbow Connector 87"/>
          <p:cNvCxnSpPr>
            <a:cxnSpLocks/>
          </p:cNvCxnSpPr>
          <p:nvPr/>
        </p:nvCxnSpPr>
        <p:spPr>
          <a:xfrm rot="16200000" flipH="1">
            <a:off x="5427057" y="3306237"/>
            <a:ext cx="244991" cy="4660308"/>
          </a:xfrm>
          <a:prstGeom prst="bentConnector3">
            <a:avLst>
              <a:gd name="adj1" fmla="val 251376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22" name="Elbow Connector 88"/>
          <p:cNvCxnSpPr>
            <a:cxnSpLocks/>
            <a:stCxn id="8" idx="2"/>
            <a:endCxn id="20" idx="1"/>
          </p:cNvCxnSpPr>
          <p:nvPr/>
        </p:nvCxnSpPr>
        <p:spPr>
          <a:xfrm rot="16200000" flipH="1">
            <a:off x="6116204" y="3075517"/>
            <a:ext cx="257852" cy="5076098"/>
          </a:xfrm>
          <a:prstGeom prst="bentConnector3">
            <a:avLst>
              <a:gd name="adj1" fmla="val 297264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927152" y="3798110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kern="0" dirty="0">
                <a:solidFill>
                  <a:prstClr val="black"/>
                </a:solidFill>
                <a:latin typeface="Calibri"/>
              </a:rPr>
              <a:t>SDU</a:t>
            </a:r>
            <a:endParaRPr lang="en-US" sz="12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7152" y="4230068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kern="0" dirty="0">
                <a:solidFill>
                  <a:prstClr val="black"/>
                </a:solidFill>
                <a:latin typeface="Calibri"/>
              </a:rPr>
              <a:t>PDU</a:t>
            </a:r>
            <a:endParaRPr lang="en-US" sz="12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7152" y="4762968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kern="0" dirty="0">
                <a:solidFill>
                  <a:prstClr val="black"/>
                </a:solidFill>
                <a:latin typeface="Calibri"/>
              </a:rPr>
              <a:t>SDU</a:t>
            </a:r>
            <a:endParaRPr lang="en-US" sz="12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7152" y="5194926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kern="0" dirty="0">
                <a:solidFill>
                  <a:prstClr val="black"/>
                </a:solidFill>
                <a:latin typeface="Calibri"/>
              </a:rPr>
              <a:t>PDU</a:t>
            </a:r>
            <a:endParaRPr lang="en-US" sz="12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6877" y="3926526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>
                <a:solidFill>
                  <a:srgbClr val="F79646"/>
                </a:solidFill>
                <a:latin typeface="Calibri"/>
              </a:rPr>
              <a:t>RLC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6877" y="485839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>
                <a:solidFill>
                  <a:srgbClr val="8064A2"/>
                </a:solidFill>
                <a:latin typeface="Calibri"/>
              </a:rPr>
              <a:t>MAC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1641177" y="4603522"/>
            <a:ext cx="6873072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30" name="Rectangle 29"/>
          <p:cNvSpPr/>
          <p:nvPr/>
        </p:nvSpPr>
        <p:spPr>
          <a:xfrm>
            <a:off x="4525064" y="3775177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602964" y="3775177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669834" y="3775177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3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525064" y="4202431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618313" y="4202431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669833" y="4202431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525064" y="4735332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618313" y="4735332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669833" y="4735332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3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813148" y="5177525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761464" y="5182227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8712403" y="5172257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122808" y="4202431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43" name="Rectangle 42"/>
          <p:cNvSpPr/>
          <p:nvPr/>
        </p:nvSpPr>
        <p:spPr>
          <a:xfrm>
            <a:off x="9200708" y="4202431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122808" y="4730275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45" name="Rectangle 44"/>
          <p:cNvSpPr/>
          <p:nvPr/>
        </p:nvSpPr>
        <p:spPr>
          <a:xfrm>
            <a:off x="9200708" y="4730275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21866" y="3775177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599766" y="3775177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48" name="Rectangle 47"/>
          <p:cNvSpPr/>
          <p:nvPr/>
        </p:nvSpPr>
        <p:spPr>
          <a:xfrm>
            <a:off x="8521866" y="4202431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49" name="Rectangle 48"/>
          <p:cNvSpPr/>
          <p:nvPr/>
        </p:nvSpPr>
        <p:spPr>
          <a:xfrm>
            <a:off x="9615115" y="4202431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521866" y="4735332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51" name="Rectangle 50"/>
          <p:cNvSpPr/>
          <p:nvPr/>
        </p:nvSpPr>
        <p:spPr>
          <a:xfrm>
            <a:off x="9615115" y="4735332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52" name="Rectangle 51"/>
          <p:cNvSpPr/>
          <p:nvPr/>
        </p:nvSpPr>
        <p:spPr>
          <a:xfrm>
            <a:off x="9252027" y="5168607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53" name="Rectangle 52"/>
          <p:cNvSpPr/>
          <p:nvPr/>
        </p:nvSpPr>
        <p:spPr>
          <a:xfrm>
            <a:off x="10172094" y="5158889"/>
            <a:ext cx="399058" cy="30038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RLC SN</a:t>
            </a:r>
          </a:p>
        </p:txBody>
      </p:sp>
      <p:sp>
        <p:nvSpPr>
          <p:cNvPr id="54" name="Rectangle 53"/>
          <p:cNvSpPr/>
          <p:nvPr/>
        </p:nvSpPr>
        <p:spPr>
          <a:xfrm>
            <a:off x="9651085" y="5173664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0586501" y="5163946"/>
            <a:ext cx="530383" cy="30038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045742" y="311508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800" kern="0" dirty="0">
                <a:solidFill>
                  <a:prstClr val="black"/>
                </a:solidFill>
                <a:latin typeface="Calibri"/>
              </a:rPr>
              <a:t>LCID2</a:t>
            </a:r>
            <a:endParaRPr 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" name="Right Brace 56"/>
          <p:cNvSpPr/>
          <p:nvPr/>
        </p:nvSpPr>
        <p:spPr>
          <a:xfrm rot="16200000">
            <a:off x="9028849" y="2509235"/>
            <a:ext cx="236048" cy="2048128"/>
          </a:xfrm>
          <a:prstGeom prst="righ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249621" y="3131842"/>
            <a:ext cx="1350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800" kern="0" dirty="0">
                <a:solidFill>
                  <a:prstClr val="black"/>
                </a:solidFill>
                <a:latin typeface="Calibri"/>
              </a:rPr>
              <a:t>LCID1</a:t>
            </a:r>
            <a:endParaRPr 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" name="Right Brace 58"/>
          <p:cNvSpPr/>
          <p:nvPr/>
        </p:nvSpPr>
        <p:spPr>
          <a:xfrm rot="16200000">
            <a:off x="5750132" y="2121207"/>
            <a:ext cx="236048" cy="2877436"/>
          </a:xfrm>
          <a:prstGeom prst="righ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973490" y="5184253"/>
            <a:ext cx="573469" cy="300387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b="1" kern="0" dirty="0">
                <a:solidFill>
                  <a:prstClr val="white"/>
                </a:solidFill>
              </a:rPr>
              <a:t>LCID2 + L4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546959" y="5184253"/>
            <a:ext cx="548570" cy="300387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b="1" kern="0" dirty="0">
                <a:solidFill>
                  <a:prstClr val="white"/>
                </a:solidFill>
              </a:rPr>
              <a:t>LCID2 + L5</a:t>
            </a:r>
          </a:p>
        </p:txBody>
      </p:sp>
      <p:sp>
        <p:nvSpPr>
          <p:cNvPr id="62" name="Left Brace 61"/>
          <p:cNvSpPr/>
          <p:nvPr/>
        </p:nvSpPr>
        <p:spPr>
          <a:xfrm rot="16200000">
            <a:off x="9633163" y="5154652"/>
            <a:ext cx="199529" cy="956992"/>
          </a:xfrm>
          <a:prstGeom prst="lef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b="1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" name="Left Brace 62"/>
          <p:cNvSpPr/>
          <p:nvPr/>
        </p:nvSpPr>
        <p:spPr>
          <a:xfrm rot="16200000">
            <a:off x="10590156" y="5154652"/>
            <a:ext cx="199529" cy="956992"/>
          </a:xfrm>
          <a:prstGeom prst="lef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b="1" kern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64" name="Elbow Connector 130"/>
          <p:cNvCxnSpPr>
            <a:stCxn id="60" idx="2"/>
            <a:endCxn id="62" idx="1"/>
          </p:cNvCxnSpPr>
          <p:nvPr/>
        </p:nvCxnSpPr>
        <p:spPr>
          <a:xfrm rot="16200000" flipH="1">
            <a:off x="6872440" y="2872424"/>
            <a:ext cx="248273" cy="5472703"/>
          </a:xfrm>
          <a:prstGeom prst="bentConnector3">
            <a:avLst>
              <a:gd name="adj1" fmla="val 344622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65" name="Elbow Connector 131"/>
          <p:cNvCxnSpPr>
            <a:stCxn id="61" idx="2"/>
            <a:endCxn id="63" idx="1"/>
          </p:cNvCxnSpPr>
          <p:nvPr/>
        </p:nvCxnSpPr>
        <p:spPr>
          <a:xfrm rot="16200000" flipH="1">
            <a:off x="7631446" y="2674437"/>
            <a:ext cx="248273" cy="5868677"/>
          </a:xfrm>
          <a:prstGeom prst="bentConnector3">
            <a:avLst>
              <a:gd name="adj1" fmla="val 413021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76" name="Rectangle 75"/>
          <p:cNvSpPr/>
          <p:nvPr/>
        </p:nvSpPr>
        <p:spPr>
          <a:xfrm>
            <a:off x="5681985" y="5182227"/>
            <a:ext cx="688999" cy="297354"/>
          </a:xfrm>
          <a:prstGeom prst="rect">
            <a:avLst/>
          </a:prstGeom>
          <a:solidFill>
            <a:srgbClr val="8064A2">
              <a:alpha val="57000"/>
            </a:srgbClr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 CE</a:t>
            </a:r>
          </a:p>
        </p:txBody>
      </p:sp>
      <p:sp>
        <p:nvSpPr>
          <p:cNvPr id="77" name="Rectangle 76"/>
          <p:cNvSpPr/>
          <p:nvPr/>
        </p:nvSpPr>
        <p:spPr>
          <a:xfrm>
            <a:off x="1743333" y="5186367"/>
            <a:ext cx="573468" cy="300387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0" dirty="0">
                <a:solidFill>
                  <a:prstClr val="white"/>
                </a:solidFill>
              </a:rPr>
              <a:t>LCID0 + L1</a:t>
            </a:r>
          </a:p>
        </p:txBody>
      </p:sp>
      <p:cxnSp>
        <p:nvCxnSpPr>
          <p:cNvPr id="78" name="Elbow Connector 83"/>
          <p:cNvCxnSpPr>
            <a:cxnSpLocks/>
            <a:stCxn id="77" idx="2"/>
            <a:endCxn id="76" idx="2"/>
          </p:cNvCxnSpPr>
          <p:nvPr/>
        </p:nvCxnSpPr>
        <p:spPr>
          <a:xfrm rot="5400000" flipH="1" flipV="1">
            <a:off x="4024689" y="3484959"/>
            <a:ext cx="7173" cy="3996418"/>
          </a:xfrm>
          <a:prstGeom prst="bentConnector3">
            <a:avLst>
              <a:gd name="adj1" fmla="val -3186951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67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88317"/>
          </a:xfrm>
        </p:spPr>
        <p:txBody>
          <a:bodyPr>
            <a:normAutofit/>
          </a:bodyPr>
          <a:lstStyle/>
          <a:p>
            <a:r>
              <a:rPr lang="en-US" sz="1800" dirty="0"/>
              <a:t>In the transmitter, an RLC header is attached to it upon arrival from higher layers.</a:t>
            </a:r>
          </a:p>
          <a:p>
            <a:r>
              <a:rPr lang="en-US" sz="1600" dirty="0"/>
              <a:t>There will be one MAC header per RLC PDU (like in LTE) and these are placed in the front.</a:t>
            </a:r>
          </a:p>
        </p:txBody>
      </p:sp>
      <p:sp>
        <p:nvSpPr>
          <p:cNvPr id="68" name="Rectangle 67"/>
          <p:cNvSpPr/>
          <p:nvPr/>
        </p:nvSpPr>
        <p:spPr>
          <a:xfrm>
            <a:off x="11150142" y="5175996"/>
            <a:ext cx="729873" cy="283280"/>
          </a:xfrm>
          <a:prstGeom prst="rect">
            <a:avLst/>
          </a:prstGeom>
          <a:solidFill>
            <a:schemeClr val="accent3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Padding</a:t>
            </a:r>
          </a:p>
        </p:txBody>
      </p:sp>
      <p:sp>
        <p:nvSpPr>
          <p:cNvPr id="79" name="Rectangle 78"/>
          <p:cNvSpPr/>
          <p:nvPr/>
        </p:nvSpPr>
        <p:spPr>
          <a:xfrm>
            <a:off x="5098826" y="5186367"/>
            <a:ext cx="573468" cy="300387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0" dirty="0">
                <a:solidFill>
                  <a:prstClr val="white"/>
                </a:solidFill>
              </a:rPr>
              <a:t>LCID P</a:t>
            </a:r>
          </a:p>
        </p:txBody>
      </p:sp>
      <p:cxnSp>
        <p:nvCxnSpPr>
          <p:cNvPr id="83" name="Elbow Connector 83"/>
          <p:cNvCxnSpPr>
            <a:cxnSpLocks/>
            <a:stCxn id="79" idx="2"/>
            <a:endCxn id="68" idx="2"/>
          </p:cNvCxnSpPr>
          <p:nvPr/>
        </p:nvCxnSpPr>
        <p:spPr>
          <a:xfrm rot="5400000" flipH="1" flipV="1">
            <a:off x="8436580" y="2408255"/>
            <a:ext cx="27478" cy="6129519"/>
          </a:xfrm>
          <a:prstGeom prst="bentConnector3">
            <a:avLst>
              <a:gd name="adj1" fmla="val -4397398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84681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3</a:t>
            </a:r>
          </a:p>
        </p:txBody>
      </p:sp>
      <p:sp>
        <p:nvSpPr>
          <p:cNvPr id="57" name="Rectangle 56"/>
          <p:cNvSpPr/>
          <p:nvPr/>
        </p:nvSpPr>
        <p:spPr>
          <a:xfrm>
            <a:off x="2112650" y="4475963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 </a:t>
            </a:r>
          </a:p>
        </p:txBody>
      </p:sp>
      <p:sp>
        <p:nvSpPr>
          <p:cNvPr id="58" name="Rectangle 57"/>
          <p:cNvSpPr/>
          <p:nvPr/>
        </p:nvSpPr>
        <p:spPr>
          <a:xfrm>
            <a:off x="1408019" y="5587901"/>
            <a:ext cx="688999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LCID 1 + L</a:t>
            </a:r>
          </a:p>
        </p:txBody>
      </p:sp>
      <p:sp>
        <p:nvSpPr>
          <p:cNvPr id="59" name="Rectangle 58"/>
          <p:cNvSpPr/>
          <p:nvPr/>
        </p:nvSpPr>
        <p:spPr>
          <a:xfrm>
            <a:off x="4029331" y="4475963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 </a:t>
            </a:r>
          </a:p>
        </p:txBody>
      </p:sp>
      <p:sp>
        <p:nvSpPr>
          <p:cNvPr id="60" name="Rectangle 59"/>
          <p:cNvSpPr/>
          <p:nvPr/>
        </p:nvSpPr>
        <p:spPr>
          <a:xfrm>
            <a:off x="5957023" y="4475963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61" name="Rectangle 60"/>
          <p:cNvSpPr/>
          <p:nvPr/>
        </p:nvSpPr>
        <p:spPr>
          <a:xfrm>
            <a:off x="2112650" y="5587901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 </a:t>
            </a:r>
          </a:p>
        </p:txBody>
      </p:sp>
      <p:sp>
        <p:nvSpPr>
          <p:cNvPr id="62" name="Rectangle 61"/>
          <p:cNvSpPr/>
          <p:nvPr/>
        </p:nvSpPr>
        <p:spPr>
          <a:xfrm>
            <a:off x="4019500" y="5586596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63" name="Rectangle 62"/>
          <p:cNvSpPr/>
          <p:nvPr/>
        </p:nvSpPr>
        <p:spPr>
          <a:xfrm>
            <a:off x="5941313" y="5587901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66" name="Rectangle 65"/>
          <p:cNvSpPr/>
          <p:nvPr/>
        </p:nvSpPr>
        <p:spPr>
          <a:xfrm>
            <a:off x="2112650" y="5078189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 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029331" y="5078189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5957023" y="5078189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cxnSp>
        <p:nvCxnSpPr>
          <p:cNvPr id="73" name="Straight Connector 72"/>
          <p:cNvCxnSpPr>
            <a:cxnSpLocks/>
          </p:cNvCxnSpPr>
          <p:nvPr/>
        </p:nvCxnSpPr>
        <p:spPr>
          <a:xfrm>
            <a:off x="-87794" y="4929232"/>
            <a:ext cx="11351154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74" name="Rectangle 73"/>
          <p:cNvSpPr/>
          <p:nvPr/>
        </p:nvSpPr>
        <p:spPr>
          <a:xfrm>
            <a:off x="3310717" y="5587901"/>
            <a:ext cx="688999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MAC</a:t>
            </a:r>
          </a:p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LCID 1 + L</a:t>
            </a:r>
          </a:p>
        </p:txBody>
      </p:sp>
      <p:sp>
        <p:nvSpPr>
          <p:cNvPr id="75" name="Rectangle 74"/>
          <p:cNvSpPr/>
          <p:nvPr/>
        </p:nvSpPr>
        <p:spPr>
          <a:xfrm>
            <a:off x="5250846" y="5587901"/>
            <a:ext cx="688999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MAC</a:t>
            </a:r>
          </a:p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LCID 1 + L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711336" y="399312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77" name="Rectangle 76"/>
          <p:cNvSpPr/>
          <p:nvPr/>
        </p:nvSpPr>
        <p:spPr>
          <a:xfrm>
            <a:off x="4616065" y="3994433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78" name="Rectangle 77"/>
          <p:cNvSpPr/>
          <p:nvPr/>
        </p:nvSpPr>
        <p:spPr>
          <a:xfrm>
            <a:off x="6555709" y="399312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3</a:t>
            </a:r>
          </a:p>
        </p:txBody>
      </p:sp>
      <p:sp>
        <p:nvSpPr>
          <p:cNvPr id="79" name="Rectangle 78"/>
          <p:cNvSpPr/>
          <p:nvPr/>
        </p:nvSpPr>
        <p:spPr>
          <a:xfrm>
            <a:off x="2711336" y="4475963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80" name="Rectangle 79"/>
          <p:cNvSpPr/>
          <p:nvPr/>
        </p:nvSpPr>
        <p:spPr>
          <a:xfrm>
            <a:off x="4633411" y="447726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81" name="Rectangle 80"/>
          <p:cNvSpPr/>
          <p:nvPr/>
        </p:nvSpPr>
        <p:spPr>
          <a:xfrm>
            <a:off x="6555708" y="4475963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3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711336" y="5078189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83" name="Rectangle 82"/>
          <p:cNvSpPr/>
          <p:nvPr/>
        </p:nvSpPr>
        <p:spPr>
          <a:xfrm>
            <a:off x="4633411" y="5079494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84" name="Rectangle 83"/>
          <p:cNvSpPr/>
          <p:nvPr/>
        </p:nvSpPr>
        <p:spPr>
          <a:xfrm>
            <a:off x="6555708" y="5078189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3</a:t>
            </a:r>
          </a:p>
        </p:txBody>
      </p:sp>
      <p:sp>
        <p:nvSpPr>
          <p:cNvPr id="85" name="Rectangle 84"/>
          <p:cNvSpPr/>
          <p:nvPr/>
        </p:nvSpPr>
        <p:spPr>
          <a:xfrm>
            <a:off x="2711336" y="5587901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86" name="Rectangle 85"/>
          <p:cNvSpPr/>
          <p:nvPr/>
        </p:nvSpPr>
        <p:spPr>
          <a:xfrm>
            <a:off x="4633411" y="5587901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87" name="Rectangle 86"/>
          <p:cNvSpPr/>
          <p:nvPr/>
        </p:nvSpPr>
        <p:spPr>
          <a:xfrm>
            <a:off x="6540263" y="5587901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3</a:t>
            </a:r>
          </a:p>
        </p:txBody>
      </p:sp>
      <p:sp>
        <p:nvSpPr>
          <p:cNvPr id="88" name="Rectangle 87"/>
          <p:cNvSpPr/>
          <p:nvPr/>
        </p:nvSpPr>
        <p:spPr>
          <a:xfrm>
            <a:off x="7859720" y="4475963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89" name="Rectangle 88"/>
          <p:cNvSpPr/>
          <p:nvPr/>
        </p:nvSpPr>
        <p:spPr>
          <a:xfrm>
            <a:off x="7155089" y="5587901"/>
            <a:ext cx="688999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MAC</a:t>
            </a:r>
          </a:p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LCID 2 + L</a:t>
            </a:r>
          </a:p>
        </p:txBody>
      </p:sp>
      <p:sp>
        <p:nvSpPr>
          <p:cNvPr id="90" name="Rectangle 89"/>
          <p:cNvSpPr/>
          <p:nvPr/>
        </p:nvSpPr>
        <p:spPr>
          <a:xfrm>
            <a:off x="9776401" y="4475963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91" name="Rectangle 90"/>
          <p:cNvSpPr/>
          <p:nvPr/>
        </p:nvSpPr>
        <p:spPr>
          <a:xfrm>
            <a:off x="7859720" y="5587901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92" name="Rectangle 91"/>
          <p:cNvSpPr/>
          <p:nvPr/>
        </p:nvSpPr>
        <p:spPr>
          <a:xfrm>
            <a:off x="9766570" y="5586596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93" name="Rectangle 92"/>
          <p:cNvSpPr/>
          <p:nvPr/>
        </p:nvSpPr>
        <p:spPr>
          <a:xfrm>
            <a:off x="7859720" y="5078189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94" name="Rectangle 93"/>
          <p:cNvSpPr/>
          <p:nvPr/>
        </p:nvSpPr>
        <p:spPr>
          <a:xfrm>
            <a:off x="9776401" y="5078189"/>
            <a:ext cx="598686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RLC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SN</a:t>
            </a:r>
          </a:p>
        </p:txBody>
      </p:sp>
      <p:sp>
        <p:nvSpPr>
          <p:cNvPr id="95" name="Rectangle 94"/>
          <p:cNvSpPr/>
          <p:nvPr/>
        </p:nvSpPr>
        <p:spPr>
          <a:xfrm>
            <a:off x="9057787" y="5587901"/>
            <a:ext cx="688999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MAC</a:t>
            </a:r>
          </a:p>
          <a:p>
            <a:pPr lvl="0" algn="ctr"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LCID 2 + L</a:t>
            </a:r>
          </a:p>
        </p:txBody>
      </p:sp>
      <p:sp>
        <p:nvSpPr>
          <p:cNvPr id="96" name="Rectangle 95"/>
          <p:cNvSpPr/>
          <p:nvPr/>
        </p:nvSpPr>
        <p:spPr>
          <a:xfrm>
            <a:off x="8458406" y="399312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0363135" y="3994433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98" name="Rectangle 97"/>
          <p:cNvSpPr/>
          <p:nvPr/>
        </p:nvSpPr>
        <p:spPr>
          <a:xfrm>
            <a:off x="8458406" y="4475963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99" name="Rectangle 98"/>
          <p:cNvSpPr/>
          <p:nvPr/>
        </p:nvSpPr>
        <p:spPr>
          <a:xfrm>
            <a:off x="10380481" y="4477268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8458406" y="5078189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10380481" y="5079494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8458406" y="5587901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1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10380481" y="5587901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PDU 2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9255349" y="3099365"/>
            <a:ext cx="910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LCID2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5" name="Right Brace 104"/>
          <p:cNvSpPr/>
          <p:nvPr/>
        </p:nvSpPr>
        <p:spPr>
          <a:xfrm rot="16200000">
            <a:off x="9367599" y="2159473"/>
            <a:ext cx="266755" cy="2923080"/>
          </a:xfrm>
          <a:prstGeom prst="righ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243516" y="3245457"/>
            <a:ext cx="1525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LCID1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7" name="Right Brace 106"/>
          <p:cNvSpPr/>
          <p:nvPr/>
        </p:nvSpPr>
        <p:spPr>
          <a:xfrm rot="16200000">
            <a:off x="4873006" y="1344246"/>
            <a:ext cx="266755" cy="4769965"/>
          </a:xfrm>
          <a:prstGeom prst="righ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0" y="5587901"/>
            <a:ext cx="688999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LCID 0 + L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699329" y="5587901"/>
            <a:ext cx="688999" cy="339464"/>
          </a:xfrm>
          <a:prstGeom prst="rect">
            <a:avLst/>
          </a:prstGeom>
          <a:solidFill>
            <a:srgbClr val="8064A2">
              <a:alpha val="57000"/>
            </a:srgbClr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 CE</a:t>
            </a:r>
          </a:p>
        </p:txBody>
      </p:sp>
      <p:sp>
        <p:nvSpPr>
          <p:cNvPr id="50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08678"/>
          </a:xfrm>
        </p:spPr>
        <p:txBody>
          <a:bodyPr>
            <a:normAutofit/>
          </a:bodyPr>
          <a:lstStyle/>
          <a:p>
            <a:r>
              <a:rPr lang="en-US" sz="1600" dirty="0"/>
              <a:t>In the transmitter, each IP-packet has an RLC and MAC header attached to it upon arrival from higher layers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1529198" y="5596789"/>
            <a:ext cx="619433" cy="339464"/>
          </a:xfrm>
          <a:prstGeom prst="rect">
            <a:avLst/>
          </a:prstGeom>
          <a:solidFill>
            <a:schemeClr val="accent3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Padding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0995715" y="5596789"/>
            <a:ext cx="517630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LCID </a:t>
            </a: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88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39383" y="3381208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kern="0" dirty="0">
                <a:solidFill>
                  <a:prstClr val="black"/>
                </a:solidFill>
                <a:latin typeface="Calibri"/>
              </a:rPr>
              <a:t>SDU</a:t>
            </a:r>
            <a:endParaRPr lang="en-US" sz="12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9383" y="4177765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kern="0" dirty="0">
                <a:solidFill>
                  <a:prstClr val="black"/>
                </a:solidFill>
                <a:latin typeface="Calibri"/>
              </a:rPr>
              <a:t>PDU</a:t>
            </a:r>
            <a:endParaRPr lang="en-US" sz="12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9383" y="5019322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kern="0" dirty="0">
                <a:solidFill>
                  <a:prstClr val="black"/>
                </a:solidFill>
                <a:latin typeface="Calibri"/>
              </a:rPr>
              <a:t>SDU</a:t>
            </a:r>
            <a:endParaRPr lang="en-US" sz="12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9383" y="5409480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200" kern="0" dirty="0">
                <a:solidFill>
                  <a:prstClr val="black"/>
                </a:solidFill>
                <a:latin typeface="Calibri"/>
              </a:rPr>
              <a:t>PDU</a:t>
            </a:r>
            <a:endParaRPr lang="en-US" sz="12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3970" y="3497197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>
                <a:solidFill>
                  <a:srgbClr val="F79646"/>
                </a:solidFill>
                <a:latin typeface="Calibri"/>
              </a:rPr>
              <a:t>RLC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33970" y="510551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>
                <a:solidFill>
                  <a:srgbClr val="8064A2"/>
                </a:solidFill>
                <a:latin typeface="Calibri"/>
              </a:rPr>
              <a:t>MAC</a:t>
            </a: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1212670" y="4662786"/>
            <a:ext cx="8236130" cy="54963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12" name="Rectangle 11"/>
          <p:cNvSpPr/>
          <p:nvPr/>
        </p:nvSpPr>
        <p:spPr>
          <a:xfrm>
            <a:off x="4474737" y="3349362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993557" y="3361537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23093" y="3372004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24607" y="4156964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07421" y="4153845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90641" y="4156964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3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718494" y="4168802"/>
            <a:ext cx="511644" cy="271319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</a:rPr>
              <a:t>RLC SN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</a:rPr>
              <a:t>L + 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941585" y="3377552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493103" y="3377533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751238" y="4168803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225925" y="4169846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1373" y="2689189"/>
            <a:ext cx="727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800" kern="0" dirty="0">
                <a:solidFill>
                  <a:prstClr val="black"/>
                </a:solidFill>
                <a:latin typeface="Calibri"/>
              </a:rPr>
              <a:t>LCID2</a:t>
            </a:r>
            <a:endParaRPr 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Right Brace 23"/>
          <p:cNvSpPr/>
          <p:nvPr/>
        </p:nvSpPr>
        <p:spPr>
          <a:xfrm rot="16200000">
            <a:off x="7661089" y="1937975"/>
            <a:ext cx="213206" cy="2336289"/>
          </a:xfrm>
          <a:prstGeom prst="righ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95795" y="2762914"/>
            <a:ext cx="1219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800" kern="0" dirty="0">
                <a:solidFill>
                  <a:prstClr val="black"/>
                </a:solidFill>
                <a:latin typeface="Calibri"/>
              </a:rPr>
              <a:t>LCID1</a:t>
            </a:r>
            <a:endParaRPr 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Right Brace 25"/>
          <p:cNvSpPr/>
          <p:nvPr/>
        </p:nvSpPr>
        <p:spPr>
          <a:xfrm rot="16200000">
            <a:off x="5104465" y="2214939"/>
            <a:ext cx="244713" cy="1900771"/>
          </a:xfrm>
          <a:prstGeom prst="righ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450018" y="5674387"/>
            <a:ext cx="8572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LCID2 + L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0577820" y="5704710"/>
            <a:ext cx="688999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LCID1 + L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850844" y="5704710"/>
            <a:ext cx="688999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LCID2 + 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028556" y="4780197"/>
            <a:ext cx="511166" cy="271319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800" b="1" kern="0" dirty="0">
                <a:solidFill>
                  <a:prstClr val="white"/>
                </a:solidFill>
              </a:rPr>
              <a:t>RLC SN</a:t>
            </a:r>
          </a:p>
          <a:p>
            <a:pPr lvl="0" algn="ctr">
              <a:defRPr/>
            </a:pPr>
            <a:r>
              <a:rPr lang="en-US" sz="800" b="1" kern="0" dirty="0">
                <a:solidFill>
                  <a:prstClr val="white"/>
                </a:solidFill>
              </a:rPr>
              <a:t>L + L + L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519446" y="4784359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002260" y="4781240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485480" y="4784359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793893" y="4780197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268580" y="4781240"/>
            <a:ext cx="479059" cy="27131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071504" y="5695256"/>
            <a:ext cx="478503" cy="358373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kern="0" dirty="0">
                <a:solidFill>
                  <a:prstClr val="white"/>
                </a:solidFill>
              </a:rPr>
              <a:t>RLC SN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kern="0" dirty="0">
                <a:solidFill>
                  <a:prstClr val="white"/>
                </a:solidFill>
              </a:rPr>
              <a:t>L+L+L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528362" y="5695256"/>
            <a:ext cx="479059" cy="358373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011176" y="5695256"/>
            <a:ext cx="479059" cy="358373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494396" y="5695256"/>
            <a:ext cx="479059" cy="358373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3</a:t>
            </a:r>
          </a:p>
        </p:txBody>
      </p:sp>
      <p:sp>
        <p:nvSpPr>
          <p:cNvPr id="42" name="Rectangle 41"/>
          <p:cNvSpPr/>
          <p:nvPr/>
        </p:nvSpPr>
        <p:spPr>
          <a:xfrm>
            <a:off x="7593001" y="5684757"/>
            <a:ext cx="478503" cy="358373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kern="0" dirty="0">
                <a:solidFill>
                  <a:prstClr val="white"/>
                </a:solidFill>
                <a:latin typeface="Calibri"/>
              </a:rPr>
              <a:t>RLC SN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kern="0" dirty="0">
                <a:solidFill>
                  <a:prstClr val="white"/>
                </a:solidFill>
                <a:latin typeface="Calibri"/>
              </a:rPr>
              <a:t>L + L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999214" y="5695256"/>
            <a:ext cx="479059" cy="358373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473901" y="5695256"/>
            <a:ext cx="479059" cy="358373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PDCP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  <a:latin typeface="Calibri"/>
              </a:rPr>
              <a:t>PDU 2</a:t>
            </a:r>
          </a:p>
        </p:txBody>
      </p:sp>
      <p:cxnSp>
        <p:nvCxnSpPr>
          <p:cNvPr id="46" name="Elbow Connector 67"/>
          <p:cNvCxnSpPr>
            <a:cxnSpLocks/>
            <a:stCxn id="42" idx="2"/>
            <a:endCxn id="49" idx="1"/>
          </p:cNvCxnSpPr>
          <p:nvPr/>
        </p:nvCxnSpPr>
        <p:spPr>
          <a:xfrm rot="5400000">
            <a:off x="7035547" y="5490150"/>
            <a:ext cx="243726" cy="1349687"/>
          </a:xfrm>
          <a:prstGeom prst="bentConnector3">
            <a:avLst>
              <a:gd name="adj1" fmla="val 178418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47" name="Elbow Connector 67"/>
          <p:cNvCxnSpPr>
            <a:cxnSpLocks/>
            <a:stCxn id="38" idx="2"/>
            <a:endCxn id="48" idx="1"/>
          </p:cNvCxnSpPr>
          <p:nvPr/>
        </p:nvCxnSpPr>
        <p:spPr>
          <a:xfrm rot="5400000">
            <a:off x="6658194" y="4645317"/>
            <a:ext cx="244251" cy="3060875"/>
          </a:xfrm>
          <a:prstGeom prst="bentConnector3">
            <a:avLst>
              <a:gd name="adj1" fmla="val 240036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48" name="Left Brace 47"/>
          <p:cNvSpPr/>
          <p:nvPr/>
        </p:nvSpPr>
        <p:spPr>
          <a:xfrm rot="16200000">
            <a:off x="5138188" y="5464668"/>
            <a:ext cx="223385" cy="1443039"/>
          </a:xfrm>
          <a:prstGeom prst="lef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b="1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Left Brace 48"/>
          <p:cNvSpPr/>
          <p:nvPr/>
        </p:nvSpPr>
        <p:spPr>
          <a:xfrm rot="16200000">
            <a:off x="6392818" y="5713758"/>
            <a:ext cx="179496" cy="966700"/>
          </a:xfrm>
          <a:prstGeom prst="leftBrac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b="1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319189" y="5704710"/>
            <a:ext cx="688999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MAC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LCID 0 + L</a:t>
            </a:r>
          </a:p>
        </p:txBody>
      </p:sp>
      <p:sp>
        <p:nvSpPr>
          <p:cNvPr id="54" name="Rectangle 53"/>
          <p:cNvSpPr/>
          <p:nvPr/>
        </p:nvSpPr>
        <p:spPr>
          <a:xfrm>
            <a:off x="8602482" y="5702900"/>
            <a:ext cx="688999" cy="339464"/>
          </a:xfrm>
          <a:prstGeom prst="rect">
            <a:avLst/>
          </a:prstGeom>
          <a:solidFill>
            <a:srgbClr val="8064A2">
              <a:alpha val="50000"/>
            </a:srgbClr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solidFill>
                  <a:prstClr val="white"/>
                </a:solidFill>
              </a:rPr>
              <a:t>MAC CE</a:t>
            </a:r>
          </a:p>
        </p:txBody>
      </p:sp>
      <p:cxnSp>
        <p:nvCxnSpPr>
          <p:cNvPr id="55" name="Elbow Connector 67"/>
          <p:cNvCxnSpPr>
            <a:cxnSpLocks/>
            <a:stCxn id="53" idx="0"/>
            <a:endCxn id="54" idx="0"/>
          </p:cNvCxnSpPr>
          <p:nvPr/>
        </p:nvCxnSpPr>
        <p:spPr>
          <a:xfrm rot="16200000" flipV="1">
            <a:off x="10304431" y="4345451"/>
            <a:ext cx="1810" cy="2716707"/>
          </a:xfrm>
          <a:prstGeom prst="bentConnector3">
            <a:avLst>
              <a:gd name="adj1" fmla="val 12729834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72" name="Elbow Connector 67"/>
          <p:cNvCxnSpPr>
            <a:cxnSpLocks/>
            <a:stCxn id="28" idx="0"/>
            <a:endCxn id="38" idx="0"/>
          </p:cNvCxnSpPr>
          <p:nvPr/>
        </p:nvCxnSpPr>
        <p:spPr>
          <a:xfrm rot="16200000" flipV="1">
            <a:off x="9611811" y="4394201"/>
            <a:ext cx="9454" cy="2611564"/>
          </a:xfrm>
          <a:prstGeom prst="bentConnector3">
            <a:avLst>
              <a:gd name="adj1" fmla="val 3347070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80" name="Elbow Connector 67"/>
          <p:cNvCxnSpPr>
            <a:cxnSpLocks/>
            <a:stCxn id="29" idx="0"/>
            <a:endCxn id="42" idx="0"/>
          </p:cNvCxnSpPr>
          <p:nvPr/>
        </p:nvCxnSpPr>
        <p:spPr>
          <a:xfrm rot="16200000" flipV="1">
            <a:off x="9003823" y="4513188"/>
            <a:ext cx="19953" cy="2363091"/>
          </a:xfrm>
          <a:prstGeom prst="bentConnector3">
            <a:avLst>
              <a:gd name="adj1" fmla="val 2227715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56" name="Rectangle 55"/>
          <p:cNvSpPr/>
          <p:nvPr/>
        </p:nvSpPr>
        <p:spPr>
          <a:xfrm>
            <a:off x="6952960" y="5695850"/>
            <a:ext cx="619433" cy="339464"/>
          </a:xfrm>
          <a:prstGeom prst="rect">
            <a:avLst/>
          </a:prstGeom>
          <a:solidFill>
            <a:schemeClr val="accent3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Padding</a:t>
            </a:r>
          </a:p>
        </p:txBody>
      </p:sp>
      <p:sp>
        <p:nvSpPr>
          <p:cNvPr id="57" name="Rectangle 56"/>
          <p:cNvSpPr/>
          <p:nvPr/>
        </p:nvSpPr>
        <p:spPr>
          <a:xfrm>
            <a:off x="9331474" y="5694211"/>
            <a:ext cx="517630" cy="339464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LCID </a:t>
            </a:r>
            <a:r>
              <a:rPr lang="en-US" sz="1000" b="1" kern="0" dirty="0">
                <a:solidFill>
                  <a:prstClr val="white"/>
                </a:solidFill>
                <a:latin typeface="Calibri"/>
              </a:rPr>
              <a:t>P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2" name="Elbow Connector 67"/>
          <p:cNvCxnSpPr>
            <a:cxnSpLocks/>
            <a:stCxn id="57" idx="0"/>
            <a:endCxn id="56" idx="0"/>
          </p:cNvCxnSpPr>
          <p:nvPr/>
        </p:nvCxnSpPr>
        <p:spPr>
          <a:xfrm rot="16200000" flipH="1" flipV="1">
            <a:off x="8425663" y="4531224"/>
            <a:ext cx="1639" cy="2327612"/>
          </a:xfrm>
          <a:prstGeom prst="bentConnector3">
            <a:avLst>
              <a:gd name="adj1" fmla="val -32544356"/>
            </a:avLst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73" name="Content Placeholder 2"/>
          <p:cNvSpPr>
            <a:spLocks noGrp="1"/>
          </p:cNvSpPr>
          <p:nvPr>
            <p:ph idx="1"/>
          </p:nvPr>
        </p:nvSpPr>
        <p:spPr>
          <a:xfrm>
            <a:off x="838200" y="1659259"/>
            <a:ext cx="10515600" cy="808678"/>
          </a:xfrm>
        </p:spPr>
        <p:txBody>
          <a:bodyPr>
            <a:normAutofit fontScale="85000" lnSpcReduction="20000"/>
          </a:bodyPr>
          <a:lstStyle/>
          <a:p>
            <a:r>
              <a:rPr lang="en-US" sz="1600" dirty="0"/>
              <a:t>Like in LTE today but dynamic parts (headers and MAC CEs) in the end of the TB</a:t>
            </a:r>
          </a:p>
          <a:p>
            <a:r>
              <a:rPr lang="en-US" sz="1600" dirty="0"/>
              <a:t>RLC headers may be appended after the data of that RLC PDU</a:t>
            </a:r>
          </a:p>
          <a:p>
            <a:r>
              <a:rPr lang="en-US" sz="1600" dirty="0"/>
              <a:t>Same </a:t>
            </a:r>
            <a:r>
              <a:rPr lang="en-US" sz="1600" dirty="0" err="1"/>
              <a:t>optimisations</a:t>
            </a:r>
            <a:r>
              <a:rPr lang="en-US" sz="1600" dirty="0"/>
              <a:t> as for Solution 0 could be applied here</a:t>
            </a:r>
          </a:p>
        </p:txBody>
      </p:sp>
      <p:sp>
        <p:nvSpPr>
          <p:cNvPr id="76" name="Rectangle 75"/>
          <p:cNvSpPr/>
          <p:nvPr/>
        </p:nvSpPr>
        <p:spPr>
          <a:xfrm>
            <a:off x="6028556" y="4160083"/>
            <a:ext cx="511166" cy="271319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800" b="1" kern="0" dirty="0">
                <a:solidFill>
                  <a:prstClr val="white"/>
                </a:solidFill>
              </a:rPr>
              <a:t>RLC SN</a:t>
            </a:r>
          </a:p>
          <a:p>
            <a:pPr lvl="0" algn="ctr">
              <a:defRPr/>
            </a:pPr>
            <a:r>
              <a:rPr lang="en-US" sz="800" b="1" kern="0" dirty="0">
                <a:solidFill>
                  <a:prstClr val="white"/>
                </a:solidFill>
              </a:rPr>
              <a:t>L + L + L</a:t>
            </a:r>
          </a:p>
        </p:txBody>
      </p:sp>
      <p:sp>
        <p:nvSpPr>
          <p:cNvPr id="77" name="Rectangle 76"/>
          <p:cNvSpPr/>
          <p:nvPr/>
        </p:nvSpPr>
        <p:spPr>
          <a:xfrm>
            <a:off x="7894704" y="4775973"/>
            <a:ext cx="511644" cy="271319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</a:rPr>
              <a:t>RLC SN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>
                <a:solidFill>
                  <a:prstClr val="white"/>
                </a:solidFill>
              </a:rPr>
              <a:t>L + L</a:t>
            </a:r>
          </a:p>
        </p:txBody>
      </p:sp>
    </p:spTree>
    <p:extLst>
      <p:ext uri="{BB962C8B-B14F-4D97-AF65-F5344CB8AC3E}">
        <p14:creationId xmlns:p14="http://schemas.microsoft.com/office/powerpoint/2010/main" val="3463060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25800"/>
              </p:ext>
            </p:extLst>
          </p:nvPr>
        </p:nvGraphicFramePr>
        <p:xfrm>
          <a:off x="254725" y="1690688"/>
          <a:ext cx="11384825" cy="4469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375">
                  <a:extLst>
                    <a:ext uri="{9D8B030D-6E8A-4147-A177-3AD203B41FA5}">
                      <a16:colId xmlns:a16="http://schemas.microsoft.com/office/drawing/2014/main" val="1796801279"/>
                    </a:ext>
                  </a:extLst>
                </a:gridCol>
                <a:gridCol w="800277">
                  <a:extLst>
                    <a:ext uri="{9D8B030D-6E8A-4147-A177-3AD203B41FA5}">
                      <a16:colId xmlns:a16="http://schemas.microsoft.com/office/drawing/2014/main" val="836776698"/>
                    </a:ext>
                  </a:extLst>
                </a:gridCol>
                <a:gridCol w="1161873">
                  <a:extLst>
                    <a:ext uri="{9D8B030D-6E8A-4147-A177-3AD203B41FA5}">
                      <a16:colId xmlns:a16="http://schemas.microsoft.com/office/drawing/2014/main" val="1416990017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3976034991"/>
                    </a:ext>
                  </a:extLst>
                </a:gridCol>
                <a:gridCol w="1638300">
                  <a:extLst>
                    <a:ext uri="{9D8B030D-6E8A-4147-A177-3AD203B41FA5}">
                      <a16:colId xmlns:a16="http://schemas.microsoft.com/office/drawing/2014/main" val="1505001511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2841407958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1199489523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1631021322"/>
                    </a:ext>
                  </a:extLst>
                </a:gridCol>
              </a:tblGrid>
              <a:tr h="372670">
                <a:tc>
                  <a:txBody>
                    <a:bodyPr/>
                    <a:lstStyle/>
                    <a:p>
                      <a:r>
                        <a:rPr lang="en-US" sz="1200" dirty="0"/>
                        <a:t>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Header overhead</a:t>
                      </a:r>
                    </a:p>
                    <a:p>
                      <a:r>
                        <a:rPr lang="en-US" sz="1200" dirty="0"/>
                        <a:t>(RLC SNs)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RLC/MAC header simplification achieved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Prebuilding of transport block 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Feeding from MAC to PHY possible in TX?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Reception computation complexity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Opportunistic receiver L2-decoding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PDCP discard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9024924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r>
                        <a:rPr lang="en-US" sz="1200" dirty="0"/>
                        <a:t>Solution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Depends on how simplification looks like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Partly (RLC SDUs)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+ (unless RLC SNs are pre-assigned)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093470"/>
                  </a:ext>
                </a:extLst>
              </a:tr>
              <a:tr h="520103">
                <a:tc>
                  <a:txBody>
                    <a:bodyPr/>
                    <a:lstStyle/>
                    <a:p>
                      <a:r>
                        <a:rPr lang="en-US" sz="1200" dirty="0"/>
                        <a:t>Solution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Partly (RLC PDUs)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~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1866202"/>
                  </a:ext>
                </a:extLst>
              </a:tr>
              <a:tr h="848288">
                <a:tc>
                  <a:txBody>
                    <a:bodyPr/>
                    <a:lstStyle/>
                    <a:p>
                      <a:r>
                        <a:rPr lang="en-US" sz="1200" dirty="0"/>
                        <a:t>Solution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 (except last MAC SDU +  MAC CEs)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270715"/>
                  </a:ext>
                </a:extLst>
              </a:tr>
              <a:tr h="1271829">
                <a:tc>
                  <a:txBody>
                    <a:bodyPr/>
                    <a:lstStyle/>
                    <a:p>
                      <a:r>
                        <a:rPr lang="en-US" sz="1200" dirty="0"/>
                        <a:t>Solution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Depends on how simplification looks like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 (except the headers in the end)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+ (unless RLC SNs are pre-assigned)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994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9093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Based on the evaluation, Alternative 8 is preferred and it is proposed: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Proposal 1: RAN2 adopts Alternative 8 for NR.</a:t>
            </a:r>
          </a:p>
        </p:txBody>
      </p:sp>
    </p:spTree>
    <p:extLst>
      <p:ext uri="{BB962C8B-B14F-4D97-AF65-F5344CB8AC3E}">
        <p14:creationId xmlns:p14="http://schemas.microsoft.com/office/powerpoint/2010/main" val="1991942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834</Words>
  <Application>Microsoft Office PowerPoint</Application>
  <PresentationFormat>Widescreen</PresentationFormat>
  <Paragraphs>380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Way forward for concatenation discussion</vt:lpstr>
      <vt:lpstr>Potential areas for improvements</vt:lpstr>
      <vt:lpstr>Overview</vt:lpstr>
      <vt:lpstr>Alternative 0 </vt:lpstr>
      <vt:lpstr>Alternative 1</vt:lpstr>
      <vt:lpstr>Alternative 3</vt:lpstr>
      <vt:lpstr>Alternative 8</vt:lpstr>
      <vt:lpstr>Evaluation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concatenation</dc:title>
  <dc:creator>Ericsson</dc:creator>
  <cp:lastModifiedBy>Ericsson</cp:lastModifiedBy>
  <cp:revision>50</cp:revision>
  <dcterms:created xsi:type="dcterms:W3CDTF">2016-10-12T13:57:45Z</dcterms:created>
  <dcterms:modified xsi:type="dcterms:W3CDTF">2016-10-14T00:32:24Z</dcterms:modified>
</cp:coreProperties>
</file>