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0" r:id="rId3"/>
    <p:sldId id="261" r:id="rId4"/>
    <p:sldId id="259" r:id="rId5"/>
    <p:sldId id="262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6286" autoAdjust="0"/>
  </p:normalViewPr>
  <p:slideViewPr>
    <p:cSldViewPr>
      <p:cViewPr varScale="1">
        <p:scale>
          <a:sx n="89" d="100"/>
          <a:sy n="89" d="100"/>
        </p:scale>
        <p:origin x="-168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4FC0A1-FA87-468F-8BD5-7EBE30A0477B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0C8654-E8E6-4565-9681-579164EBA6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246418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943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0968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6098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7082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36665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7602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69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0603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3595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0734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8277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DDF53-C237-45F1-8C53-7FDF828AEB4E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41550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23528" y="2130425"/>
            <a:ext cx="8496622" cy="1470025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Way forward on RAN2 aspects of multiple PRB operations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437112"/>
            <a:ext cx="6400800" cy="1752600"/>
          </a:xfrm>
        </p:spPr>
        <p:txBody>
          <a:bodyPr>
            <a:normAutofit fontScale="92500" lnSpcReduction="10000"/>
          </a:bodyPr>
          <a:lstStyle/>
          <a:p>
            <a:r>
              <a:rPr kumimoji="1" lang="en-US" altLang="ja-JP" dirty="0" smtClean="0">
                <a:solidFill>
                  <a:schemeClr val="tx1"/>
                </a:solidFill>
              </a:rPr>
              <a:t>NTT DOCOMO, INC., Ericsson, Vodafone, </a:t>
            </a:r>
            <a:r>
              <a:rPr lang="en-US" altLang="ja-JP" dirty="0" smtClean="0">
                <a:solidFill>
                  <a:schemeClr val="tx1"/>
                </a:solidFill>
              </a:rPr>
              <a:t>Qualcomm, ZTE, Nokia Networks</a:t>
            </a:r>
            <a:r>
              <a:rPr lang="en-US" altLang="ja-JP" dirty="0">
                <a:solidFill>
                  <a:schemeClr val="tx1"/>
                </a:solidFill>
              </a:rPr>
              <a:t>, Alcatel-Lucent, Alcatel-Lucent Shanghai Bell, </a:t>
            </a:r>
            <a:r>
              <a:rPr lang="en-US" altLang="ja-JP" dirty="0" smtClean="0">
                <a:solidFill>
                  <a:schemeClr val="tx1"/>
                </a:solidFill>
              </a:rPr>
              <a:t>Intel</a:t>
            </a:r>
            <a:endParaRPr kumimoji="1" lang="en-US" altLang="ja-JP" dirty="0" smtClean="0">
              <a:solidFill>
                <a:schemeClr val="tx1"/>
              </a:solidFill>
            </a:endParaRPr>
          </a:p>
        </p:txBody>
      </p:sp>
      <p:sp>
        <p:nvSpPr>
          <p:cNvPr id="6" name="正方形/長方形 3"/>
          <p:cNvSpPr>
            <a:spLocks noChangeArrowheads="1"/>
          </p:cNvSpPr>
          <p:nvPr/>
        </p:nvSpPr>
        <p:spPr bwMode="auto">
          <a:xfrm>
            <a:off x="6875463" y="260350"/>
            <a:ext cx="1944687" cy="400110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900"/>
              </a:spcAft>
              <a:buClrTx/>
              <a:buSzTx/>
              <a:buFontTx/>
              <a:buNone/>
              <a:tabLst>
                <a:tab pos="1260475" algn="l"/>
              </a:tabLst>
              <a:defRPr/>
            </a:pPr>
            <a:r>
              <a:rPr kumimoji="1" lang="en-GB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</a:rPr>
              <a:t>R2-161888</a:t>
            </a:r>
            <a:endParaRPr kumimoji="1" lang="en-GB" altLang="zh-CN" sz="20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pitchFamily="34" charset="-128"/>
            </a:endParaRPr>
          </a:p>
        </p:txBody>
      </p:sp>
      <p:sp>
        <p:nvSpPr>
          <p:cNvPr id="7" name="正方形/長方形 6"/>
          <p:cNvSpPr>
            <a:spLocks noChangeArrowheads="1"/>
          </p:cNvSpPr>
          <p:nvPr/>
        </p:nvSpPr>
        <p:spPr bwMode="auto">
          <a:xfrm>
            <a:off x="207963" y="188913"/>
            <a:ext cx="540067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TSG-RAN WG2 meeting #</a:t>
            </a:r>
            <a:r>
              <a:rPr lang="en-US" altLang="zh-CN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93</a:t>
            </a:r>
            <a:endParaRPr lang="en-GB" altLang="zh-CN" sz="2000" dirty="0">
              <a:solidFill>
                <a:prstClr val="black"/>
              </a:solidFill>
              <a:ea typeface="Batang" pitchFamily="18" charset="-127"/>
              <a:cs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sv-SE" altLang="ja-JP" sz="200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15-19 February 2016</a:t>
            </a:r>
            <a:r>
              <a:rPr lang="sv-SE" altLang="ja-JP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, St. Julian’s, Malta</a:t>
            </a:r>
            <a:endParaRPr lang="sv-SE" altLang="ja-JP" sz="2000" dirty="0">
              <a:solidFill>
                <a:prstClr val="black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73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en-US" altLang="ja-JP" dirty="0" smtClean="0"/>
              <a:t>Prerequisite – RAN1 agreements </a:t>
            </a:r>
            <a:r>
              <a:rPr lang="en-US" altLang="ja-JP" dirty="0"/>
              <a:t>–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124744"/>
            <a:ext cx="8507288" cy="5441250"/>
          </a:xfrm>
        </p:spPr>
        <p:txBody>
          <a:bodyPr>
            <a:normAutofit fontScale="77500" lnSpcReduction="20000"/>
          </a:bodyPr>
          <a:lstStyle/>
          <a:p>
            <a:r>
              <a:rPr lang="en-US" altLang="ja-JP" dirty="0" smtClean="0"/>
              <a:t>The </a:t>
            </a:r>
            <a:r>
              <a:rPr lang="en-US" altLang="ja-JP" dirty="0"/>
              <a:t>UE in RRC_IDLE camps on the NB-</a:t>
            </a:r>
            <a:r>
              <a:rPr lang="en-US" altLang="ja-JP" dirty="0" err="1"/>
              <a:t>IoT</a:t>
            </a:r>
            <a:r>
              <a:rPr lang="en-US" altLang="ja-JP" dirty="0"/>
              <a:t> carrier on which the UE has received NB-PSS/SSS, NB-PBCH and SIB </a:t>
            </a:r>
            <a:r>
              <a:rPr lang="en-US" altLang="ja-JP" dirty="0" smtClean="0"/>
              <a:t>transmissions.</a:t>
            </a:r>
          </a:p>
          <a:p>
            <a:r>
              <a:rPr lang="en-US" altLang="ja-JP" dirty="0" smtClean="0"/>
              <a:t>The </a:t>
            </a:r>
            <a:r>
              <a:rPr lang="en-US" altLang="ja-JP" dirty="0"/>
              <a:t>UE in RRC_CONNECTED can be configured, via UE-specific RRC signaling, to a PRB, for all unicast transmissions (not intended to excluding SC-PTM, if supported), different than the NB-</a:t>
            </a:r>
            <a:r>
              <a:rPr lang="en-US" altLang="ja-JP" dirty="0" err="1"/>
              <a:t>IoT</a:t>
            </a:r>
            <a:r>
              <a:rPr lang="en-US" altLang="ja-JP" dirty="0"/>
              <a:t> carrier on which the UE has received NB-PSS/SSS, NB-PBCH and SIB </a:t>
            </a:r>
            <a:r>
              <a:rPr lang="en-US" altLang="ja-JP" dirty="0" smtClean="0"/>
              <a:t>transmissions.</a:t>
            </a:r>
          </a:p>
          <a:p>
            <a:pPr lvl="1"/>
            <a:r>
              <a:rPr lang="en-US" altLang="ja-JP" dirty="0" smtClean="0"/>
              <a:t>If </a:t>
            </a:r>
            <a:r>
              <a:rPr lang="en-US" altLang="ja-JP" dirty="0"/>
              <a:t>the different PRB is not configured for the UE, all transmissions occur on the NB-</a:t>
            </a:r>
            <a:r>
              <a:rPr lang="en-US" altLang="ja-JP" dirty="0" err="1"/>
              <a:t>IoT</a:t>
            </a:r>
            <a:r>
              <a:rPr lang="en-US" altLang="ja-JP" dirty="0"/>
              <a:t> carrier on which the UE has received NB-PSS/SSS, NB-PBCH and SIB </a:t>
            </a:r>
            <a:r>
              <a:rPr lang="en-US" altLang="ja-JP" dirty="0" smtClean="0"/>
              <a:t>transmissions.</a:t>
            </a:r>
          </a:p>
          <a:p>
            <a:r>
              <a:rPr lang="en-US" altLang="ja-JP" dirty="0" smtClean="0"/>
              <a:t>The </a:t>
            </a:r>
            <a:r>
              <a:rPr lang="en-US" altLang="ja-JP" dirty="0"/>
              <a:t>UE is not expected to receive NB-PBCH, and NB-PSS/SSS and any transmissions other than unicast transmissions in the configured </a:t>
            </a:r>
            <a:r>
              <a:rPr lang="en-US" altLang="ja-JP" dirty="0" smtClean="0"/>
              <a:t>PRB.</a:t>
            </a:r>
          </a:p>
          <a:p>
            <a:endParaRPr lang="en-US" altLang="ja-JP" dirty="0" smtClean="0"/>
          </a:p>
          <a:p>
            <a:pPr>
              <a:buFont typeface="Wingdings" panose="05000000000000000000" pitchFamily="2" charset="2"/>
              <a:buChar char="n"/>
            </a:pPr>
            <a:r>
              <a:rPr kumimoji="1" lang="en-US" altLang="ja-JP" dirty="0" smtClean="0">
                <a:solidFill>
                  <a:srgbClr val="0000FF"/>
                </a:solidFill>
              </a:rPr>
              <a:t>PRACH is supported on anchor PRB.</a:t>
            </a:r>
          </a:p>
          <a:p>
            <a:pPr lvl="1">
              <a:buFont typeface="Arial" panose="020B0604020202020204" pitchFamily="34" charset="0"/>
              <a:buChar char="‒"/>
            </a:pPr>
            <a:r>
              <a:rPr lang="en-US" altLang="ja-JP" dirty="0" smtClean="0">
                <a:solidFill>
                  <a:srgbClr val="0000FF"/>
                </a:solidFill>
              </a:rPr>
              <a:t>Logical consequence from the RAN 1 agreements.</a:t>
            </a:r>
            <a:endParaRPr kumimoji="1" lang="en-US" altLang="ja-JP" dirty="0" smtClean="0">
              <a:solidFill>
                <a:srgbClr val="0000FF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619672" y="6381328"/>
            <a:ext cx="7344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 smtClean="0">
                <a:solidFill>
                  <a:srgbClr val="0000FF"/>
                </a:solidFill>
              </a:rPr>
              <a:t>■ </a:t>
            </a:r>
            <a:r>
              <a:rPr lang="en-US" altLang="ja-JP" dirty="0" smtClean="0">
                <a:solidFill>
                  <a:srgbClr val="0000FF"/>
                </a:solidFill>
              </a:rPr>
              <a:t>Additional RAN1 agreements not described in the RAN1 LS (R2-161053).</a:t>
            </a:r>
            <a:endParaRPr kumimoji="1" lang="ja-JP" alt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77779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Proposals (1/3)</a:t>
            </a:r>
            <a:br>
              <a:rPr kumimoji="1" lang="en-US" altLang="ja-JP" dirty="0" smtClean="0"/>
            </a:br>
            <a:r>
              <a:rPr lang="en-US" altLang="ja-JP" sz="3100" dirty="0" smtClean="0"/>
              <a:t>- Configurations of non-anchor PRB -</a:t>
            </a:r>
            <a:endParaRPr kumimoji="1" lang="ja-JP" altLang="en-US" sz="31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72008" y="1484784"/>
            <a:ext cx="9036496" cy="5256584"/>
          </a:xfrm>
        </p:spPr>
        <p:txBody>
          <a:bodyPr>
            <a:normAutofit fontScale="70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altLang="ja-JP" dirty="0" smtClean="0"/>
              <a:t>For C-plane solution, a non-anchor PRB can be configured when an RRC connection is established (i.e., Msg.4).</a:t>
            </a:r>
          </a:p>
          <a:p>
            <a:pPr marL="514350" indent="-514350">
              <a:buFont typeface="+mj-lt"/>
              <a:buAutoNum type="arabicPeriod"/>
            </a:pPr>
            <a:endParaRPr lang="en-US" altLang="ja-JP" dirty="0" smtClean="0"/>
          </a:p>
          <a:p>
            <a:pPr marL="514350" indent="-514350">
              <a:buFont typeface="+mj-lt"/>
              <a:buAutoNum type="arabicPeriod"/>
            </a:pPr>
            <a:r>
              <a:rPr lang="en-US" altLang="ja-JP" dirty="0" smtClean="0"/>
              <a:t>For U-plane solution, a non-anchor PRB can be configured when an RRC connection is (re)established, resumed or reconfigured.</a:t>
            </a:r>
          </a:p>
          <a:p>
            <a:pPr marL="514350" indent="-514350">
              <a:buFont typeface="+mj-lt"/>
              <a:buAutoNum type="arabicPeriod"/>
            </a:pPr>
            <a:endParaRPr lang="en-US" altLang="ja-JP" dirty="0" smtClean="0"/>
          </a:p>
          <a:p>
            <a:pPr marL="514350" indent="-514350">
              <a:buFont typeface="+mj-lt"/>
              <a:buAutoNum type="arabicPeriod"/>
            </a:pPr>
            <a:r>
              <a:rPr lang="en-US" altLang="ja-JP" dirty="0" smtClean="0"/>
              <a:t>Configurations of a non-anchor PRB is included within the IE </a:t>
            </a:r>
            <a:r>
              <a:rPr lang="en-US" altLang="ja-JP" i="1" dirty="0" err="1" smtClean="0"/>
              <a:t>radioResourceConfigDedicated</a:t>
            </a:r>
            <a:r>
              <a:rPr lang="en-US" altLang="ja-JP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endParaRPr lang="en-US" altLang="ja-JP" dirty="0" smtClean="0"/>
          </a:p>
          <a:p>
            <a:pPr marL="514350" indent="-514350">
              <a:buFont typeface="+mj-lt"/>
              <a:buAutoNum type="arabicPeriod"/>
            </a:pPr>
            <a:r>
              <a:rPr lang="en-US" altLang="ja-JP" dirty="0" smtClean="0"/>
              <a:t>After the successful completion of RRC connection (re)establishment, resume or reconfiguration, if configured, the UE can start to receive NB-PDCCH/NB-PDSCH and/or transmit NB-PUSCH on a non-anchor PRB.</a:t>
            </a:r>
          </a:p>
          <a:p>
            <a:pPr marL="514350" indent="-514350">
              <a:buFont typeface="+mj-lt"/>
              <a:buAutoNum type="arabicPeriod"/>
            </a:pPr>
            <a:endParaRPr lang="en-US" altLang="ja-JP" dirty="0" smtClean="0"/>
          </a:p>
          <a:p>
            <a:pPr marL="514350" indent="-514350">
              <a:buFont typeface="+mj-lt"/>
              <a:buAutoNum type="arabicPeriod"/>
            </a:pPr>
            <a:r>
              <a:rPr lang="en-US" altLang="ja-JP" dirty="0" smtClean="0"/>
              <a:t>A </a:t>
            </a:r>
            <a:r>
              <a:rPr lang="en-US" altLang="ja-JP" dirty="0"/>
              <a:t>UE that has been assigned </a:t>
            </a:r>
            <a:r>
              <a:rPr lang="en-US" altLang="ja-JP" dirty="0" smtClean="0"/>
              <a:t>a non-anchor PRB</a:t>
            </a:r>
            <a:r>
              <a:rPr lang="en-US" altLang="ja-JP" dirty="0"/>
              <a:t>, remains on that PRB throughout </a:t>
            </a:r>
            <a:r>
              <a:rPr lang="en-US" altLang="ja-JP" dirty="0" smtClean="0"/>
              <a:t>RRC_CONNECTED or until transmission of NB-RACH is needed in RRC_CONNECTED (see bullet 3 on next slide) or until </a:t>
            </a:r>
            <a:r>
              <a:rPr lang="en-US" altLang="ja-JP" dirty="0"/>
              <a:t>re-assigned to another PRB.</a:t>
            </a:r>
            <a:endParaRPr lang="en-US" altLang="ja-JP" dirty="0" smtClean="0"/>
          </a:p>
          <a:p>
            <a:pPr marL="514350" indent="-514350">
              <a:buFont typeface="+mj-lt"/>
              <a:buAutoNum type="arabicPeriod"/>
            </a:pPr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859405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Proposals (2/3)</a:t>
            </a:r>
            <a:br>
              <a:rPr kumimoji="1" lang="en-US" altLang="ja-JP" dirty="0" smtClean="0"/>
            </a:br>
            <a:r>
              <a:rPr lang="en-US" altLang="ja-JP" sz="3100" dirty="0" smtClean="0"/>
              <a:t>- Random Access/RRC connection (re)establishment procedure -</a:t>
            </a:r>
            <a:endParaRPr kumimoji="1" lang="ja-JP" altLang="en-US" sz="31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902842"/>
            <a:ext cx="8568952" cy="4464496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altLang="ja-JP" dirty="0" smtClean="0"/>
              <a:t>The RA procedure is performed on an anchor PRB.</a:t>
            </a:r>
          </a:p>
          <a:p>
            <a:pPr marL="514350" indent="-514350">
              <a:buFont typeface="+mj-lt"/>
              <a:buAutoNum type="arabicPeriod"/>
            </a:pPr>
            <a:endParaRPr lang="en-US" altLang="ja-JP" dirty="0" smtClean="0"/>
          </a:p>
          <a:p>
            <a:pPr marL="514350" indent="-514350">
              <a:buFont typeface="+mj-lt"/>
              <a:buAutoNum type="arabicPeriod"/>
            </a:pPr>
            <a:r>
              <a:rPr lang="en-US" altLang="ja-JP" dirty="0" smtClean="0"/>
              <a:t>The RRC connection (re)establishment/resume procedure is initiated on an anchor PRB.</a:t>
            </a:r>
          </a:p>
          <a:p>
            <a:pPr marL="914400" lvl="1" indent="-514350">
              <a:buFont typeface="Arial" panose="020B0604020202020204" pitchFamily="34" charset="0"/>
              <a:buChar char="‒"/>
            </a:pPr>
            <a:r>
              <a:rPr lang="en-US" altLang="ja-JP" dirty="0" smtClean="0"/>
              <a:t>After the HARQ acknowledgement for Msg.4, UE start monitoring  an non-anchor PRB and Msg.5 is delivered on an non-anchor PRB.</a:t>
            </a:r>
          </a:p>
          <a:p>
            <a:pPr marL="514350" indent="-514350">
              <a:buFont typeface="+mj-lt"/>
              <a:buAutoNum type="arabicPeriod"/>
            </a:pPr>
            <a:endParaRPr lang="en-US" altLang="ja-JP" dirty="0" smtClean="0"/>
          </a:p>
          <a:p>
            <a:pPr marL="514350" indent="-514350">
              <a:buFont typeface="+mj-lt"/>
              <a:buAutoNum type="arabicPeriod"/>
            </a:pPr>
            <a:r>
              <a:rPr lang="en-US" altLang="ja-JP" dirty="0" smtClean="0"/>
              <a:t>If the UE needs to perform a RA procedure while on the non-anchor carrier (e.g. due to SR or PDCCH order) it goes back to the anchor carrier and stays there </a:t>
            </a:r>
            <a:r>
              <a:rPr lang="en-US" altLang="ja-JP" dirty="0"/>
              <a:t>throughout RRC_CONNECTED </a:t>
            </a:r>
            <a:r>
              <a:rPr lang="en-US" altLang="ja-JP" dirty="0" smtClean="0"/>
              <a:t>or </a:t>
            </a:r>
            <a:r>
              <a:rPr lang="en-US" altLang="ja-JP" dirty="0"/>
              <a:t>until re-assigned to another PRB</a:t>
            </a:r>
            <a:r>
              <a:rPr lang="en-US" altLang="ja-JP" dirty="0" smtClean="0"/>
              <a:t>.</a:t>
            </a:r>
          </a:p>
          <a:p>
            <a:pPr marL="914400" lvl="1" indent="-514350">
              <a:buFont typeface="Arial" panose="020B0604020202020204" pitchFamily="34" charset="0"/>
              <a:buChar char="‒"/>
            </a:pPr>
            <a:r>
              <a:rPr lang="en-US" altLang="ja-JP" dirty="0" smtClean="0"/>
              <a:t>We may consider the mechanism to go back to the non-anchor PRB after the RA procedure.</a:t>
            </a:r>
          </a:p>
        </p:txBody>
      </p:sp>
    </p:spTree>
    <p:extLst>
      <p:ext uri="{BB962C8B-B14F-4D97-AF65-F5344CB8AC3E}">
        <p14:creationId xmlns:p14="http://schemas.microsoft.com/office/powerpoint/2010/main" val="8120886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Proposals (3/3)</a:t>
            </a:r>
            <a:br>
              <a:rPr kumimoji="1" lang="en-US" altLang="ja-JP" dirty="0" smtClean="0"/>
            </a:br>
            <a:r>
              <a:rPr lang="en-US" altLang="ja-JP" sz="3100" dirty="0" smtClean="0"/>
              <a:t>- Upon leaving RRC_CONNECTED -</a:t>
            </a:r>
            <a:endParaRPr kumimoji="1" lang="ja-JP" altLang="en-US" sz="31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686818"/>
            <a:ext cx="8568952" cy="4464496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altLang="ja-JP" dirty="0" smtClean="0"/>
              <a:t>A </a:t>
            </a:r>
            <a:r>
              <a:rPr lang="en-US" altLang="ja-JP" dirty="0"/>
              <a:t>UE that operates on a non-anchor PRB </a:t>
            </a:r>
            <a:r>
              <a:rPr lang="en-US" altLang="ja-JP" dirty="0" smtClean="0"/>
              <a:t>selects an NB-</a:t>
            </a:r>
            <a:r>
              <a:rPr lang="en-US" altLang="ja-JP" dirty="0" err="1" smtClean="0"/>
              <a:t>IoT</a:t>
            </a:r>
            <a:r>
              <a:rPr lang="en-US" altLang="ja-JP" dirty="0" smtClean="0"/>
              <a:t> carrier (via cell selection) upon </a:t>
            </a:r>
            <a:r>
              <a:rPr lang="en-US" altLang="ja-JP" dirty="0"/>
              <a:t>leaving </a:t>
            </a:r>
            <a:r>
              <a:rPr lang="en-US" altLang="ja-JP" dirty="0" smtClean="0"/>
              <a:t>RRC_CONNECTED.</a:t>
            </a:r>
          </a:p>
          <a:p>
            <a:pPr marL="914400" lvl="1" indent="-514350">
              <a:buFont typeface="Arial" panose="020B0604020202020204" pitchFamily="34" charset="0"/>
              <a:buChar char="‒"/>
            </a:pPr>
            <a:r>
              <a:rPr lang="en-US" altLang="ja-JP" dirty="0"/>
              <a:t>FFS whether the </a:t>
            </a:r>
            <a:r>
              <a:rPr lang="en-US" altLang="ja-JP" dirty="0" err="1"/>
              <a:t>eNB</a:t>
            </a:r>
            <a:r>
              <a:rPr lang="en-US" altLang="ja-JP" dirty="0"/>
              <a:t> may redirect a UE to another </a:t>
            </a:r>
            <a:r>
              <a:rPr lang="en-US" altLang="ja-JP" dirty="0" smtClean="0"/>
              <a:t>NB-</a:t>
            </a:r>
            <a:r>
              <a:rPr lang="en-US" altLang="ja-JP" dirty="0" err="1" smtClean="0"/>
              <a:t>IoT</a:t>
            </a:r>
            <a:r>
              <a:rPr lang="en-US" altLang="ja-JP" dirty="0" smtClean="0"/>
              <a:t> carrier </a:t>
            </a:r>
            <a:r>
              <a:rPr lang="en-US" altLang="ja-JP" dirty="0"/>
              <a:t>during RRC Connection Setup and/or RRC Connection </a:t>
            </a:r>
            <a:r>
              <a:rPr lang="en-US" altLang="ja-JP" dirty="0" smtClean="0"/>
              <a:t>Release.</a:t>
            </a:r>
          </a:p>
          <a:p>
            <a:pPr marL="514350" indent="-514350">
              <a:buFont typeface="+mj-lt"/>
              <a:buAutoNum type="arabicPeriod"/>
            </a:pPr>
            <a:endParaRPr lang="en-US" altLang="ja-JP" dirty="0" smtClean="0"/>
          </a:p>
          <a:p>
            <a:pPr marL="514350" indent="-514350">
              <a:buFont typeface="+mj-lt"/>
              <a:buAutoNum type="arabicPeriod"/>
            </a:pPr>
            <a:r>
              <a:rPr lang="en-US" altLang="ja-JP" dirty="0" smtClean="0"/>
              <a:t>A UE in RRC_IDLE receives paging on an anchor PRB.</a:t>
            </a:r>
          </a:p>
        </p:txBody>
      </p:sp>
    </p:spTree>
    <p:extLst>
      <p:ext uri="{BB962C8B-B14F-4D97-AF65-F5344CB8AC3E}">
        <p14:creationId xmlns:p14="http://schemas.microsoft.com/office/powerpoint/2010/main" val="33150190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1102</TotalTime>
  <Words>502</Words>
  <Application>Microsoft Office PowerPoint</Application>
  <PresentationFormat>画面に合わせる (4:3)</PresentationFormat>
  <Paragraphs>37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​​テーマ</vt:lpstr>
      <vt:lpstr>Way forward on RAN2 aspects of multiple PRB operations</vt:lpstr>
      <vt:lpstr>Prerequisite – RAN1 agreements –</vt:lpstr>
      <vt:lpstr>Proposals (1/3) - Configurations of non-anchor PRB -</vt:lpstr>
      <vt:lpstr>Proposals (2/3) - Random Access/RRC connection (re)establishment procedure -</vt:lpstr>
      <vt:lpstr>Proposals (3/3) - Upon leaving RRC_CONNECTED -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DOCOMO, INC.</dc:creator>
  <cp:lastModifiedBy>Wuri Hapsari</cp:lastModifiedBy>
  <cp:revision>79</cp:revision>
  <dcterms:created xsi:type="dcterms:W3CDTF">2015-06-15T19:39:43Z</dcterms:created>
  <dcterms:modified xsi:type="dcterms:W3CDTF">2016-02-18T18:03:14Z</dcterms:modified>
</cp:coreProperties>
</file>