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3004800" cy="9753600"/>
  <p:notesSz cx="6858000" cy="9144000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-2312" y="-112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37300620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</a:p>
          <a:p>
            <a:pPr lvl="1">
              <a:defRPr sz="1800"/>
            </a:pPr>
            <a:r>
              <a:rPr sz="2800"/>
              <a:t>Body Level Two</a:t>
            </a:r>
          </a:p>
          <a:p>
            <a:pPr lvl="2">
              <a:defRPr sz="1800"/>
            </a:pPr>
            <a:r>
              <a:rPr sz="2800"/>
              <a:t>Body Level Three</a:t>
            </a:r>
          </a:p>
          <a:p>
            <a:pPr lvl="3">
              <a:defRPr sz="1800"/>
            </a:pPr>
            <a:r>
              <a:rPr sz="2800"/>
              <a:t>Body Level Four</a:t>
            </a:r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xmlns:p14="http://schemas.microsoft.com/office/powerpoint/2010/main" spd="med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1270000" y="2248642"/>
            <a:ext cx="10464801" cy="3302001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 dirty="0"/>
              <a:t>Way forward on UL delay measurement 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1270000" y="6616700"/>
            <a:ext cx="10464800" cy="1130300"/>
          </a:xfrm>
          <a:prstGeom prst="rect">
            <a:avLst/>
          </a:prstGeom>
        </p:spPr>
        <p:txBody>
          <a:bodyPr/>
          <a:lstStyle>
            <a:lvl1pPr defTabSz="496570">
              <a:defRPr sz="2720"/>
            </a:lvl1pPr>
          </a:lstStyle>
          <a:p>
            <a:pPr lvl="0">
              <a:defRPr sz="1800"/>
            </a:pPr>
            <a:r>
              <a:rPr sz="2720" dirty="0"/>
              <a:t>CMCC, Qualcomm Incorporated, Huawei, Alcatel-Lucent, Samsung, ZTE, Intel, CATT, ITRI, Nokia Networks, China </a:t>
            </a:r>
            <a:r>
              <a:rPr sz="2720" dirty="0" smtClean="0"/>
              <a:t>Teleco</a:t>
            </a:r>
            <a:r>
              <a:rPr lang="en-US" altLang="zh-CN" sz="2720" dirty="0" smtClean="0"/>
              <a:t>m</a:t>
            </a:r>
            <a:endParaRPr sz="2720" dirty="0"/>
          </a:p>
        </p:txBody>
      </p:sp>
      <p:sp>
        <p:nvSpPr>
          <p:cNvPr id="34" name="Shape 34"/>
          <p:cNvSpPr/>
          <p:nvPr/>
        </p:nvSpPr>
        <p:spPr>
          <a:xfrm>
            <a:off x="188136" y="128485"/>
            <a:ext cx="5725479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l">
              <a:defRPr sz="1800"/>
            </a:pPr>
            <a:r>
              <a:rPr sz="2500" dirty="0"/>
              <a:t>3GPP TSG-RAN WG2 Meeting #91</a:t>
            </a:r>
          </a:p>
          <a:p>
            <a:pPr lvl="0" algn="l">
              <a:defRPr sz="1800"/>
            </a:pPr>
            <a:r>
              <a:rPr sz="2500" dirty="0"/>
              <a:t>Beijing, China, 24 - 28 Aug 2015</a:t>
            </a:r>
          </a:p>
          <a:p>
            <a:pPr lvl="0" algn="l">
              <a:defRPr sz="1800"/>
            </a:pPr>
            <a:r>
              <a:rPr sz="2500" dirty="0"/>
              <a:t>Agenda Item:	7.8</a:t>
            </a:r>
          </a:p>
          <a:p>
            <a:pPr lvl="0" algn="l">
              <a:defRPr sz="1800"/>
            </a:pPr>
            <a:r>
              <a:rPr sz="2500" dirty="0"/>
              <a:t>Document for: Discussion and </a:t>
            </a:r>
            <a:r>
              <a:rPr lang="en-US" sz="2500" dirty="0" smtClean="0"/>
              <a:t>d</a:t>
            </a:r>
            <a:r>
              <a:rPr sz="2500" dirty="0" smtClean="0"/>
              <a:t>ecision</a:t>
            </a:r>
            <a:endParaRPr sz="2500" dirty="0"/>
          </a:p>
        </p:txBody>
      </p:sp>
      <p:sp>
        <p:nvSpPr>
          <p:cNvPr id="35" name="Shape 35"/>
          <p:cNvSpPr/>
          <p:nvPr/>
        </p:nvSpPr>
        <p:spPr>
          <a:xfrm>
            <a:off x="10468623" y="697629"/>
            <a:ext cx="1670965" cy="487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 lvl="0">
              <a:defRPr sz="1800"/>
            </a:pPr>
            <a:r>
              <a:rPr sz="2500" dirty="0"/>
              <a:t>R2-</a:t>
            </a:r>
            <a:r>
              <a:rPr sz="2500" dirty="0" smtClean="0"/>
              <a:t>15</a:t>
            </a:r>
            <a:r>
              <a:rPr lang="en-US" sz="2500" dirty="0" smtClean="0"/>
              <a:t>3191</a:t>
            </a:r>
            <a:endParaRPr sz="2500" dirty="0"/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/>
          </p:cNvSpPr>
          <p:nvPr>
            <p:ph type="title"/>
          </p:nvPr>
        </p:nvSpPr>
        <p:spPr>
          <a:xfrm>
            <a:off x="365954" y="444500"/>
            <a:ext cx="12356309" cy="2159000"/>
          </a:xfrm>
          <a:prstGeom prst="rect">
            <a:avLst/>
          </a:prstGeom>
        </p:spPr>
        <p:txBody>
          <a:bodyPr>
            <a:normAutofit/>
          </a:bodyPr>
          <a:lstStyle>
            <a:lvl1pPr defTabSz="490727">
              <a:defRPr sz="6719"/>
            </a:lvl1pPr>
          </a:lstStyle>
          <a:p>
            <a:pPr lvl="0">
              <a:defRPr sz="1800"/>
            </a:pPr>
            <a:r>
              <a:rPr sz="6600" dirty="0"/>
              <a:t>Target of feMDT on UL Delay measurement</a:t>
            </a:r>
          </a:p>
        </p:txBody>
      </p:sp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To derive cause of UL delay through MDT mechanism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The causes of UL delay</a:t>
            </a:r>
          </a:p>
        </p:txBody>
      </p:sp>
      <p:sp>
        <p:nvSpPr>
          <p:cNvPr id="41" name="Shape 4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Scheduling =&gt; queueing delay</a:t>
            </a:r>
          </a:p>
          <a:p>
            <a:pPr lvl="0">
              <a:defRPr sz="1800"/>
            </a:pPr>
            <a:r>
              <a:rPr sz="3600"/>
              <a:t>Coverage =&gt; transmission/HARQ delay</a:t>
            </a:r>
          </a:p>
          <a:p>
            <a:pPr lvl="0">
              <a:defRPr sz="1800"/>
            </a:pPr>
            <a:r>
              <a:rPr sz="3600"/>
              <a:t>Interference =&gt; transmission/HARQ delay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560831">
              <a:defRPr sz="7679"/>
            </a:lvl1pPr>
          </a:lstStyle>
          <a:p>
            <a:pPr lvl="0">
              <a:defRPr sz="1800"/>
            </a:pPr>
            <a:r>
              <a:rPr sz="7679"/>
              <a:t>How to achieve the target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UL coverage and interference issues can be detected through M2 and M3 of existing MDT</a:t>
            </a:r>
          </a:p>
          <a:p>
            <a:pPr lvl="1">
              <a:defRPr sz="1800"/>
            </a:pPr>
            <a:r>
              <a:rPr sz="3600"/>
              <a:t>M2: Power Headroom measurement by UE.</a:t>
            </a:r>
          </a:p>
          <a:p>
            <a:pPr lvl="1">
              <a:defRPr sz="1800"/>
            </a:pPr>
            <a:r>
              <a:rPr sz="3600"/>
              <a:t>M3: Received Interference Power measurement by eNB.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560831">
              <a:defRPr sz="7679"/>
            </a:lvl1pPr>
          </a:lstStyle>
          <a:p>
            <a:pPr lvl="0">
              <a:defRPr sz="1800"/>
            </a:pPr>
            <a:r>
              <a:rPr sz="7679"/>
              <a:t>How to achieve the target</a:t>
            </a:r>
          </a:p>
        </p:txBody>
      </p:sp>
      <p:sp>
        <p:nvSpPr>
          <p:cNvPr id="47" name="Shape 4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The only gap to achieve the target is to detect scheduling issue</a:t>
            </a:r>
          </a:p>
          <a:p>
            <a:pPr lvl="0">
              <a:defRPr sz="1800"/>
            </a:pPr>
            <a:r>
              <a:rPr sz="3600"/>
              <a:t> To bridge the gap, we propose to focus on solutions, which can reflect the queueing delay and detect the scheduling problem 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560831">
              <a:defRPr sz="7679"/>
            </a:lvl1pPr>
          </a:lstStyle>
          <a:p>
            <a:pPr lvl="0">
              <a:defRPr sz="1800"/>
            </a:pPr>
            <a:r>
              <a:rPr sz="7679"/>
              <a:t>How to achieve the target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Proposal 1: UL packet delay metric should focus on reflecting the queueing delay. 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560831">
              <a:defRPr sz="7679"/>
            </a:lvl1pPr>
          </a:lstStyle>
          <a:p>
            <a:pPr lvl="0">
              <a:defRPr sz="1800"/>
            </a:pPr>
            <a:r>
              <a:rPr sz="7679"/>
              <a:t>How to achieve the target</a:t>
            </a:r>
          </a:p>
        </p:txBody>
      </p:sp>
      <p:sp>
        <p:nvSpPr>
          <p:cNvPr id="53" name="Shape 5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60045" lvl="0" indent="-360045" defTabSz="473201">
              <a:spcBef>
                <a:spcPts val="3400"/>
              </a:spcBef>
              <a:defRPr sz="1800"/>
            </a:pPr>
            <a:r>
              <a:rPr sz="2916" dirty="0"/>
              <a:t>In addition, taking complexity to UE and eNB into account, we propose the following principles:</a:t>
            </a:r>
          </a:p>
          <a:p>
            <a:pPr marL="720090" lvl="1" indent="-360045" defTabSz="473201">
              <a:spcBef>
                <a:spcPts val="3400"/>
              </a:spcBef>
              <a:defRPr sz="1800"/>
            </a:pPr>
            <a:r>
              <a:rPr sz="2916" dirty="0"/>
              <a:t>UL packet delay measurement should be performed per QCI per UE</a:t>
            </a:r>
          </a:p>
          <a:p>
            <a:pPr marL="720090" lvl="1" indent="-360045" defTabSz="473201">
              <a:spcBef>
                <a:spcPts val="3400"/>
              </a:spcBef>
              <a:defRPr sz="1800"/>
            </a:pPr>
            <a:r>
              <a:rPr sz="2916" dirty="0"/>
              <a:t>UL packet delay measurement should reflect the packet delay observed at UE’s PDCP layer only</a:t>
            </a:r>
          </a:p>
          <a:p>
            <a:pPr marL="1164590" lvl="2" indent="-360045" defTabSz="473201">
              <a:spcBef>
                <a:spcPts val="3400"/>
              </a:spcBef>
              <a:defRPr sz="1800"/>
            </a:pPr>
            <a:r>
              <a:rPr sz="2916" dirty="0"/>
              <a:t>E.g. recording the time duration between the point in time that a PDCP SDU arrives at PDCP upper SAP and the point of time that the first part of this PDCP SDU enters MAC</a:t>
            </a:r>
          </a:p>
          <a:p>
            <a:pPr marL="720090" lvl="1" indent="-360045" defTabSz="473201">
              <a:spcBef>
                <a:spcPts val="3400"/>
              </a:spcBef>
              <a:defRPr sz="1800"/>
            </a:pPr>
            <a:r>
              <a:rPr sz="2916" dirty="0"/>
              <a:t>How and when UE reports will be addressed in WI phase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560831">
              <a:defRPr sz="7679"/>
            </a:lvl1pPr>
          </a:lstStyle>
          <a:p>
            <a:pPr lvl="0">
              <a:defRPr sz="1800"/>
            </a:pPr>
            <a:r>
              <a:rPr sz="7679"/>
              <a:t>How to achieve the target</a:t>
            </a:r>
          </a:p>
        </p:txBody>
      </p:sp>
      <p:sp>
        <p:nvSpPr>
          <p:cNvPr id="56" name="Shape 5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Proposal 2: UL packet delay measurement should be performed per QCI per UE and should reflect the packet delay observed at UE’s PDCP layer only </a:t>
            </a:r>
          </a:p>
          <a:p>
            <a:pPr lvl="1">
              <a:defRPr sz="1800"/>
            </a:pPr>
            <a:r>
              <a:rPr sz="3600"/>
              <a:t>Detailed realisation will be addressed in WI phase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Conclusion</a:t>
            </a:r>
          </a:p>
        </p:txBody>
      </p:sp>
      <p:sp>
        <p:nvSpPr>
          <p:cNvPr id="59" name="Shape 5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Proposal 1: UL packet delay metric should focus on reflecting the queueing delay</a:t>
            </a:r>
          </a:p>
          <a:p>
            <a:pPr lvl="0">
              <a:defRPr sz="1800"/>
            </a:pPr>
            <a:r>
              <a:rPr sz="3600"/>
              <a:t>Proposal 2: UL packet delay measurement should be performed per QCI per UE and should reflect the packet delay observed at UE’s PDCP layer only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368</Words>
  <Application>Microsoft Macintosh PowerPoint</Application>
  <PresentationFormat>自定义</PresentationFormat>
  <Paragraphs>34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White</vt:lpstr>
      <vt:lpstr>Way forward on UL delay measurement </vt:lpstr>
      <vt:lpstr>Target of feMDT on UL Delay measurement</vt:lpstr>
      <vt:lpstr>The causes of UL delay</vt:lpstr>
      <vt:lpstr>How to achieve the target</vt:lpstr>
      <vt:lpstr>How to achieve the target</vt:lpstr>
      <vt:lpstr>How to achieve the target</vt:lpstr>
      <vt:lpstr>How to achieve the target</vt:lpstr>
      <vt:lpstr>How to achieve the target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UL delay measurement </dc:title>
  <cp:lastModifiedBy>胡 南</cp:lastModifiedBy>
  <cp:revision>4</cp:revision>
  <dcterms:modified xsi:type="dcterms:W3CDTF">2015-08-13T06:47:35Z</dcterms:modified>
</cp:coreProperties>
</file>