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720" r:id="rId2"/>
  </p:sldMasterIdLst>
  <p:notesMasterIdLst>
    <p:notesMasterId r:id="rId10"/>
  </p:notesMasterIdLst>
  <p:handoutMasterIdLst>
    <p:handoutMasterId r:id="rId11"/>
  </p:handoutMasterIdLst>
  <p:sldIdLst>
    <p:sldId id="257" r:id="rId3"/>
    <p:sldId id="261" r:id="rId4"/>
    <p:sldId id="263" r:id="rId5"/>
    <p:sldId id="262" r:id="rId6"/>
    <p:sldId id="267" r:id="rId7"/>
    <p:sldId id="268" r:id="rId8"/>
    <p:sldId id="266" r:id="rId9"/>
  </p:sldIdLst>
  <p:sldSz cx="10693400" cy="7561263"/>
  <p:notesSz cx="6794500" cy="9931400"/>
  <p:defaultTextStyle>
    <a:defPPr>
      <a:defRPr lang="ja-JP"/>
    </a:defPPr>
    <a:lvl1pPr marL="0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525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3050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575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610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626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915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676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2201" algn="l" defTabSz="1043050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270" y="-84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C4AC1-6387-4239-B326-11400B3A5818}" type="datetimeFigureOut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A64EE-D40A-4B8E-9D16-93F760F766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7740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06AF2-A7EC-4854-9095-5809D784D6F5}" type="datetimeFigureOut">
              <a:rPr kumimoji="1" lang="ja-JP" altLang="en-US" smtClean="0"/>
              <a:pPr/>
              <a:t>2013/4/20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765175" y="744538"/>
            <a:ext cx="52641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DBE34-076B-4385-8CC0-DD007FF300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14979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1pPr>
    <a:lvl2pPr marL="323286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2pPr>
    <a:lvl3pPr marL="646572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3pPr>
    <a:lvl4pPr marL="969858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4pPr>
    <a:lvl5pPr marL="1293144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5pPr>
    <a:lvl6pPr marL="1616431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6pPr>
    <a:lvl7pPr marL="1939717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7pPr>
    <a:lvl8pPr marL="2263003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8pPr>
    <a:lvl9pPr marL="2586289" algn="l" defTabSz="646572" rtl="0" eaLnBrk="1" latinLnBrk="0" hangingPunct="1">
      <a:defRPr kumimoji="1"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005" y="1764295"/>
            <a:ext cx="9089390" cy="1962652"/>
          </a:xfrm>
        </p:spPr>
        <p:txBody>
          <a:bodyPr anchor="b">
            <a:normAutofit/>
          </a:bodyPr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4010" y="3920656"/>
            <a:ext cx="7485380" cy="1624271"/>
          </a:xfrm>
        </p:spPr>
        <p:txBody>
          <a:bodyPr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105C4-4736-4397-BF1B-F54CB9AB280C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97567-3DC3-4C3E-B225-7865E9E78A3A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01F0-E2A4-42C3-8743-A0A9F38DD48D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8129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2715" y="1596267"/>
            <a:ext cx="2406015" cy="494749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670" y="1596267"/>
            <a:ext cx="7039822" cy="494749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B823B-7D83-4438-B73C-C9BE7BB936FD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2"/>
            <a:ext cx="10169423" cy="522231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7072143" y="4634655"/>
            <a:ext cx="3363824" cy="78724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063150" y="4493196"/>
            <a:ext cx="6484002" cy="937317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308040" y="4506727"/>
            <a:ext cx="6394499" cy="853671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6559986" y="4491966"/>
            <a:ext cx="3868522" cy="7183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47530" y="4474745"/>
            <a:ext cx="10201504" cy="1466248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954" y="2716189"/>
            <a:ext cx="9089390" cy="1680281"/>
          </a:xfrm>
        </p:spPr>
        <p:txBody>
          <a:bodyPr anchor="t">
            <a:normAutofit/>
          </a:bodyPr>
          <a:lstStyle>
            <a:lvl1pPr algn="ctr">
              <a:defRPr sz="5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9058" y="1584854"/>
            <a:ext cx="7505183" cy="1036174"/>
          </a:xfrm>
        </p:spPr>
        <p:txBody>
          <a:bodyPr anchor="b">
            <a:normAutofit/>
          </a:bodyPr>
          <a:lstStyle>
            <a:lvl1pPr marL="0" indent="0" algn="ctr">
              <a:buNone/>
              <a:defRPr sz="2300">
                <a:solidFill>
                  <a:srgbClr val="FFFFFF"/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050B-2CCF-4B59-A516-F20ABA062679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91311" y="2953933"/>
            <a:ext cx="4469841" cy="380079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2247" y="2953933"/>
            <a:ext cx="4469841" cy="380079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399737C-751C-4AD9-9561-9BC94021453E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1312" y="2952745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>
                <a:solidFill>
                  <a:schemeClr val="tx2"/>
                </a:solidFill>
                <a:latin typeface="+mj-lt"/>
              </a:defRPr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103" y="3780632"/>
            <a:ext cx="4467342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5812" y="2952744"/>
            <a:ext cx="4469841" cy="705367"/>
          </a:xfrm>
        </p:spPr>
        <p:txBody>
          <a:bodyPr anchor="ctr"/>
          <a:lstStyle>
            <a:lvl1pPr marL="0" indent="0" algn="ctr">
              <a:buNone/>
              <a:defRPr sz="2700" b="0" i="0">
                <a:solidFill>
                  <a:schemeClr val="tx2"/>
                </a:solidFill>
                <a:latin typeface="+mj-lt"/>
              </a:defRPr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099" y="3780632"/>
            <a:ext cx="4469841" cy="2973747"/>
          </a:xfrm>
        </p:spPr>
        <p:txBody>
          <a:bodyPr/>
          <a:lstStyle>
            <a:lvl1pPr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8F9BE-0B9A-41F7-A270-B4F183461D61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53EF2-1505-4EA9-A494-BF61CEC76002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6248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D260-6AD5-4EBA-B142-0AC7BD3A30CD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157274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44CC-1824-40BE-8A6D-553BE50AE360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340" y="3948660"/>
            <a:ext cx="3920913" cy="2100352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84"/>
              </a:spcAft>
              <a:buNone/>
              <a:defRPr sz="2100">
                <a:solidFill>
                  <a:schemeClr val="tx2"/>
                </a:solidFill>
              </a:defRPr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47530" y="787429"/>
            <a:ext cx="10201504" cy="1468129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069340" y="2520421"/>
            <a:ext cx="3920913" cy="1381191"/>
          </a:xfrm>
        </p:spPr>
        <p:txBody>
          <a:bodyPr anchor="b">
            <a:noAutofit/>
          </a:bodyPr>
          <a:lstStyle>
            <a:lvl1pPr algn="l">
              <a:defRPr sz="3700">
                <a:solidFill>
                  <a:schemeClr val="tx2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211" y="2016337"/>
            <a:ext cx="4565600" cy="4200702"/>
          </a:xfrm>
        </p:spPr>
        <p:txBody>
          <a:bodyPr anchor="ctr"/>
          <a:lstStyle>
            <a:lvl1pPr>
              <a:buClr>
                <a:schemeClr val="bg1"/>
              </a:buClr>
              <a:defRPr sz="25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3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21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8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800">
                <a:solidFill>
                  <a:schemeClr val="tx2"/>
                </a:solidFill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67335" y="252042"/>
            <a:ext cx="10169423" cy="6653911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47530" y="5902992"/>
            <a:ext cx="10201504" cy="1468129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054" y="373396"/>
            <a:ext cx="4458677" cy="2679115"/>
          </a:xfrm>
        </p:spPr>
        <p:txBody>
          <a:bodyPr anchor="b">
            <a:normAutofit/>
          </a:bodyPr>
          <a:lstStyle>
            <a:lvl1pPr algn="l"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93246" y="3071180"/>
            <a:ext cx="4465485" cy="266978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44462-6C70-4A9A-B400-6C2D632CB3FB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80228" y="1512253"/>
            <a:ext cx="4170426" cy="3226139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700">
                <a:solidFill>
                  <a:schemeClr val="bg1"/>
                </a:solidFill>
              </a:defRPr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67335" y="252042"/>
            <a:ext cx="10169423" cy="2722055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47530" y="1851648"/>
            <a:ext cx="10201504" cy="146624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670" y="373022"/>
            <a:ext cx="9624060" cy="138119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38627" y="6891096"/>
            <a:ext cx="4428324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399737C-751C-4AD9-9561-9BC94021453E}" type="datetime1">
              <a:rPr kumimoji="1" lang="ja-JP" altLang="en-US" smtClean="0"/>
              <a:t>2013/4/20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449" y="6891096"/>
            <a:ext cx="442832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7998" y="6876975"/>
            <a:ext cx="1358691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42B882FD-D4AF-408D-92CF-3B44AFA55D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9834" y="2949827"/>
            <a:ext cx="8663634" cy="3804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043056" rtl="0" eaLnBrk="1" latinLnBrk="0" hangingPunct="1">
        <a:spcBef>
          <a:spcPct val="0"/>
        </a:spcBef>
        <a:buNone/>
        <a:defRPr kumimoji="1" sz="50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12917" indent="-312917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700" kern="1200">
          <a:solidFill>
            <a:schemeClr val="tx2"/>
          </a:solidFill>
          <a:latin typeface="+mn-lt"/>
          <a:ea typeface="+mn-ea"/>
          <a:cs typeface="+mn-cs"/>
        </a:defRPr>
      </a:lvl1pPr>
      <a:lvl2pPr marL="657343" indent="-312917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500" kern="1200">
          <a:solidFill>
            <a:schemeClr val="tx2"/>
          </a:solidFill>
          <a:latin typeface="+mn-lt"/>
          <a:ea typeface="+mn-ea"/>
          <a:cs typeface="+mn-cs"/>
        </a:defRPr>
      </a:lvl2pPr>
      <a:lvl3pPr marL="976055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300" kern="1200">
          <a:solidFill>
            <a:schemeClr val="tx2"/>
          </a:solidFill>
          <a:latin typeface="+mn-lt"/>
          <a:ea typeface="+mn-ea"/>
          <a:cs typeface="+mn-cs"/>
        </a:defRPr>
      </a:lvl3pPr>
      <a:lvl4pPr marL="1303820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2100" kern="1200">
          <a:solidFill>
            <a:schemeClr val="tx2"/>
          </a:solidFill>
          <a:latin typeface="+mn-lt"/>
          <a:ea typeface="+mn-ea"/>
          <a:cs typeface="+mn-cs"/>
        </a:defRPr>
      </a:lvl4pPr>
      <a:lvl5pPr marL="1668890" indent="-260764" algn="l" defTabSz="1043056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kumimoji="1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3395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39902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764099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3129168" indent="-260764" algn="l" defTabSz="1043056" rtl="0" eaLnBrk="1" latinLnBrk="0" hangingPunct="1">
        <a:spcBef>
          <a:spcPts val="438"/>
        </a:spcBef>
        <a:buClr>
          <a:schemeClr val="accent1"/>
        </a:buClr>
        <a:buFont typeface="Symbol" pitchFamily="18" charset="2"/>
        <a:buChar char="*"/>
        <a:defRPr kumimoji="1"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kyushu.com/fukuoka/info/history_of_fukuoka/" TargetMode="External"/><Relationship Id="rId2" Type="http://schemas.openxmlformats.org/officeDocument/2006/relationships/hyperlink" Target="http://www.welcome-fukuoka.or.jp/english/396.html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ftbankhawks.co.jp/global/english/index.php" TargetMode="External"/><Relationship Id="rId2" Type="http://schemas.openxmlformats.org/officeDocument/2006/relationships/hyperlink" Target="http://rds.gnavi.co.jp/lang/en/?area=AREAM5092" TargetMode="Externa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://www.jrkyushu.co.jp/english/index.html" TargetMode="External"/><Relationship Id="rId4" Type="http://schemas.openxmlformats.org/officeDocument/2006/relationships/hyperlink" Target="http://jik.nnr.co.jp/cgi-bin/Tschedule/menu.exe?pwd=gb/menu.pwd&amp;mod=F&amp;menu=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elcome-fukuoka.or.jp/digiBook-e/index.html" TargetMode="External"/><Relationship Id="rId2" Type="http://schemas.openxmlformats.org/officeDocument/2006/relationships/hyperlink" Target="http://www.welcome-fukuoka.or.jp/english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crossroadfukuoka.jp/en/book/view.php?dir=2010_04_28_14_12_03&amp;lang=en" TargetMode="External"/><Relationship Id="rId5" Type="http://schemas.openxmlformats.org/officeDocument/2006/relationships/hyperlink" Target="http://www.crossroadfukuoka.jp/en/book/pdf/en/2010_04_28_12_36_54.pdf" TargetMode="External"/><Relationship Id="rId4" Type="http://schemas.openxmlformats.org/officeDocument/2006/relationships/hyperlink" Target="http://www.crossroadfukuoka.jp/en/event/?mode=to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sit-jy.com/english/" TargetMode="External"/><Relationship Id="rId3" Type="http://schemas.openxmlformats.org/officeDocument/2006/relationships/hyperlink" Target="http://www.nagasaki-tabinet.com/mlang/english/" TargetMode="External"/><Relationship Id="rId7" Type="http://schemas.openxmlformats.org/officeDocument/2006/relationships/hyperlink" Target="http://www.kanko-miyazaki.jp/english/index.html" TargetMode="External"/><Relationship Id="rId2" Type="http://schemas.openxmlformats.org/officeDocument/2006/relationships/hyperlink" Target="http://www.asobo-saga.jp/lang/english/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kagoshima-kankou.com/for/" TargetMode="External"/><Relationship Id="rId5" Type="http://schemas.openxmlformats.org/officeDocument/2006/relationships/hyperlink" Target="http://kumanago.jp/en/" TargetMode="External"/><Relationship Id="rId4" Type="http://schemas.openxmlformats.org/officeDocument/2006/relationships/hyperlink" Target="http://www.visit-oita.jp/index.e.html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3GPP-Calendar" TargetMode="External"/><Relationship Id="rId3" Type="http://schemas.openxmlformats.org/officeDocument/2006/relationships/oleObject" Target="../embeddings/oleObject1.bin"/><Relationship Id="rId7" Type="http://schemas.openxmlformats.org/officeDocument/2006/relationships/hyperlink" Target="mailto:3GPPRANs@gmt.jtb.jp" TargetMode="Externa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hyperlink" Target="https://mice.jtbgmt.com/3GPPRAN" TargetMode="External"/><Relationship Id="rId5" Type="http://schemas.openxmlformats.org/officeDocument/2006/relationships/hyperlink" Target="mailto:visa2@ttc.or.jp" TargetMode="External"/><Relationship Id="rId10" Type="http://schemas.openxmlformats.org/officeDocument/2006/relationships/image" Target="../media/image3.emf"/><Relationship Id="rId4" Type="http://schemas.openxmlformats.org/officeDocument/2006/relationships/image" Target="../media/image2.wmf"/><Relationship Id="rId9" Type="http://schemas.openxmlformats.org/officeDocument/2006/relationships/hyperlink" Target="mailto:ranwgs_jf3@ilcc.com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10196" y="684287"/>
            <a:ext cx="9089390" cy="1512168"/>
          </a:xfrm>
        </p:spPr>
        <p:txBody>
          <a:bodyPr/>
          <a:lstStyle/>
          <a:p>
            <a:r>
              <a:rPr lang="en-GB" altLang="ja-JP" sz="5400" b="1" dirty="0" smtClean="0"/>
              <a:t>Tips on visiting Fukuoka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06140" y="3564607"/>
            <a:ext cx="10081120" cy="2016224"/>
          </a:xfrm>
        </p:spPr>
        <p:txBody>
          <a:bodyPr>
            <a:normAutofit/>
          </a:bodyPr>
          <a:lstStyle/>
          <a:p>
            <a:r>
              <a:rPr lang="en-US" altLang="ja-JP" sz="3900" dirty="0" smtClean="0"/>
              <a:t>A member of your Friends </a:t>
            </a:r>
            <a:r>
              <a:rPr lang="en-US" altLang="ja-JP" sz="3900" dirty="0"/>
              <a:t>of </a:t>
            </a:r>
            <a:r>
              <a:rPr lang="en-US" altLang="ja-JP" sz="3900" dirty="0" smtClean="0"/>
              <a:t>3GPP in Japan</a:t>
            </a:r>
          </a:p>
          <a:p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4122564" y="4356695"/>
            <a:ext cx="2183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DRAFT</a:t>
            </a:r>
            <a:endParaRPr lang="ja-JP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559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About </a:t>
            </a:r>
            <a:r>
              <a:rPr kumimoji="1" lang="en-US" altLang="ja-JP" dirty="0" smtClean="0"/>
              <a:t>the area</a:t>
            </a:r>
            <a:endParaRPr kumimoji="1"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altLang="ja-JP" dirty="0" smtClean="0"/>
              <a:t>Fukuoka is one </a:t>
            </a:r>
            <a:r>
              <a:rPr lang="en-US" altLang="ja-JP" dirty="0"/>
              <a:t>of the </a:t>
            </a:r>
            <a:r>
              <a:rPr lang="en-US" altLang="ja-JP" dirty="0" smtClean="0"/>
              <a:t>major </a:t>
            </a:r>
            <a:r>
              <a:rPr lang="en-US" altLang="ja-JP" dirty="0"/>
              <a:t>cities in western part of </a:t>
            </a:r>
            <a:r>
              <a:rPr lang="en-US" altLang="ja-JP" dirty="0" smtClean="0"/>
              <a:t>Japan, which </a:t>
            </a:r>
            <a:r>
              <a:rPr lang="en-US" altLang="ja-JP" dirty="0"/>
              <a:t> </a:t>
            </a:r>
            <a:r>
              <a:rPr lang="en-US" altLang="ja-JP" dirty="0" smtClean="0"/>
              <a:t>is located at the center of Fukuoka plain and faces to Hakata bay</a:t>
            </a:r>
            <a:r>
              <a:rPr lang="en-US" altLang="ja-JP" dirty="0"/>
              <a:t>. You will see the latest trends in the areas </a:t>
            </a:r>
            <a:r>
              <a:rPr lang="en-US" altLang="ja-JP" dirty="0" smtClean="0"/>
              <a:t>and can visit picturesque beaches or islands near by. </a:t>
            </a:r>
            <a:r>
              <a:rPr lang="en-US" altLang="ja-JP" dirty="0"/>
              <a:t>As the city has been one of the </a:t>
            </a:r>
            <a:r>
              <a:rPr lang="en-US" altLang="ja-JP" dirty="0" smtClean="0"/>
              <a:t>main gateways to/from </a:t>
            </a:r>
            <a:r>
              <a:rPr lang="en-US" altLang="ja-JP" dirty="0"/>
              <a:t>Korean peninsula since </a:t>
            </a:r>
            <a:r>
              <a:rPr lang="en-US" altLang="ja-JP" dirty="0" smtClean="0"/>
              <a:t>predawn </a:t>
            </a:r>
            <a:r>
              <a:rPr lang="en-US" altLang="ja-JP" dirty="0"/>
              <a:t>of Japanese history, </a:t>
            </a:r>
            <a:r>
              <a:rPr lang="en-US" altLang="ja-JP" dirty="0" smtClean="0"/>
              <a:t>you will  also see exquisite </a:t>
            </a:r>
            <a:r>
              <a:rPr lang="en-US" altLang="ja-JP" dirty="0"/>
              <a:t>arts or heritages from its ancient </a:t>
            </a:r>
            <a:r>
              <a:rPr lang="en-US" altLang="ja-JP" dirty="0" smtClean="0"/>
              <a:t>together with Japanese traditions.</a:t>
            </a:r>
            <a:endParaRPr lang="en-US" altLang="ja-JP" dirty="0"/>
          </a:p>
          <a:p>
            <a:pPr marL="0" indent="0" algn="just">
              <a:buNone/>
            </a:pPr>
            <a:r>
              <a:rPr lang="en-US" altLang="ja-JP" dirty="0" smtClean="0"/>
              <a:t>See also:</a:t>
            </a:r>
            <a:endParaRPr lang="en-US" altLang="ja-JP" dirty="0"/>
          </a:p>
          <a:p>
            <a:pPr marL="0" indent="0" algn="r">
              <a:buNone/>
            </a:pPr>
            <a:r>
              <a:rPr lang="en-US" altLang="ja-JP" dirty="0">
                <a:hlinkClick r:id="rId2"/>
              </a:rPr>
              <a:t>http://</a:t>
            </a:r>
            <a:r>
              <a:rPr lang="en-US" altLang="ja-JP" dirty="0" smtClean="0">
                <a:hlinkClick r:id="rId2"/>
              </a:rPr>
              <a:t>www.welcome-fukuoka.or.jp/english/396.html</a:t>
            </a:r>
            <a:endParaRPr lang="en-US" altLang="ja-JP" dirty="0" smtClean="0"/>
          </a:p>
          <a:p>
            <a:pPr marL="0" indent="0" algn="r">
              <a:buNone/>
            </a:pPr>
            <a:r>
              <a:rPr lang="en-US" altLang="ja-JP" sz="2400" dirty="0" smtClean="0">
                <a:hlinkClick r:id="rId3"/>
              </a:rPr>
              <a:t>http</a:t>
            </a:r>
            <a:r>
              <a:rPr lang="en-US" altLang="ja-JP" sz="2400" dirty="0">
                <a:hlinkClick r:id="rId3"/>
              </a:rPr>
              <a:t>://kyushu.com/fukuoka/info/history_of_fukuoka</a:t>
            </a:r>
            <a:r>
              <a:rPr lang="en-US" altLang="ja-JP" dirty="0" smtClean="0">
                <a:hlinkClick r:id="rId3"/>
              </a:rPr>
              <a:t>/</a:t>
            </a:r>
            <a:endParaRPr lang="en-US" altLang="ja-JP" dirty="0" smtClean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9163124" y="7158696"/>
            <a:ext cx="1358691" cy="402567"/>
          </a:xfrm>
        </p:spPr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8083004" y="625053"/>
            <a:ext cx="2183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DRAFT</a:t>
            </a:r>
            <a:endParaRPr lang="ja-JP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875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Some tips on the local area</a:t>
            </a:r>
            <a:endParaRPr kumimoji="1"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738188" y="2949827"/>
            <a:ext cx="9577064" cy="3804552"/>
          </a:xfrm>
        </p:spPr>
        <p:txBody>
          <a:bodyPr vert="horz"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ja-JP" dirty="0" smtClean="0"/>
              <a:t>Local restaurants for lunch or dinner</a:t>
            </a:r>
            <a:r>
              <a:rPr lang="ja-JP" altLang="en-US" dirty="0"/>
              <a:t> </a:t>
            </a:r>
            <a:r>
              <a:rPr lang="en-US" altLang="ja-JP" dirty="0" smtClean="0"/>
              <a:t>(Other restaurants than in the meeting venue hotel or the shopping mall next to the hotel):</a:t>
            </a:r>
          </a:p>
          <a:p>
            <a:pPr marL="0" indent="0">
              <a:buNone/>
            </a:pPr>
            <a:r>
              <a:rPr lang="en-US" altLang="ja-JP" sz="2000" dirty="0">
                <a:hlinkClick r:id="rId2"/>
              </a:rPr>
              <a:t>http://rds.gnavi.co.jp/lang/en/?area=AREAM5092</a:t>
            </a:r>
            <a:endParaRPr lang="en-US" altLang="ja-JP" sz="2000" dirty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/>
              <a:t>Fukuoka Yahoo Japan </a:t>
            </a:r>
            <a:r>
              <a:rPr lang="en-US" altLang="ja-JP" dirty="0" smtClean="0"/>
              <a:t>Dome (How to reach the dome next to the meeting venue):</a:t>
            </a:r>
          </a:p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*You will find </a:t>
            </a:r>
            <a:r>
              <a:rPr lang="en-US" altLang="ja-JP" dirty="0" smtClean="0">
                <a:solidFill>
                  <a:srgbClr val="FF0000"/>
                </a:solidFill>
              </a:rPr>
              <a:t>a comprehensive access </a:t>
            </a:r>
            <a:r>
              <a:rPr lang="en-US" altLang="ja-JP" dirty="0">
                <a:solidFill>
                  <a:srgbClr val="FF0000"/>
                </a:solidFill>
              </a:rPr>
              <a:t>map </a:t>
            </a:r>
            <a:r>
              <a:rPr lang="en-US" altLang="ja-JP" dirty="0" smtClean="0">
                <a:solidFill>
                  <a:srgbClr val="FF0000"/>
                </a:solidFill>
              </a:rPr>
              <a:t>to </a:t>
            </a:r>
            <a:r>
              <a:rPr lang="en-US" altLang="ja-JP" dirty="0">
                <a:solidFill>
                  <a:srgbClr val="FF0000"/>
                </a:solidFill>
              </a:rPr>
              <a:t>the </a:t>
            </a:r>
            <a:r>
              <a:rPr lang="en-US" altLang="ja-JP" dirty="0" smtClean="0">
                <a:solidFill>
                  <a:srgbClr val="FF0000"/>
                </a:solidFill>
              </a:rPr>
              <a:t>area.</a:t>
            </a:r>
            <a:endParaRPr lang="en-US" altLang="ja-JP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ja-JP" dirty="0" smtClean="0">
                <a:hlinkClick r:id="rId3"/>
              </a:rPr>
              <a:t>http</a:t>
            </a:r>
            <a:r>
              <a:rPr lang="en-US" altLang="ja-JP" dirty="0">
                <a:hlinkClick r:id="rId3"/>
              </a:rPr>
              <a:t>://</a:t>
            </a:r>
            <a:r>
              <a:rPr lang="en-US" altLang="ja-JP" dirty="0" smtClean="0">
                <a:hlinkClick r:id="rId3"/>
              </a:rPr>
              <a:t>www.softbankhawks.co.jp/global/english/index.php#access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 smtClean="0"/>
              <a:t>Busses and trains (</a:t>
            </a:r>
            <a:r>
              <a:rPr lang="en-US" altLang="ja-JP" dirty="0" err="1" smtClean="0"/>
              <a:t>Nishitetsu</a:t>
            </a:r>
            <a:r>
              <a:rPr lang="en-US" altLang="ja-JP" dirty="0" smtClean="0"/>
              <a:t> train &amp; bus) : </a:t>
            </a:r>
          </a:p>
          <a:p>
            <a:pPr marL="0" indent="0">
              <a:buNone/>
            </a:pPr>
            <a:r>
              <a:rPr lang="en-US" altLang="ja-JP" sz="2000" dirty="0" smtClean="0">
                <a:hlinkClick r:id="rId4"/>
              </a:rPr>
              <a:t>http</a:t>
            </a:r>
            <a:r>
              <a:rPr lang="en-US" altLang="ja-JP" sz="2000" dirty="0">
                <a:hlinkClick r:id="rId4"/>
              </a:rPr>
              <a:t>://</a:t>
            </a:r>
            <a:r>
              <a:rPr lang="en-US" altLang="ja-JP" sz="2000" dirty="0" smtClean="0">
                <a:hlinkClick r:id="rId4"/>
              </a:rPr>
              <a:t>jik.nnr.co.jp/cgi-bin/Tschedule/menu.exe?pwd=gb/menu.pwd&amp;mod=F&amp;menu=F</a:t>
            </a:r>
            <a:endParaRPr lang="en-US" altLang="ja-JP" sz="2000" dirty="0" smtClean="0"/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JR Kyushu trains:</a:t>
            </a:r>
          </a:p>
          <a:p>
            <a:pPr marL="0" indent="0">
              <a:buNone/>
            </a:pPr>
            <a:r>
              <a:rPr lang="en-US" altLang="ja-JP" dirty="0" smtClean="0"/>
              <a:t>*Be aware that the name of the main JR station in the city is “HAKATA”, not  “FUKUOKA”.</a:t>
            </a:r>
            <a:endParaRPr lang="en-US" altLang="ja-JP" sz="2000" dirty="0" smtClean="0">
              <a:hlinkClick r:id="rId5"/>
            </a:endParaRPr>
          </a:p>
          <a:p>
            <a:pPr marL="0" indent="0">
              <a:buNone/>
            </a:pPr>
            <a:r>
              <a:rPr lang="en-US" altLang="ja-JP" sz="2000" dirty="0" smtClean="0">
                <a:hlinkClick r:id="rId5"/>
              </a:rPr>
              <a:t>http</a:t>
            </a:r>
            <a:r>
              <a:rPr lang="en-US" altLang="ja-JP" sz="2000" dirty="0">
                <a:hlinkClick r:id="rId5"/>
              </a:rPr>
              <a:t>://</a:t>
            </a:r>
            <a:r>
              <a:rPr lang="en-US" altLang="ja-JP" sz="2000" dirty="0" smtClean="0">
                <a:hlinkClick r:id="rId5"/>
              </a:rPr>
              <a:t>www.jrkyushu.co.jp/english/index.html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9163124" y="7158696"/>
            <a:ext cx="1358691" cy="402567"/>
          </a:xfrm>
        </p:spPr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8083003" y="1557974"/>
            <a:ext cx="2183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DRAFT</a:t>
            </a:r>
            <a:endParaRPr lang="ja-JP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81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Please don’t miss to check</a:t>
            </a:r>
            <a:endParaRPr kumimoji="1"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94172" y="2916535"/>
            <a:ext cx="9721080" cy="4392488"/>
          </a:xfrm>
        </p:spPr>
        <p:txBody>
          <a:bodyPr vert="horz">
            <a:normAutofit lnSpcReduction="10000"/>
          </a:bodyPr>
          <a:lstStyle/>
          <a:p>
            <a:pPr marL="0" indent="0">
              <a:buNone/>
            </a:pPr>
            <a:r>
              <a:rPr lang="en-US" altLang="ja-JP" b="1" dirty="0" smtClean="0"/>
              <a:t>Welcome to Fukuoka (Fukuoka Convention &amp; Visitors Bureau)</a:t>
            </a:r>
          </a:p>
          <a:p>
            <a:pPr marL="0" indent="0">
              <a:buNone/>
            </a:pPr>
            <a:r>
              <a:rPr lang="en-US" altLang="ja-JP" sz="2100" dirty="0">
                <a:hlinkClick r:id="rId2"/>
              </a:rPr>
              <a:t>http://www.welcome-fukuoka.or.jp/english/</a:t>
            </a:r>
            <a:endParaRPr lang="en-US" altLang="ja-JP" sz="2100" dirty="0"/>
          </a:p>
          <a:p>
            <a:pPr marL="0" indent="0">
              <a:buNone/>
            </a:pPr>
            <a:endParaRPr lang="en-US" altLang="ja-JP" sz="1700" b="1" dirty="0" smtClean="0"/>
          </a:p>
          <a:p>
            <a:pPr marL="344426" lvl="1" indent="0">
              <a:buNone/>
            </a:pPr>
            <a:r>
              <a:rPr lang="en-US" altLang="ja-JP" b="1" dirty="0"/>
              <a:t>FUKUOKA CITY VISITOR’S GUDE</a:t>
            </a:r>
            <a:r>
              <a:rPr lang="ja-JP" altLang="en-US" b="1" dirty="0"/>
              <a:t>（</a:t>
            </a:r>
            <a:r>
              <a:rPr lang="en-US" altLang="ja-JP" b="1" dirty="0"/>
              <a:t>Digital Book</a:t>
            </a:r>
            <a:r>
              <a:rPr lang="ja-JP" altLang="en-US" b="1" dirty="0"/>
              <a:t>）</a:t>
            </a:r>
          </a:p>
          <a:p>
            <a:pPr marL="344426" lvl="1" indent="0">
              <a:buNone/>
            </a:pPr>
            <a:r>
              <a:rPr lang="en-US" altLang="ja-JP" sz="1800" dirty="0">
                <a:hlinkClick r:id="rId3"/>
              </a:rPr>
              <a:t>http://welcome-fukuoka.or.jp/digiBook-e/index.html</a:t>
            </a:r>
            <a:endParaRPr lang="en-US" altLang="ja-JP" sz="1800" dirty="0"/>
          </a:p>
          <a:p>
            <a:pPr marL="0" indent="0">
              <a:buNone/>
            </a:pPr>
            <a:endParaRPr lang="en-US" altLang="ja-JP" sz="1700" b="1" dirty="0" smtClean="0"/>
          </a:p>
          <a:p>
            <a:pPr marL="0" indent="0">
              <a:buNone/>
            </a:pPr>
            <a:r>
              <a:rPr lang="en-US" altLang="ja-JP" b="1" dirty="0" smtClean="0"/>
              <a:t>CROSSROAD FUKUOKA:</a:t>
            </a:r>
          </a:p>
          <a:p>
            <a:pPr marL="0" indent="0">
              <a:buNone/>
            </a:pPr>
            <a:r>
              <a:rPr lang="en-US" altLang="ja-JP" sz="2100" dirty="0">
                <a:hlinkClick r:id="rId4"/>
              </a:rPr>
              <a:t>http://www.crossroadfukuoka.jp/en/event/?mode=top</a:t>
            </a:r>
            <a:endParaRPr lang="en-US" altLang="ja-JP" sz="2100" dirty="0"/>
          </a:p>
          <a:p>
            <a:pPr marL="344426" lvl="1" indent="0">
              <a:buNone/>
            </a:pPr>
            <a:r>
              <a:rPr lang="en-US" altLang="ja-JP" b="1" dirty="0" smtClean="0"/>
              <a:t>Visitor’s </a:t>
            </a:r>
            <a:r>
              <a:rPr lang="en-US" altLang="ja-JP" b="1" dirty="0"/>
              <a:t>Guide:</a:t>
            </a:r>
          </a:p>
          <a:p>
            <a:pPr marL="344426" lvl="1" indent="0">
              <a:buNone/>
            </a:pPr>
            <a:r>
              <a:rPr lang="en-US" altLang="ja-JP" sz="1800" dirty="0" smtClean="0">
                <a:hlinkClick r:id="rId5"/>
              </a:rPr>
              <a:t>http</a:t>
            </a:r>
            <a:r>
              <a:rPr lang="en-US" altLang="ja-JP" sz="1800" dirty="0">
                <a:hlinkClick r:id="rId5"/>
              </a:rPr>
              <a:t>://</a:t>
            </a:r>
            <a:r>
              <a:rPr lang="en-US" altLang="ja-JP" sz="1800" dirty="0" smtClean="0">
                <a:hlinkClick r:id="rId5"/>
              </a:rPr>
              <a:t>www.crossroadfukuoka.jp/en/book/pdf/en/2010_04_28_12_36_54.pdf</a:t>
            </a:r>
            <a:endParaRPr lang="en-US" altLang="ja-JP" sz="1800" dirty="0" smtClean="0"/>
          </a:p>
          <a:p>
            <a:pPr marL="344426" lvl="1" indent="0">
              <a:buNone/>
            </a:pPr>
            <a:r>
              <a:rPr lang="en-US" altLang="ja-JP" b="1" dirty="0" smtClean="0"/>
              <a:t>Industrial </a:t>
            </a:r>
            <a:r>
              <a:rPr lang="en-US" altLang="ja-JP" b="1" dirty="0"/>
              <a:t>Tourism in </a:t>
            </a:r>
            <a:r>
              <a:rPr lang="en-US" altLang="ja-JP" b="1" dirty="0" smtClean="0"/>
              <a:t>Fukuoka:</a:t>
            </a:r>
          </a:p>
          <a:p>
            <a:pPr marL="344426" lvl="1" indent="0">
              <a:buNone/>
            </a:pPr>
            <a:r>
              <a:rPr lang="en-US" altLang="ja-JP" sz="1800" dirty="0">
                <a:hlinkClick r:id="rId6"/>
              </a:rPr>
              <a:t>http://</a:t>
            </a:r>
            <a:r>
              <a:rPr lang="en-US" altLang="ja-JP" sz="1800" dirty="0" smtClean="0">
                <a:hlinkClick r:id="rId6"/>
              </a:rPr>
              <a:t>www.crossroadfukuoka.jp/en/book/view.php?dir=2010_04_28_14_12_03&amp;lang=en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9091116" y="7165095"/>
            <a:ext cx="1358691" cy="402567"/>
          </a:xfrm>
        </p:spPr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8097900" y="1548383"/>
            <a:ext cx="2183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DRAFT</a:t>
            </a:r>
            <a:endParaRPr lang="ja-JP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078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4132" y="373022"/>
            <a:ext cx="10225136" cy="1381191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If you are planning to visit neighboring areas over the week-end,</a:t>
            </a:r>
            <a:endParaRPr kumimoji="1"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34132" y="2679091"/>
            <a:ext cx="10243244" cy="4485916"/>
          </a:xfrm>
        </p:spPr>
        <p:txBody>
          <a:bodyPr vert="horz">
            <a:normAutofit lnSpcReduction="10000"/>
          </a:bodyPr>
          <a:lstStyle/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Saga prefecture: </a:t>
            </a:r>
            <a:r>
              <a:rPr lang="en-US" altLang="ja-JP" sz="2400" dirty="0" smtClean="0">
                <a:hlinkClick r:id="rId2"/>
              </a:rPr>
              <a:t>http</a:t>
            </a:r>
            <a:r>
              <a:rPr lang="en-US" altLang="ja-JP" sz="2400" dirty="0">
                <a:hlinkClick r:id="rId2"/>
              </a:rPr>
              <a:t>://www.asobo-saga.jp/lang/english</a:t>
            </a:r>
            <a:r>
              <a:rPr lang="en-US" altLang="ja-JP" sz="2400" dirty="0" smtClean="0">
                <a:hlinkClick r:id="rId2"/>
              </a:rPr>
              <a:t>/</a:t>
            </a:r>
            <a:endParaRPr lang="en-US" altLang="ja-JP" sz="2400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Nagasaki prefecture: </a:t>
            </a:r>
            <a:r>
              <a:rPr lang="en-US" altLang="ja-JP" sz="2400" dirty="0" smtClean="0">
                <a:hlinkClick r:id="rId3"/>
              </a:rPr>
              <a:t>http</a:t>
            </a:r>
            <a:r>
              <a:rPr lang="en-US" altLang="ja-JP" sz="2400" dirty="0">
                <a:hlinkClick r:id="rId3"/>
              </a:rPr>
              <a:t>://www.nagasaki-tabinet.com/mlang/english</a:t>
            </a:r>
            <a:r>
              <a:rPr lang="en-US" altLang="ja-JP" dirty="0" smtClean="0">
                <a:hlinkClick r:id="rId3"/>
              </a:rPr>
              <a:t>/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Oita prefecture: </a:t>
            </a:r>
            <a:r>
              <a:rPr lang="en-US" altLang="ja-JP" dirty="0" smtClean="0">
                <a:hlinkClick r:id="rId4"/>
              </a:rPr>
              <a:t>http</a:t>
            </a:r>
            <a:r>
              <a:rPr lang="en-US" altLang="ja-JP" dirty="0">
                <a:hlinkClick r:id="rId4"/>
              </a:rPr>
              <a:t>://</a:t>
            </a:r>
            <a:r>
              <a:rPr lang="en-US" altLang="ja-JP" dirty="0" smtClean="0">
                <a:hlinkClick r:id="rId4"/>
              </a:rPr>
              <a:t>www.visit-oita.jp/index.e.html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Kumamoto prefecture: </a:t>
            </a:r>
            <a:r>
              <a:rPr lang="en-US" altLang="ja-JP" dirty="0" smtClean="0">
                <a:hlinkClick r:id="rId5"/>
              </a:rPr>
              <a:t>http</a:t>
            </a:r>
            <a:r>
              <a:rPr lang="en-US" altLang="ja-JP" dirty="0">
                <a:hlinkClick r:id="rId5"/>
              </a:rPr>
              <a:t>://kumanago.jp/en</a:t>
            </a:r>
            <a:r>
              <a:rPr lang="en-US" altLang="ja-JP" dirty="0" smtClean="0">
                <a:hlinkClick r:id="rId5"/>
              </a:rPr>
              <a:t>/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Kagoshima Prefecture: </a:t>
            </a:r>
            <a:r>
              <a:rPr lang="en-US" altLang="ja-JP" dirty="0" smtClean="0">
                <a:hlinkClick r:id="rId6"/>
              </a:rPr>
              <a:t>http</a:t>
            </a:r>
            <a:r>
              <a:rPr lang="en-US" altLang="ja-JP" dirty="0">
                <a:hlinkClick r:id="rId6"/>
              </a:rPr>
              <a:t>://www.kagoshima-kankou.com/for</a:t>
            </a:r>
            <a:r>
              <a:rPr lang="en-US" altLang="ja-JP" dirty="0" smtClean="0">
                <a:hlinkClick r:id="rId6"/>
              </a:rPr>
              <a:t>/</a:t>
            </a:r>
            <a:endParaRPr lang="en-US" altLang="ja-JP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Miyazaki </a:t>
            </a:r>
            <a:r>
              <a:rPr lang="en-US" altLang="ja-JP" dirty="0"/>
              <a:t>prefecture: </a:t>
            </a:r>
            <a:r>
              <a:rPr lang="en-US" altLang="ja-JP" sz="2400" dirty="0">
                <a:hlinkClick r:id="rId7"/>
              </a:rPr>
              <a:t>http://</a:t>
            </a:r>
            <a:r>
              <a:rPr lang="en-US" altLang="ja-JP" sz="2400" dirty="0" smtClean="0">
                <a:hlinkClick r:id="rId7"/>
              </a:rPr>
              <a:t>www.kanko-miyazaki.jp/english/index.html</a:t>
            </a:r>
            <a:endParaRPr lang="en-US" altLang="ja-JP" sz="2400" dirty="0" smtClean="0"/>
          </a:p>
          <a:p>
            <a:pPr>
              <a:buFont typeface="Wingdings" pitchFamily="2" charset="2"/>
              <a:buChar char="l"/>
            </a:pPr>
            <a:r>
              <a:rPr lang="en-US" altLang="ja-JP" dirty="0" smtClean="0"/>
              <a:t>Yamaguchi prefecture: </a:t>
            </a:r>
            <a:r>
              <a:rPr lang="en-US" altLang="ja-JP" dirty="0" smtClean="0">
                <a:hlinkClick r:id="rId8"/>
              </a:rPr>
              <a:t>http</a:t>
            </a:r>
            <a:r>
              <a:rPr lang="en-US" altLang="ja-JP" dirty="0">
                <a:hlinkClick r:id="rId8"/>
              </a:rPr>
              <a:t>://www.visit-jy.com/english</a:t>
            </a:r>
            <a:r>
              <a:rPr lang="en-US" altLang="ja-JP" dirty="0" smtClean="0">
                <a:hlinkClick r:id="rId8"/>
              </a:rPr>
              <a:t>/</a:t>
            </a:r>
            <a:endParaRPr lang="en-US" altLang="ja-JP" dirty="0" smtClean="0"/>
          </a:p>
          <a:p>
            <a:r>
              <a:rPr lang="en-US" altLang="ja-JP" sz="2400" dirty="0"/>
              <a:t>Please </a:t>
            </a:r>
            <a:r>
              <a:rPr lang="en-US" altLang="ja-JP" sz="2400" dirty="0" smtClean="0"/>
              <a:t>consult with your </a:t>
            </a:r>
            <a:r>
              <a:rPr lang="en-US" altLang="ja-JP" sz="2400" dirty="0"/>
              <a:t>hotel concierge </a:t>
            </a:r>
            <a:r>
              <a:rPr lang="en-US" altLang="ja-JP" sz="2400" dirty="0" smtClean="0"/>
              <a:t>or travel agents in advance since some </a:t>
            </a:r>
            <a:r>
              <a:rPr lang="en-US" altLang="ja-JP" sz="2400" dirty="0"/>
              <a:t>of the above mentioned </a:t>
            </a:r>
            <a:r>
              <a:rPr lang="en-US" altLang="ja-JP" sz="2400" dirty="0" smtClean="0"/>
              <a:t>areas </a:t>
            </a:r>
            <a:r>
              <a:rPr lang="en-US" altLang="ja-JP" sz="2400" dirty="0"/>
              <a:t>would </a:t>
            </a:r>
            <a:r>
              <a:rPr lang="en-US" altLang="ja-JP" sz="2400" dirty="0" smtClean="0"/>
              <a:t>not be convenient to visit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and you should be well prepared.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9091116" y="7158696"/>
            <a:ext cx="1358691" cy="402567"/>
          </a:xfrm>
        </p:spPr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8096230" y="1764407"/>
            <a:ext cx="2183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DRAFT</a:t>
            </a:r>
            <a:endParaRPr lang="ja-JP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548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REMINDER for those planning to go to FUKUOKA meetings but yet to register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82FD-D4AF-408D-92CF-3B44AFA55D63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graphicFrame>
        <p:nvGraphicFramePr>
          <p:cNvPr id="6" name="オブジェクト 5" title="REMINDER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452435"/>
              </p:ext>
            </p:extLst>
          </p:nvPr>
        </p:nvGraphicFramePr>
        <p:xfrm>
          <a:off x="5339299" y="6516935"/>
          <a:ext cx="5047961" cy="394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パッケージ" r:id="rId3" imgW="3857760" imgH="466560" progId="Package">
                  <p:embed/>
                </p:oleObj>
              </mc:Choice>
              <mc:Fallback>
                <p:oleObj name="パッケージ" r:id="rId3" imgW="3857760" imgH="466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9299" y="6516935"/>
                        <a:ext cx="5047961" cy="394717"/>
                      </a:xfrm>
                      <a:prstGeom prst="rect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594172" y="2124447"/>
            <a:ext cx="97930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Both"/>
            </a:pPr>
            <a:r>
              <a:rPr lang="en-US" altLang="ja-JP" sz="1600" b="1" u="sng" dirty="0" smtClean="0"/>
              <a:t>VISA </a:t>
            </a:r>
            <a:r>
              <a:rPr lang="en-US" altLang="ja-JP" sz="1600" b="1" u="sng" dirty="0"/>
              <a:t>support letter </a:t>
            </a:r>
            <a:r>
              <a:rPr lang="en-US" altLang="ja-JP" sz="1600" b="1" u="sng" dirty="0" smtClean="0"/>
              <a:t>application:</a:t>
            </a:r>
          </a:p>
          <a:p>
            <a:r>
              <a:rPr lang="en-US" altLang="ja-JP" sz="1600" b="1" dirty="0" smtClean="0"/>
              <a:t>Due date: 12:00 </a:t>
            </a:r>
            <a:r>
              <a:rPr lang="en-US" altLang="ja-JP" sz="1600" b="1" dirty="0"/>
              <a:t>(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JST=UTC+9H</a:t>
            </a:r>
            <a:r>
              <a:rPr lang="en-US" altLang="ja-JP" sz="1600" b="1" dirty="0" smtClean="0"/>
              <a:t>), 22 (MON) </a:t>
            </a:r>
            <a:r>
              <a:rPr lang="en-US" altLang="ja-JP" sz="1600" b="1" dirty="0"/>
              <a:t>April, 2013</a:t>
            </a:r>
            <a:endParaRPr lang="en-US" altLang="ja-JP" sz="1600" dirty="0"/>
          </a:p>
          <a:p>
            <a:r>
              <a:rPr lang="en-US" altLang="ja-JP" sz="1600" dirty="0" smtClean="0"/>
              <a:t>Please </a:t>
            </a:r>
            <a:r>
              <a:rPr lang="en-US" altLang="ja-JP" sz="1600" dirty="0"/>
              <a:t>contact </a:t>
            </a:r>
            <a:r>
              <a:rPr lang="en-US" altLang="ja-JP" sz="1600" u="sng" dirty="0">
                <a:hlinkClick r:id="rId5"/>
              </a:rPr>
              <a:t>visa1@ttc.or.jp</a:t>
            </a:r>
            <a:r>
              <a:rPr lang="en-US" altLang="ja-JP" sz="1600" dirty="0"/>
              <a:t> or </a:t>
            </a:r>
            <a:r>
              <a:rPr lang="en-US" altLang="ja-JP" sz="1600" dirty="0" smtClean="0"/>
              <a:t/>
            </a:r>
            <a:br>
              <a:rPr lang="en-US" altLang="ja-JP" sz="1600" dirty="0" smtClean="0"/>
            </a:br>
            <a:r>
              <a:rPr lang="en-US" altLang="ja-JP" sz="1600" dirty="0" smtClean="0"/>
              <a:t>Tel</a:t>
            </a:r>
            <a:r>
              <a:rPr lang="en-US" altLang="ja-JP" sz="1600" dirty="0"/>
              <a:t>: +81-3-5776-7796 (attn. Mobile WGs secretary in TTC)].</a:t>
            </a:r>
            <a:endParaRPr lang="ja-JP" altLang="ja-JP" sz="1600" dirty="0"/>
          </a:p>
          <a:p>
            <a:r>
              <a:rPr lang="en-US" altLang="ja-JP" sz="1600" b="1" u="sng" dirty="0" smtClean="0"/>
              <a:t>(</a:t>
            </a:r>
            <a:r>
              <a:rPr lang="en-US" altLang="ja-JP" sz="1600" b="1" u="sng" dirty="0"/>
              <a:t>2) Hotel room booking</a:t>
            </a:r>
            <a:r>
              <a:rPr lang="en-US" altLang="ja-JP" sz="1600" b="1" u="sng" dirty="0" smtClean="0"/>
              <a:t>:</a:t>
            </a:r>
          </a:p>
          <a:p>
            <a:r>
              <a:rPr lang="en-US" altLang="ja-JP" sz="1600" b="1" dirty="0" smtClean="0"/>
              <a:t>Due </a:t>
            </a:r>
            <a:r>
              <a:rPr lang="en-US" altLang="ja-JP" sz="1600" b="1" dirty="0"/>
              <a:t>date: 12:00 (</a:t>
            </a:r>
            <a:r>
              <a:rPr lang="en-US" altLang="ja-JP" sz="1600" b="1" dirty="0" smtClean="0">
                <a:solidFill>
                  <a:srgbClr val="FF0000"/>
                </a:solidFill>
              </a:rPr>
              <a:t>JST</a:t>
            </a:r>
            <a:r>
              <a:rPr lang="en-US" altLang="ja-JP" sz="1600" b="1" dirty="0">
                <a:solidFill>
                  <a:srgbClr val="FF0000"/>
                </a:solidFill>
              </a:rPr>
              <a:t>=UTC+9H</a:t>
            </a:r>
            <a:r>
              <a:rPr lang="en-US" altLang="ja-JP" sz="1600" b="1" dirty="0" smtClean="0"/>
              <a:t>), </a:t>
            </a:r>
            <a:r>
              <a:rPr lang="en-US" altLang="ja-JP" sz="1600" b="1" dirty="0"/>
              <a:t>22 </a:t>
            </a:r>
            <a:r>
              <a:rPr lang="en-US" altLang="ja-JP" sz="1600" b="1" dirty="0" smtClean="0"/>
              <a:t>(MON) April</a:t>
            </a:r>
            <a:r>
              <a:rPr lang="en-US" altLang="ja-JP" sz="1600" b="1" dirty="0"/>
              <a:t>, </a:t>
            </a:r>
            <a:r>
              <a:rPr lang="en-US" altLang="ja-JP" sz="1600" b="1" dirty="0" smtClean="0"/>
              <a:t>2013</a:t>
            </a:r>
          </a:p>
          <a:p>
            <a:r>
              <a:rPr lang="en-US" altLang="ja-JP" sz="1600" dirty="0">
                <a:hlinkClick r:id="rId6"/>
              </a:rPr>
              <a:t>https://mice.jtbgmt.com/3GPPRAN</a:t>
            </a:r>
            <a:endParaRPr lang="en-US" altLang="ja-JP" sz="1600" dirty="0"/>
          </a:p>
          <a:p>
            <a:r>
              <a:rPr lang="en-US" altLang="ja-JP" sz="1600" dirty="0" smtClean="0"/>
              <a:t>Please </a:t>
            </a:r>
            <a:r>
              <a:rPr lang="en-US" altLang="ja-JP" sz="1600" dirty="0"/>
              <a:t>contact:</a:t>
            </a:r>
          </a:p>
          <a:p>
            <a:r>
              <a:rPr lang="en-US" altLang="ja-JP" sz="1600" dirty="0"/>
              <a:t>  Mr. Saito</a:t>
            </a:r>
          </a:p>
          <a:p>
            <a:r>
              <a:rPr lang="en-US" altLang="ja-JP" sz="1600" dirty="0"/>
              <a:t>  JTB Global Marketing &amp; Travel Inc.</a:t>
            </a:r>
          </a:p>
          <a:p>
            <a:r>
              <a:rPr lang="en-US" altLang="ja-JP" sz="1600" dirty="0"/>
              <a:t>  Tel: +81-3-5796-5445 / Fax: +81-3-5495-0685</a:t>
            </a:r>
          </a:p>
          <a:p>
            <a:r>
              <a:rPr lang="en-US" altLang="ja-JP" sz="1600" dirty="0"/>
              <a:t>  E-mail: </a:t>
            </a:r>
            <a:r>
              <a:rPr lang="en-US" altLang="ja-JP" sz="1600" dirty="0" smtClean="0">
                <a:hlinkClick r:id="rId7"/>
              </a:rPr>
              <a:t>3GPPRANs@gmt.jtb.jp</a:t>
            </a:r>
            <a:endParaRPr lang="en-US" altLang="ja-JP" sz="1600" dirty="0"/>
          </a:p>
          <a:p>
            <a:r>
              <a:rPr lang="en-US" altLang="ja-JP" sz="1600" b="1" u="sng" dirty="0" smtClean="0"/>
              <a:t>(</a:t>
            </a:r>
            <a:r>
              <a:rPr lang="en-US" altLang="ja-JP" sz="1600" b="1" u="sng" dirty="0"/>
              <a:t>3) Meeting registration</a:t>
            </a:r>
            <a:r>
              <a:rPr lang="en-US" altLang="ja-JP" sz="1600" b="1" u="sng" dirty="0" smtClean="0"/>
              <a:t>:</a:t>
            </a:r>
          </a:p>
          <a:p>
            <a:r>
              <a:rPr lang="en-US" altLang="ja-JP" sz="1600" dirty="0">
                <a:hlinkClick r:id="rId8"/>
              </a:rPr>
              <a:t>http://</a:t>
            </a:r>
            <a:r>
              <a:rPr lang="en-US" altLang="ja-JP" sz="1600" dirty="0" smtClean="0">
                <a:hlinkClick r:id="rId8"/>
              </a:rPr>
              <a:t>www.3gpp.org/3GPP-Calendar</a:t>
            </a:r>
            <a:endParaRPr lang="en-US" altLang="ja-JP" sz="1600" dirty="0" smtClean="0"/>
          </a:p>
          <a:p>
            <a:endParaRPr lang="en-US" altLang="ja-JP" sz="1600" b="1" dirty="0" smtClean="0"/>
          </a:p>
          <a:p>
            <a:r>
              <a:rPr lang="en-US" altLang="ja-JP" sz="1600" b="1" u="sng" dirty="0" smtClean="0"/>
              <a:t>Host </a:t>
            </a:r>
            <a:r>
              <a:rPr lang="en-US" altLang="ja-JP" sz="1600" b="1" u="sng" dirty="0"/>
              <a:t>Contacts</a:t>
            </a:r>
            <a:endParaRPr lang="ja-JP" altLang="ja-JP" sz="1600" b="1" u="sng" dirty="0"/>
          </a:p>
          <a:p>
            <a:r>
              <a:rPr lang="en-US" altLang="ja-JP" sz="1600" dirty="0" smtClean="0"/>
              <a:t>For </a:t>
            </a:r>
            <a:r>
              <a:rPr lang="en-US" altLang="ja-JP" sz="1600" dirty="0"/>
              <a:t>any questions about the meeting, please contact </a:t>
            </a:r>
            <a:r>
              <a:rPr lang="en-US" altLang="ja-JP" sz="1600" dirty="0" smtClean="0"/>
              <a:t>to the  </a:t>
            </a:r>
            <a:r>
              <a:rPr lang="en-US" altLang="ja-JP" sz="1600" dirty="0"/>
              <a:t>Meeting </a:t>
            </a:r>
            <a:r>
              <a:rPr lang="en-US" altLang="ja-JP" sz="1600" dirty="0" smtClean="0"/>
              <a:t>Coordinators:</a:t>
            </a:r>
            <a:r>
              <a:rPr lang="en-US" altLang="ja-JP" sz="1600" dirty="0"/>
              <a:t> </a:t>
            </a:r>
            <a:endParaRPr lang="ja-JP" altLang="ja-JP" sz="1600" dirty="0"/>
          </a:p>
          <a:p>
            <a:r>
              <a:rPr lang="en-US" altLang="ja-JP" sz="1600" dirty="0"/>
              <a:t>ILCC Co., Ltd </a:t>
            </a:r>
            <a:endParaRPr lang="ja-JP" altLang="ja-JP" sz="1600" dirty="0"/>
          </a:p>
          <a:p>
            <a:r>
              <a:rPr lang="en-US" altLang="ja-JP" sz="1600" dirty="0"/>
              <a:t>Ms. </a:t>
            </a:r>
            <a:r>
              <a:rPr lang="en-US" altLang="ja-JP" sz="1600" dirty="0" err="1"/>
              <a:t>Sudo</a:t>
            </a:r>
            <a:r>
              <a:rPr lang="en-US" altLang="ja-JP" sz="1600" dirty="0"/>
              <a:t> and Mr. Sugawara</a:t>
            </a:r>
            <a:r>
              <a:rPr lang="en-US" altLang="ja-JP" sz="1600" b="1" dirty="0"/>
              <a:t> </a:t>
            </a:r>
            <a:endParaRPr lang="ja-JP" altLang="ja-JP" sz="1600" dirty="0"/>
          </a:p>
          <a:p>
            <a:r>
              <a:rPr lang="pt-BR" altLang="ja-JP" sz="1600" dirty="0"/>
              <a:t>E-mail: </a:t>
            </a:r>
            <a:r>
              <a:rPr lang="pt-BR" altLang="ja-JP" sz="1600" dirty="0" smtClean="0">
                <a:hlinkClick r:id="rId9"/>
              </a:rPr>
              <a:t>ranwgs_jf3@ilcc.com</a:t>
            </a:r>
            <a:r>
              <a:rPr lang="pt-BR" altLang="ja-JP" sz="1600" dirty="0" smtClean="0"/>
              <a:t>  </a:t>
            </a:r>
            <a:r>
              <a:rPr lang="pt-BR" altLang="ja-JP" sz="1600" dirty="0"/>
              <a:t>Tel: +</a:t>
            </a:r>
            <a:r>
              <a:rPr lang="pt-BR" altLang="ja-JP" sz="1600" dirty="0" smtClean="0"/>
              <a:t>81-3-5562-3677</a:t>
            </a:r>
            <a:endParaRPr lang="ja-JP" altLang="en-US" sz="1600" dirty="0"/>
          </a:p>
        </p:txBody>
      </p:sp>
      <p:sp>
        <p:nvSpPr>
          <p:cNvPr id="8" name="四角形吹き出し 7"/>
          <p:cNvSpPr/>
          <p:nvPr/>
        </p:nvSpPr>
        <p:spPr>
          <a:xfrm>
            <a:off x="6870994" y="3204567"/>
            <a:ext cx="3096344" cy="2119625"/>
          </a:xfrm>
          <a:prstGeom prst="wedgeRectCallout">
            <a:avLst>
              <a:gd name="adj1" fmla="val -181148"/>
              <a:gd name="adj2" fmla="val 4586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kumimoji="1" lang="en-US" altLang="ja-JP" sz="1200" dirty="0" smtClean="0">
                <a:solidFill>
                  <a:schemeClr val="tx1"/>
                </a:solidFill>
              </a:rPr>
              <a:t>As of Apr. 19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911" y="3357766"/>
            <a:ext cx="2592288" cy="1790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498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54212" y="2052439"/>
            <a:ext cx="8663634" cy="3804552"/>
          </a:xfrm>
        </p:spPr>
        <p:txBody>
          <a:bodyPr vert="horz">
            <a:normAutofit/>
          </a:bodyPr>
          <a:lstStyle/>
          <a:p>
            <a:pPr marL="0" indent="0" algn="ctr">
              <a:buNone/>
            </a:pPr>
            <a:r>
              <a:rPr kumimoji="1" lang="en-US" altLang="ja-JP" sz="4800" dirty="0" smtClean="0"/>
              <a:t>Looking forward to seeing you in Fukuoka!</a:t>
            </a:r>
            <a:endParaRPr kumimoji="1" lang="ja-JP" altLang="en-US" sz="48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530276" y="6732959"/>
            <a:ext cx="88569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Tentative contact point: </a:t>
            </a:r>
            <a:r>
              <a:rPr kumimoji="1" lang="en-US" altLang="ja-JP" dirty="0" err="1" smtClean="0"/>
              <a:t>Haru</a:t>
            </a:r>
            <a:r>
              <a:rPr kumimoji="1" lang="en-US" altLang="ja-JP" dirty="0" smtClean="0"/>
              <a:t> (Fujitsu) in </a:t>
            </a:r>
            <a:r>
              <a:rPr kumimoji="1" lang="en-US" altLang="ja-JP" dirty="0" smtClean="0"/>
              <a:t>a </a:t>
            </a:r>
            <a:r>
              <a:rPr kumimoji="1" lang="en-US" altLang="ja-JP" dirty="0" smtClean="0"/>
              <a:t>RAN4 meeting </a:t>
            </a:r>
            <a:r>
              <a:rPr kumimoji="1" lang="en-US" altLang="ja-JP" dirty="0" smtClean="0"/>
              <a:t>room in Chicago.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493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ウェーブ">
  <a:themeElements>
    <a:clrScheme name="ウェーブ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ウェーブ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ウェーブ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70EA8B4-EFB9-4AA0-97F7-8F50BCA514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433</Words>
  <Application>Microsoft Office PowerPoint</Application>
  <PresentationFormat>ユーザー設定</PresentationFormat>
  <Paragraphs>76</Paragraphs>
  <Slides>7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9" baseType="lpstr">
      <vt:lpstr>ウェーブ</vt:lpstr>
      <vt:lpstr>パッケージ</vt:lpstr>
      <vt:lpstr>Tips on visiting Fukuoka</vt:lpstr>
      <vt:lpstr>About the area</vt:lpstr>
      <vt:lpstr>Some tips on the local area</vt:lpstr>
      <vt:lpstr>Please don’t miss to check</vt:lpstr>
      <vt:lpstr>If you are planning to visit neighboring areas over the week-end,</vt:lpstr>
      <vt:lpstr>REMINDER for those planning to go to FUKUOKA meetings but yet to register</vt:lpstr>
      <vt:lpstr>PowerPoint プレゼンテーション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2013-01-28T16:11:02Z</dcterms:created>
  <dcterms:modified xsi:type="dcterms:W3CDTF">2013-04-19T16:26:30Z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TC102866339990</vt:lpwstr>
  </property>
</Properties>
</file>