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61" r:id="rId5"/>
    <p:sldId id="263" r:id="rId6"/>
    <p:sldId id="262" r:id="rId7"/>
    <p:sldId id="264" r:id="rId8"/>
    <p:sldId id="260" r:id="rId9"/>
    <p:sldId id="265"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98" d="100"/>
          <a:sy n="98" d="100"/>
        </p:scale>
        <p:origin x="82" y="17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44791-971A-5B65-A046-76180D8A834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1619D84-9C76-D336-2082-E4E99CC724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A4CDF8-605B-932F-0A81-017946840036}"/>
              </a:ext>
            </a:extLst>
          </p:cNvPr>
          <p:cNvSpPr>
            <a:spLocks noGrp="1"/>
          </p:cNvSpPr>
          <p:nvPr>
            <p:ph type="dt" sz="half" idx="10"/>
          </p:nvPr>
        </p:nvSpPr>
        <p:spPr/>
        <p:txBody>
          <a:bodyPr/>
          <a:lstStyle/>
          <a:p>
            <a:fld id="{08A50A84-3B97-DA48-9BFC-85BCC0EEC015}" type="datetimeFigureOut">
              <a:rPr lang="en-US" smtClean="0"/>
              <a:t>4/8/2025</a:t>
            </a:fld>
            <a:endParaRPr lang="en-US"/>
          </a:p>
        </p:txBody>
      </p:sp>
      <p:sp>
        <p:nvSpPr>
          <p:cNvPr id="5" name="Footer Placeholder 4">
            <a:extLst>
              <a:ext uri="{FF2B5EF4-FFF2-40B4-BE49-F238E27FC236}">
                <a16:creationId xmlns:a16="http://schemas.microsoft.com/office/drawing/2014/main" id="{CB0343FA-7E59-6C58-78F4-80F3F6B3CC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E30E31-5D4D-4D38-F052-10A6736A4049}"/>
              </a:ext>
            </a:extLst>
          </p:cNvPr>
          <p:cNvSpPr>
            <a:spLocks noGrp="1"/>
          </p:cNvSpPr>
          <p:nvPr>
            <p:ph type="sldNum" sz="quarter" idx="12"/>
          </p:nvPr>
        </p:nvSpPr>
        <p:spPr/>
        <p:txBody>
          <a:bodyPr/>
          <a:lstStyle/>
          <a:p>
            <a:fld id="{F7AA7C06-7EA8-1F4C-ABAA-91E2529E5C3E}" type="slidenum">
              <a:rPr lang="en-US" smtClean="0"/>
              <a:t>‹#›</a:t>
            </a:fld>
            <a:endParaRPr lang="en-US"/>
          </a:p>
        </p:txBody>
      </p:sp>
    </p:spTree>
    <p:extLst>
      <p:ext uri="{BB962C8B-B14F-4D97-AF65-F5344CB8AC3E}">
        <p14:creationId xmlns:p14="http://schemas.microsoft.com/office/powerpoint/2010/main" val="2072739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F36E5-C4B5-B425-F2BF-286205E252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0532F9F-A176-D7A5-11FC-F1E593F5EA5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F933AB-03BE-D067-26DD-B279E30A5709}"/>
              </a:ext>
            </a:extLst>
          </p:cNvPr>
          <p:cNvSpPr>
            <a:spLocks noGrp="1"/>
          </p:cNvSpPr>
          <p:nvPr>
            <p:ph type="dt" sz="half" idx="10"/>
          </p:nvPr>
        </p:nvSpPr>
        <p:spPr/>
        <p:txBody>
          <a:bodyPr/>
          <a:lstStyle/>
          <a:p>
            <a:fld id="{08A50A84-3B97-DA48-9BFC-85BCC0EEC015}" type="datetimeFigureOut">
              <a:rPr lang="en-US" smtClean="0"/>
              <a:t>4/8/2025</a:t>
            </a:fld>
            <a:endParaRPr lang="en-US"/>
          </a:p>
        </p:txBody>
      </p:sp>
      <p:sp>
        <p:nvSpPr>
          <p:cNvPr id="5" name="Footer Placeholder 4">
            <a:extLst>
              <a:ext uri="{FF2B5EF4-FFF2-40B4-BE49-F238E27FC236}">
                <a16:creationId xmlns:a16="http://schemas.microsoft.com/office/drawing/2014/main" id="{02823825-02A0-9759-EA03-4DF6CFF8CC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3E2551-6008-1B03-170F-5C8958DE4549}"/>
              </a:ext>
            </a:extLst>
          </p:cNvPr>
          <p:cNvSpPr>
            <a:spLocks noGrp="1"/>
          </p:cNvSpPr>
          <p:nvPr>
            <p:ph type="sldNum" sz="quarter" idx="12"/>
          </p:nvPr>
        </p:nvSpPr>
        <p:spPr/>
        <p:txBody>
          <a:bodyPr/>
          <a:lstStyle/>
          <a:p>
            <a:fld id="{F7AA7C06-7EA8-1F4C-ABAA-91E2529E5C3E}" type="slidenum">
              <a:rPr lang="en-US" smtClean="0"/>
              <a:t>‹#›</a:t>
            </a:fld>
            <a:endParaRPr lang="en-US"/>
          </a:p>
        </p:txBody>
      </p:sp>
    </p:spTree>
    <p:extLst>
      <p:ext uri="{BB962C8B-B14F-4D97-AF65-F5344CB8AC3E}">
        <p14:creationId xmlns:p14="http://schemas.microsoft.com/office/powerpoint/2010/main" val="5461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25A83D-D926-838C-B50C-076525F464D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BC7E669-5839-9D19-17BE-D072E78B20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157AEC-D04C-E946-41DE-104FE41F1923}"/>
              </a:ext>
            </a:extLst>
          </p:cNvPr>
          <p:cNvSpPr>
            <a:spLocks noGrp="1"/>
          </p:cNvSpPr>
          <p:nvPr>
            <p:ph type="dt" sz="half" idx="10"/>
          </p:nvPr>
        </p:nvSpPr>
        <p:spPr/>
        <p:txBody>
          <a:bodyPr/>
          <a:lstStyle/>
          <a:p>
            <a:fld id="{08A50A84-3B97-DA48-9BFC-85BCC0EEC015}" type="datetimeFigureOut">
              <a:rPr lang="en-US" smtClean="0"/>
              <a:t>4/8/2025</a:t>
            </a:fld>
            <a:endParaRPr lang="en-US"/>
          </a:p>
        </p:txBody>
      </p:sp>
      <p:sp>
        <p:nvSpPr>
          <p:cNvPr id="5" name="Footer Placeholder 4">
            <a:extLst>
              <a:ext uri="{FF2B5EF4-FFF2-40B4-BE49-F238E27FC236}">
                <a16:creationId xmlns:a16="http://schemas.microsoft.com/office/drawing/2014/main" id="{F4FC8CC1-6E91-C9C3-2417-2CEE1AE33F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E7C49D-F000-ED23-CFE8-66D9D240622D}"/>
              </a:ext>
            </a:extLst>
          </p:cNvPr>
          <p:cNvSpPr>
            <a:spLocks noGrp="1"/>
          </p:cNvSpPr>
          <p:nvPr>
            <p:ph type="sldNum" sz="quarter" idx="12"/>
          </p:nvPr>
        </p:nvSpPr>
        <p:spPr/>
        <p:txBody>
          <a:bodyPr/>
          <a:lstStyle/>
          <a:p>
            <a:fld id="{F7AA7C06-7EA8-1F4C-ABAA-91E2529E5C3E}" type="slidenum">
              <a:rPr lang="en-US" smtClean="0"/>
              <a:t>‹#›</a:t>
            </a:fld>
            <a:endParaRPr lang="en-US"/>
          </a:p>
        </p:txBody>
      </p:sp>
    </p:spTree>
    <p:extLst>
      <p:ext uri="{BB962C8B-B14F-4D97-AF65-F5344CB8AC3E}">
        <p14:creationId xmlns:p14="http://schemas.microsoft.com/office/powerpoint/2010/main" val="1720551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28B81-224E-6B46-2D82-53C1464FB3C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1E66330-3E98-1456-0707-F7493230133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189783-E41B-C71C-608C-0077D29E9458}"/>
              </a:ext>
            </a:extLst>
          </p:cNvPr>
          <p:cNvSpPr>
            <a:spLocks noGrp="1"/>
          </p:cNvSpPr>
          <p:nvPr>
            <p:ph type="dt" sz="half" idx="10"/>
          </p:nvPr>
        </p:nvSpPr>
        <p:spPr/>
        <p:txBody>
          <a:bodyPr/>
          <a:lstStyle/>
          <a:p>
            <a:fld id="{08A50A84-3B97-DA48-9BFC-85BCC0EEC015}" type="datetimeFigureOut">
              <a:rPr lang="en-US" smtClean="0"/>
              <a:t>4/8/2025</a:t>
            </a:fld>
            <a:endParaRPr lang="en-US"/>
          </a:p>
        </p:txBody>
      </p:sp>
      <p:sp>
        <p:nvSpPr>
          <p:cNvPr id="5" name="Footer Placeholder 4">
            <a:extLst>
              <a:ext uri="{FF2B5EF4-FFF2-40B4-BE49-F238E27FC236}">
                <a16:creationId xmlns:a16="http://schemas.microsoft.com/office/drawing/2014/main" id="{0FCE4A5E-779C-349C-DA63-20ACE9E536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D54CC4-FF18-D5E1-F9C0-7A4DA923BB9C}"/>
              </a:ext>
            </a:extLst>
          </p:cNvPr>
          <p:cNvSpPr>
            <a:spLocks noGrp="1"/>
          </p:cNvSpPr>
          <p:nvPr>
            <p:ph type="sldNum" sz="quarter" idx="12"/>
          </p:nvPr>
        </p:nvSpPr>
        <p:spPr/>
        <p:txBody>
          <a:bodyPr/>
          <a:lstStyle/>
          <a:p>
            <a:fld id="{F7AA7C06-7EA8-1F4C-ABAA-91E2529E5C3E}" type="slidenum">
              <a:rPr lang="en-US" smtClean="0"/>
              <a:t>‹#›</a:t>
            </a:fld>
            <a:endParaRPr lang="en-US"/>
          </a:p>
        </p:txBody>
      </p:sp>
    </p:spTree>
    <p:extLst>
      <p:ext uri="{BB962C8B-B14F-4D97-AF65-F5344CB8AC3E}">
        <p14:creationId xmlns:p14="http://schemas.microsoft.com/office/powerpoint/2010/main" val="2669838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E07CA-F4F5-2E59-69D9-77229161084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CDF65BC-D2B1-7261-D35E-D5A4D906EDF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3907EC8-DDEC-6B4A-53EC-9242FF93330D}"/>
              </a:ext>
            </a:extLst>
          </p:cNvPr>
          <p:cNvSpPr>
            <a:spLocks noGrp="1"/>
          </p:cNvSpPr>
          <p:nvPr>
            <p:ph type="dt" sz="half" idx="10"/>
          </p:nvPr>
        </p:nvSpPr>
        <p:spPr/>
        <p:txBody>
          <a:bodyPr/>
          <a:lstStyle/>
          <a:p>
            <a:fld id="{08A50A84-3B97-DA48-9BFC-85BCC0EEC015}" type="datetimeFigureOut">
              <a:rPr lang="en-US" smtClean="0"/>
              <a:t>4/8/2025</a:t>
            </a:fld>
            <a:endParaRPr lang="en-US"/>
          </a:p>
        </p:txBody>
      </p:sp>
      <p:sp>
        <p:nvSpPr>
          <p:cNvPr id="5" name="Footer Placeholder 4">
            <a:extLst>
              <a:ext uri="{FF2B5EF4-FFF2-40B4-BE49-F238E27FC236}">
                <a16:creationId xmlns:a16="http://schemas.microsoft.com/office/drawing/2014/main" id="{7B51C6FB-30D7-6999-64CE-ABE9608417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84320F-8B7E-D610-5D84-E5E7FE4FCEBD}"/>
              </a:ext>
            </a:extLst>
          </p:cNvPr>
          <p:cNvSpPr>
            <a:spLocks noGrp="1"/>
          </p:cNvSpPr>
          <p:nvPr>
            <p:ph type="sldNum" sz="quarter" idx="12"/>
          </p:nvPr>
        </p:nvSpPr>
        <p:spPr/>
        <p:txBody>
          <a:bodyPr/>
          <a:lstStyle/>
          <a:p>
            <a:fld id="{F7AA7C06-7EA8-1F4C-ABAA-91E2529E5C3E}" type="slidenum">
              <a:rPr lang="en-US" smtClean="0"/>
              <a:t>‹#›</a:t>
            </a:fld>
            <a:endParaRPr lang="en-US"/>
          </a:p>
        </p:txBody>
      </p:sp>
    </p:spTree>
    <p:extLst>
      <p:ext uri="{BB962C8B-B14F-4D97-AF65-F5344CB8AC3E}">
        <p14:creationId xmlns:p14="http://schemas.microsoft.com/office/powerpoint/2010/main" val="48294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A0800-AAC1-DD47-A00D-EA21E6149D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F87357A-5593-0AD7-C571-B1DDB933CC5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F0FEAA-9075-E158-E363-8C620CB5721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CAE37AD-9EBC-AC7D-2C66-6C29BE977E61}"/>
              </a:ext>
            </a:extLst>
          </p:cNvPr>
          <p:cNvSpPr>
            <a:spLocks noGrp="1"/>
          </p:cNvSpPr>
          <p:nvPr>
            <p:ph type="dt" sz="half" idx="10"/>
          </p:nvPr>
        </p:nvSpPr>
        <p:spPr/>
        <p:txBody>
          <a:bodyPr/>
          <a:lstStyle/>
          <a:p>
            <a:fld id="{08A50A84-3B97-DA48-9BFC-85BCC0EEC015}" type="datetimeFigureOut">
              <a:rPr lang="en-US" smtClean="0"/>
              <a:t>4/8/2025</a:t>
            </a:fld>
            <a:endParaRPr lang="en-US"/>
          </a:p>
        </p:txBody>
      </p:sp>
      <p:sp>
        <p:nvSpPr>
          <p:cNvPr id="6" name="Footer Placeholder 5">
            <a:extLst>
              <a:ext uri="{FF2B5EF4-FFF2-40B4-BE49-F238E27FC236}">
                <a16:creationId xmlns:a16="http://schemas.microsoft.com/office/drawing/2014/main" id="{FFF6426D-E052-BEC6-F1DE-568A744FA5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F39BC8-59AF-CE3B-1566-CF92B0A18F6C}"/>
              </a:ext>
            </a:extLst>
          </p:cNvPr>
          <p:cNvSpPr>
            <a:spLocks noGrp="1"/>
          </p:cNvSpPr>
          <p:nvPr>
            <p:ph type="sldNum" sz="quarter" idx="12"/>
          </p:nvPr>
        </p:nvSpPr>
        <p:spPr/>
        <p:txBody>
          <a:bodyPr/>
          <a:lstStyle/>
          <a:p>
            <a:fld id="{F7AA7C06-7EA8-1F4C-ABAA-91E2529E5C3E}" type="slidenum">
              <a:rPr lang="en-US" smtClean="0"/>
              <a:t>‹#›</a:t>
            </a:fld>
            <a:endParaRPr lang="en-US"/>
          </a:p>
        </p:txBody>
      </p:sp>
    </p:spTree>
    <p:extLst>
      <p:ext uri="{BB962C8B-B14F-4D97-AF65-F5344CB8AC3E}">
        <p14:creationId xmlns:p14="http://schemas.microsoft.com/office/powerpoint/2010/main" val="4213981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9AC48-EF51-2D77-C317-78706EC77E1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3011E10-F945-750E-DD7F-6EFEA5C2FA9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A7F5F9-EB0E-365B-5178-ACC1554D50E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83E2911-49E9-E698-D77B-DB75A06A2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3EE72EE-0168-7A86-8250-731C5D92E82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A1216B-1680-9294-987D-F54819BF2BE5}"/>
              </a:ext>
            </a:extLst>
          </p:cNvPr>
          <p:cNvSpPr>
            <a:spLocks noGrp="1"/>
          </p:cNvSpPr>
          <p:nvPr>
            <p:ph type="dt" sz="half" idx="10"/>
          </p:nvPr>
        </p:nvSpPr>
        <p:spPr/>
        <p:txBody>
          <a:bodyPr/>
          <a:lstStyle/>
          <a:p>
            <a:fld id="{08A50A84-3B97-DA48-9BFC-85BCC0EEC015}" type="datetimeFigureOut">
              <a:rPr lang="en-US" smtClean="0"/>
              <a:t>4/8/2025</a:t>
            </a:fld>
            <a:endParaRPr lang="en-US"/>
          </a:p>
        </p:txBody>
      </p:sp>
      <p:sp>
        <p:nvSpPr>
          <p:cNvPr id="8" name="Footer Placeholder 7">
            <a:extLst>
              <a:ext uri="{FF2B5EF4-FFF2-40B4-BE49-F238E27FC236}">
                <a16:creationId xmlns:a16="http://schemas.microsoft.com/office/drawing/2014/main" id="{C6F29067-D0A2-DDF9-6528-669E88BEEB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CC8077E-C42C-F042-EC6C-FB5650F4CB66}"/>
              </a:ext>
            </a:extLst>
          </p:cNvPr>
          <p:cNvSpPr>
            <a:spLocks noGrp="1"/>
          </p:cNvSpPr>
          <p:nvPr>
            <p:ph type="sldNum" sz="quarter" idx="12"/>
          </p:nvPr>
        </p:nvSpPr>
        <p:spPr/>
        <p:txBody>
          <a:bodyPr/>
          <a:lstStyle/>
          <a:p>
            <a:fld id="{F7AA7C06-7EA8-1F4C-ABAA-91E2529E5C3E}" type="slidenum">
              <a:rPr lang="en-US" smtClean="0"/>
              <a:t>‹#›</a:t>
            </a:fld>
            <a:endParaRPr lang="en-US"/>
          </a:p>
        </p:txBody>
      </p:sp>
    </p:spTree>
    <p:extLst>
      <p:ext uri="{BB962C8B-B14F-4D97-AF65-F5344CB8AC3E}">
        <p14:creationId xmlns:p14="http://schemas.microsoft.com/office/powerpoint/2010/main" val="11357559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EE6AD-5A90-D4FD-53F4-7FE96372452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78F6E8A-A701-79A4-F06E-760C3B6A2E89}"/>
              </a:ext>
            </a:extLst>
          </p:cNvPr>
          <p:cNvSpPr>
            <a:spLocks noGrp="1"/>
          </p:cNvSpPr>
          <p:nvPr>
            <p:ph type="dt" sz="half" idx="10"/>
          </p:nvPr>
        </p:nvSpPr>
        <p:spPr/>
        <p:txBody>
          <a:bodyPr/>
          <a:lstStyle/>
          <a:p>
            <a:fld id="{08A50A84-3B97-DA48-9BFC-85BCC0EEC015}" type="datetimeFigureOut">
              <a:rPr lang="en-US" smtClean="0"/>
              <a:t>4/8/2025</a:t>
            </a:fld>
            <a:endParaRPr lang="en-US"/>
          </a:p>
        </p:txBody>
      </p:sp>
      <p:sp>
        <p:nvSpPr>
          <p:cNvPr id="4" name="Footer Placeholder 3">
            <a:extLst>
              <a:ext uri="{FF2B5EF4-FFF2-40B4-BE49-F238E27FC236}">
                <a16:creationId xmlns:a16="http://schemas.microsoft.com/office/drawing/2014/main" id="{9BFE009F-D1E9-DEAB-4522-88203D69C6C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3A66341-2B2C-C6AA-AA76-1254523A1D84}"/>
              </a:ext>
            </a:extLst>
          </p:cNvPr>
          <p:cNvSpPr>
            <a:spLocks noGrp="1"/>
          </p:cNvSpPr>
          <p:nvPr>
            <p:ph type="sldNum" sz="quarter" idx="12"/>
          </p:nvPr>
        </p:nvSpPr>
        <p:spPr/>
        <p:txBody>
          <a:bodyPr/>
          <a:lstStyle/>
          <a:p>
            <a:fld id="{F7AA7C06-7EA8-1F4C-ABAA-91E2529E5C3E}" type="slidenum">
              <a:rPr lang="en-US" smtClean="0"/>
              <a:t>‹#›</a:t>
            </a:fld>
            <a:endParaRPr lang="en-US"/>
          </a:p>
        </p:txBody>
      </p:sp>
    </p:spTree>
    <p:extLst>
      <p:ext uri="{BB962C8B-B14F-4D97-AF65-F5344CB8AC3E}">
        <p14:creationId xmlns:p14="http://schemas.microsoft.com/office/powerpoint/2010/main" val="5448934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E3DCD7-D20F-FFA7-0CA9-8B534F0949FA}"/>
              </a:ext>
            </a:extLst>
          </p:cNvPr>
          <p:cNvSpPr>
            <a:spLocks noGrp="1"/>
          </p:cNvSpPr>
          <p:nvPr>
            <p:ph type="dt" sz="half" idx="10"/>
          </p:nvPr>
        </p:nvSpPr>
        <p:spPr/>
        <p:txBody>
          <a:bodyPr/>
          <a:lstStyle/>
          <a:p>
            <a:fld id="{08A50A84-3B97-DA48-9BFC-85BCC0EEC015}" type="datetimeFigureOut">
              <a:rPr lang="en-US" smtClean="0"/>
              <a:t>4/8/2025</a:t>
            </a:fld>
            <a:endParaRPr lang="en-US"/>
          </a:p>
        </p:txBody>
      </p:sp>
      <p:sp>
        <p:nvSpPr>
          <p:cNvPr id="3" name="Footer Placeholder 2">
            <a:extLst>
              <a:ext uri="{FF2B5EF4-FFF2-40B4-BE49-F238E27FC236}">
                <a16:creationId xmlns:a16="http://schemas.microsoft.com/office/drawing/2014/main" id="{E1544248-0CAC-2931-D1FF-C08AD2B47EF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9B2A6EE-F68A-75EB-CBA2-ACEDC0DF34B5}"/>
              </a:ext>
            </a:extLst>
          </p:cNvPr>
          <p:cNvSpPr>
            <a:spLocks noGrp="1"/>
          </p:cNvSpPr>
          <p:nvPr>
            <p:ph type="sldNum" sz="quarter" idx="12"/>
          </p:nvPr>
        </p:nvSpPr>
        <p:spPr/>
        <p:txBody>
          <a:bodyPr/>
          <a:lstStyle/>
          <a:p>
            <a:fld id="{F7AA7C06-7EA8-1F4C-ABAA-91E2529E5C3E}" type="slidenum">
              <a:rPr lang="en-US" smtClean="0"/>
              <a:t>‹#›</a:t>
            </a:fld>
            <a:endParaRPr lang="en-US"/>
          </a:p>
        </p:txBody>
      </p:sp>
    </p:spTree>
    <p:extLst>
      <p:ext uri="{BB962C8B-B14F-4D97-AF65-F5344CB8AC3E}">
        <p14:creationId xmlns:p14="http://schemas.microsoft.com/office/powerpoint/2010/main" val="38748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37A62-BAFE-8322-AE5C-64CE9AC8C6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0C365D1-1994-A443-30BB-93F12D9227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5B8B66-2073-2BE4-8B6D-A4C80D42CF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E1C7BC-B999-3D79-FA2D-1D40AF964D5F}"/>
              </a:ext>
            </a:extLst>
          </p:cNvPr>
          <p:cNvSpPr>
            <a:spLocks noGrp="1"/>
          </p:cNvSpPr>
          <p:nvPr>
            <p:ph type="dt" sz="half" idx="10"/>
          </p:nvPr>
        </p:nvSpPr>
        <p:spPr/>
        <p:txBody>
          <a:bodyPr/>
          <a:lstStyle/>
          <a:p>
            <a:fld id="{08A50A84-3B97-DA48-9BFC-85BCC0EEC015}" type="datetimeFigureOut">
              <a:rPr lang="en-US" smtClean="0"/>
              <a:t>4/8/2025</a:t>
            </a:fld>
            <a:endParaRPr lang="en-US"/>
          </a:p>
        </p:txBody>
      </p:sp>
      <p:sp>
        <p:nvSpPr>
          <p:cNvPr id="6" name="Footer Placeholder 5">
            <a:extLst>
              <a:ext uri="{FF2B5EF4-FFF2-40B4-BE49-F238E27FC236}">
                <a16:creationId xmlns:a16="http://schemas.microsoft.com/office/drawing/2014/main" id="{DD29AACD-0430-65E2-78C2-D7BE85291A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AEE887-BA98-FC00-BDCB-B7256F147A53}"/>
              </a:ext>
            </a:extLst>
          </p:cNvPr>
          <p:cNvSpPr>
            <a:spLocks noGrp="1"/>
          </p:cNvSpPr>
          <p:nvPr>
            <p:ph type="sldNum" sz="quarter" idx="12"/>
          </p:nvPr>
        </p:nvSpPr>
        <p:spPr/>
        <p:txBody>
          <a:bodyPr/>
          <a:lstStyle/>
          <a:p>
            <a:fld id="{F7AA7C06-7EA8-1F4C-ABAA-91E2529E5C3E}" type="slidenum">
              <a:rPr lang="en-US" smtClean="0"/>
              <a:t>‹#›</a:t>
            </a:fld>
            <a:endParaRPr lang="en-US"/>
          </a:p>
        </p:txBody>
      </p:sp>
    </p:spTree>
    <p:extLst>
      <p:ext uri="{BB962C8B-B14F-4D97-AF65-F5344CB8AC3E}">
        <p14:creationId xmlns:p14="http://schemas.microsoft.com/office/powerpoint/2010/main" val="1917572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5EBA6-B843-ECA8-7070-D9765383CA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9A3EE46-F62D-FBE3-2A31-2F3191B1BE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A2F1D9D-AE7A-64D0-7408-3B0156E54E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ECE625D-CDED-D1FC-F2F2-AD46E05B235C}"/>
              </a:ext>
            </a:extLst>
          </p:cNvPr>
          <p:cNvSpPr>
            <a:spLocks noGrp="1"/>
          </p:cNvSpPr>
          <p:nvPr>
            <p:ph type="dt" sz="half" idx="10"/>
          </p:nvPr>
        </p:nvSpPr>
        <p:spPr/>
        <p:txBody>
          <a:bodyPr/>
          <a:lstStyle/>
          <a:p>
            <a:fld id="{08A50A84-3B97-DA48-9BFC-85BCC0EEC015}" type="datetimeFigureOut">
              <a:rPr lang="en-US" smtClean="0"/>
              <a:t>4/8/2025</a:t>
            </a:fld>
            <a:endParaRPr lang="en-US"/>
          </a:p>
        </p:txBody>
      </p:sp>
      <p:sp>
        <p:nvSpPr>
          <p:cNvPr id="6" name="Footer Placeholder 5">
            <a:extLst>
              <a:ext uri="{FF2B5EF4-FFF2-40B4-BE49-F238E27FC236}">
                <a16:creationId xmlns:a16="http://schemas.microsoft.com/office/drawing/2014/main" id="{FA930983-239E-682C-F9CB-90C5197C2F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430A26-D324-D156-851E-CB4C89A06FF9}"/>
              </a:ext>
            </a:extLst>
          </p:cNvPr>
          <p:cNvSpPr>
            <a:spLocks noGrp="1"/>
          </p:cNvSpPr>
          <p:nvPr>
            <p:ph type="sldNum" sz="quarter" idx="12"/>
          </p:nvPr>
        </p:nvSpPr>
        <p:spPr/>
        <p:txBody>
          <a:bodyPr/>
          <a:lstStyle/>
          <a:p>
            <a:fld id="{F7AA7C06-7EA8-1F4C-ABAA-91E2529E5C3E}" type="slidenum">
              <a:rPr lang="en-US" smtClean="0"/>
              <a:t>‹#›</a:t>
            </a:fld>
            <a:endParaRPr lang="en-US"/>
          </a:p>
        </p:txBody>
      </p:sp>
    </p:spTree>
    <p:extLst>
      <p:ext uri="{BB962C8B-B14F-4D97-AF65-F5344CB8AC3E}">
        <p14:creationId xmlns:p14="http://schemas.microsoft.com/office/powerpoint/2010/main" val="3340732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0FBF75-4734-5DB0-D3D8-8734CC6CE46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4ED51B7-21CD-0B5D-D648-7523EFB1A04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EEA1C1-E00F-9D19-1CDE-98FB50CE9DE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8A50A84-3B97-DA48-9BFC-85BCC0EEC015}" type="datetimeFigureOut">
              <a:rPr lang="en-US" smtClean="0"/>
              <a:t>4/8/2025</a:t>
            </a:fld>
            <a:endParaRPr lang="en-US"/>
          </a:p>
        </p:txBody>
      </p:sp>
      <p:sp>
        <p:nvSpPr>
          <p:cNvPr id="5" name="Footer Placeholder 4">
            <a:extLst>
              <a:ext uri="{FF2B5EF4-FFF2-40B4-BE49-F238E27FC236}">
                <a16:creationId xmlns:a16="http://schemas.microsoft.com/office/drawing/2014/main" id="{20ED2DF6-C9F1-835A-71D5-2B967334AC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EB9F512-FC9C-3B5B-8BDF-B8EC188049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7AA7C06-7EA8-1F4C-ABAA-91E2529E5C3E}" type="slidenum">
              <a:rPr lang="en-US" smtClean="0"/>
              <a:t>‹#›</a:t>
            </a:fld>
            <a:endParaRPr lang="en-US"/>
          </a:p>
        </p:txBody>
      </p:sp>
    </p:spTree>
    <p:extLst>
      <p:ext uri="{BB962C8B-B14F-4D97-AF65-F5344CB8AC3E}">
        <p14:creationId xmlns:p14="http://schemas.microsoft.com/office/powerpoint/2010/main" val="9600409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083D7-C9B3-655A-2DDC-D7572FF57C19}"/>
              </a:ext>
            </a:extLst>
          </p:cNvPr>
          <p:cNvSpPr>
            <a:spLocks noGrp="1"/>
          </p:cNvSpPr>
          <p:nvPr>
            <p:ph type="ctrTitle"/>
          </p:nvPr>
        </p:nvSpPr>
        <p:spPr/>
        <p:txBody>
          <a:bodyPr>
            <a:normAutofit/>
          </a:bodyPr>
          <a:lstStyle/>
          <a:p>
            <a:r>
              <a:rPr lang="en-GB" dirty="0"/>
              <a:t>FFS issues on (re)selection</a:t>
            </a:r>
            <a:br>
              <a:rPr lang="en-US" dirty="0"/>
            </a:br>
            <a:r>
              <a:rPr lang="en-US" dirty="0"/>
              <a:t>Huawei, HiSilicon</a:t>
            </a:r>
          </a:p>
        </p:txBody>
      </p:sp>
      <p:sp>
        <p:nvSpPr>
          <p:cNvPr id="3" name="Subtitle 2">
            <a:extLst>
              <a:ext uri="{FF2B5EF4-FFF2-40B4-BE49-F238E27FC236}">
                <a16:creationId xmlns:a16="http://schemas.microsoft.com/office/drawing/2014/main" id="{6C5E04B8-D5B0-E03C-6686-6B86F5675EE5}"/>
              </a:ext>
            </a:extLst>
          </p:cNvPr>
          <p:cNvSpPr>
            <a:spLocks noGrp="1"/>
          </p:cNvSpPr>
          <p:nvPr>
            <p:ph type="subTitle" idx="1"/>
          </p:nvPr>
        </p:nvSpPr>
        <p:spPr/>
        <p:txBody>
          <a:bodyPr/>
          <a:lstStyle/>
          <a:p>
            <a:r>
              <a:rPr lang="en-US" dirty="0">
                <a:solidFill>
                  <a:srgbClr val="FF0000"/>
                </a:solidFill>
              </a:rPr>
              <a:t>Offline-419</a:t>
            </a:r>
          </a:p>
        </p:txBody>
      </p:sp>
    </p:spTree>
    <p:extLst>
      <p:ext uri="{BB962C8B-B14F-4D97-AF65-F5344CB8AC3E}">
        <p14:creationId xmlns:p14="http://schemas.microsoft.com/office/powerpoint/2010/main" val="2638722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910D5-A60F-D91F-D5E2-2A0404094038}"/>
              </a:ext>
            </a:extLst>
          </p:cNvPr>
          <p:cNvSpPr>
            <a:spLocks noGrp="1"/>
          </p:cNvSpPr>
          <p:nvPr>
            <p:ph type="title"/>
          </p:nvPr>
        </p:nvSpPr>
        <p:spPr>
          <a:xfrm>
            <a:off x="838200" y="-88168"/>
            <a:ext cx="10515600" cy="1325563"/>
          </a:xfrm>
        </p:spPr>
        <p:txBody>
          <a:bodyPr/>
          <a:lstStyle/>
          <a:p>
            <a:r>
              <a:rPr lang="en-US" dirty="0"/>
              <a:t>FFSs for Relay Reselection Procedure</a:t>
            </a:r>
          </a:p>
        </p:txBody>
      </p:sp>
      <p:sp>
        <p:nvSpPr>
          <p:cNvPr id="8" name="Content Placeholder 7">
            <a:extLst>
              <a:ext uri="{FF2B5EF4-FFF2-40B4-BE49-F238E27FC236}">
                <a16:creationId xmlns:a16="http://schemas.microsoft.com/office/drawing/2014/main" id="{D5EB810F-688B-4B1A-8867-433656B3E036}"/>
              </a:ext>
            </a:extLst>
          </p:cNvPr>
          <p:cNvSpPr>
            <a:spLocks noGrp="1"/>
          </p:cNvSpPr>
          <p:nvPr>
            <p:ph idx="1"/>
          </p:nvPr>
        </p:nvSpPr>
        <p:spPr>
          <a:xfrm>
            <a:off x="408354" y="912995"/>
            <a:ext cx="11017738" cy="6105220"/>
          </a:xfrm>
        </p:spPr>
        <p:txBody>
          <a:bodyPr>
            <a:normAutofit fontScale="92500"/>
          </a:bodyPr>
          <a:lstStyle/>
          <a:p>
            <a:r>
              <a:rPr lang="en-GB" sz="2400" dirty="0"/>
              <a:t>L2 multi-hop U2N Remote UE in idle/inactive triggers relay reselection upon PC5-RRC </a:t>
            </a:r>
            <a:r>
              <a:rPr lang="en-GB" sz="2400" dirty="0" err="1"/>
              <a:t>signaling</a:t>
            </a:r>
            <a:r>
              <a:rPr lang="en-GB" sz="2400" dirty="0"/>
              <a:t> from the first relay UE indicating (</a:t>
            </a:r>
            <a:r>
              <a:rPr lang="en-GB" sz="2400" b="1" dirty="0"/>
              <a:t>FFS on the detailed PC5-RRC </a:t>
            </a:r>
            <a:r>
              <a:rPr lang="en-GB" sz="2400" b="1" dirty="0" err="1"/>
              <a:t>signaling</a:t>
            </a:r>
            <a:r>
              <a:rPr lang="en-GB" sz="2400" b="1" dirty="0"/>
              <a:t> design</a:t>
            </a:r>
            <a:r>
              <a:rPr lang="en-GB" sz="2400" dirty="0"/>
              <a:t>):</a:t>
            </a:r>
          </a:p>
          <a:p>
            <a:pPr lvl="1"/>
            <a:r>
              <a:rPr lang="en-GB" sz="1600" dirty="0"/>
              <a:t>cell reselection, handover, </a:t>
            </a:r>
            <a:r>
              <a:rPr lang="en-GB" sz="1600" dirty="0" err="1"/>
              <a:t>Uu</a:t>
            </a:r>
            <a:r>
              <a:rPr lang="en-GB" sz="1600" dirty="0"/>
              <a:t> RLF, or </a:t>
            </a:r>
            <a:r>
              <a:rPr lang="en-GB" sz="1600" dirty="0" err="1"/>
              <a:t>Uu</a:t>
            </a:r>
            <a:r>
              <a:rPr lang="en-GB" sz="1600" dirty="0"/>
              <a:t> RRC connection establishment/resume failure between the last relay UE and network.</a:t>
            </a:r>
          </a:p>
          <a:p>
            <a:pPr lvl="1"/>
            <a:r>
              <a:rPr lang="en-GB" sz="1600" dirty="0"/>
              <a:t>release of RRC connection between an intermediate relay UE and the network.</a:t>
            </a:r>
          </a:p>
          <a:p>
            <a:pPr lvl="1"/>
            <a:r>
              <a:rPr lang="en-GB" sz="1600" dirty="0"/>
              <a:t>PC5 RLF or PC5-S connection release between the multi-hop U2N Relay UE(s).</a:t>
            </a:r>
          </a:p>
          <a:p>
            <a:pPr lvl="1"/>
            <a:r>
              <a:rPr lang="en-GB" sz="1600" b="1" dirty="0">
                <a:solidFill>
                  <a:srgbClr val="FF0000"/>
                </a:solidFill>
              </a:rPr>
              <a:t>FFS: link quality degradation of the upstream links resulting in a notification.</a:t>
            </a:r>
            <a:endParaRPr lang="en-GB" sz="1600" dirty="0">
              <a:solidFill>
                <a:srgbClr val="FF0000"/>
              </a:solidFill>
            </a:endParaRPr>
          </a:p>
          <a:p>
            <a:pPr lvl="1"/>
            <a:r>
              <a:rPr lang="en-GB" sz="1600" b="1" dirty="0">
                <a:solidFill>
                  <a:srgbClr val="FF0000"/>
                </a:solidFill>
              </a:rPr>
              <a:t>FFS if any of these conditions can occur without notifying the remote UE (e.g., allowing recovery by the intermediate relay UE).</a:t>
            </a:r>
            <a:endParaRPr lang="en-GB" sz="1600" dirty="0">
              <a:solidFill>
                <a:srgbClr val="FF0000"/>
              </a:solidFill>
            </a:endParaRPr>
          </a:p>
          <a:p>
            <a:pPr lvl="1"/>
            <a:r>
              <a:rPr lang="en-GB" sz="1600" b="1" dirty="0">
                <a:solidFill>
                  <a:srgbClr val="FF0000"/>
                </a:solidFill>
              </a:rPr>
              <a:t>FFS on the signalling contents of the PC5-RRC indication from the first relay UE.</a:t>
            </a:r>
            <a:endParaRPr lang="en-GB" sz="1600" dirty="0">
              <a:solidFill>
                <a:srgbClr val="FF0000"/>
              </a:solidFill>
            </a:endParaRPr>
          </a:p>
          <a:p>
            <a:pPr lvl="1"/>
            <a:r>
              <a:rPr lang="en-GB" sz="1600" b="1" dirty="0">
                <a:solidFill>
                  <a:srgbClr val="FF0000"/>
                </a:solidFill>
              </a:rPr>
              <a:t>FFS applicability to L3.</a:t>
            </a:r>
            <a:endParaRPr lang="en-GB" sz="1600" dirty="0">
              <a:solidFill>
                <a:srgbClr val="FF0000"/>
              </a:solidFill>
            </a:endParaRPr>
          </a:p>
          <a:p>
            <a:r>
              <a:rPr lang="en-GB" sz="2400" dirty="0"/>
              <a:t>The intermediate relay UE can adopt the same AS triggering condition of relay (re)selection of the R17 remote UE. </a:t>
            </a:r>
            <a:r>
              <a:rPr lang="en-GB" sz="2400" b="1" dirty="0"/>
              <a:t>FFS upper layer conditions and whether the spec impact will be modelled as a separate relay UE behaviour or through functioning as a remote UE.</a:t>
            </a:r>
            <a:endParaRPr lang="en-GB" sz="2400" dirty="0"/>
          </a:p>
          <a:p>
            <a:r>
              <a:rPr lang="en-GB" sz="2400" dirty="0"/>
              <a:t>Upon intermediate relay UE performing relay (re)selection, it can notify its child node.  If the cause of (re)selection already causes a notification, there is no double-trigger of the notification.</a:t>
            </a:r>
          </a:p>
          <a:p>
            <a:pPr lvl="1"/>
            <a:r>
              <a:rPr lang="en-GB" sz="1600" b="1" dirty="0"/>
              <a:t>FFS if (re)selection as such is captured as a cause of notification (intention to maintain no double-trigger)</a:t>
            </a:r>
            <a:endParaRPr lang="en-GB" sz="1600" dirty="0"/>
          </a:p>
          <a:p>
            <a:pPr lvl="1"/>
            <a:r>
              <a:rPr lang="en-GB" sz="1600" b="1" dirty="0">
                <a:solidFill>
                  <a:srgbClr val="FF0000"/>
                </a:solidFill>
              </a:rPr>
              <a:t>FFS if the notification is required in all cases</a:t>
            </a:r>
            <a:endParaRPr lang="en-GB" sz="1600" dirty="0">
              <a:solidFill>
                <a:srgbClr val="FF0000"/>
              </a:solidFill>
            </a:endParaRPr>
          </a:p>
          <a:p>
            <a:pPr lvl="1"/>
            <a:r>
              <a:rPr lang="en-GB" sz="1600" b="1" dirty="0">
                <a:solidFill>
                  <a:srgbClr val="FF0000"/>
                </a:solidFill>
              </a:rPr>
              <a:t>FFS the content in the notification</a:t>
            </a:r>
            <a:endParaRPr lang="en-GB" sz="1600" dirty="0">
              <a:solidFill>
                <a:srgbClr val="FF0000"/>
              </a:solidFill>
            </a:endParaRPr>
          </a:p>
          <a:p>
            <a:pPr lvl="1"/>
            <a:r>
              <a:rPr lang="en-GB" sz="1600" b="1" dirty="0">
                <a:solidFill>
                  <a:srgbClr val="FF0000"/>
                </a:solidFill>
              </a:rPr>
              <a:t>FFS the child node behaviour after receiving this notification</a:t>
            </a:r>
            <a:endParaRPr lang="en-GB" sz="1600" dirty="0">
              <a:solidFill>
                <a:srgbClr val="FF0000"/>
              </a:solidFill>
            </a:endParaRPr>
          </a:p>
          <a:p>
            <a:pPr lvl="1"/>
            <a:r>
              <a:rPr lang="en-GB" sz="1600" b="1" dirty="0">
                <a:solidFill>
                  <a:srgbClr val="FF0000"/>
                </a:solidFill>
              </a:rPr>
              <a:t>FFS other condition/timing that the intermediate relay UE notifies its child node</a:t>
            </a:r>
            <a:endParaRPr lang="en-GB" sz="1600" dirty="0">
              <a:solidFill>
                <a:srgbClr val="FF0000"/>
              </a:solidFill>
            </a:endParaRPr>
          </a:p>
        </p:txBody>
      </p:sp>
    </p:spTree>
    <p:extLst>
      <p:ext uri="{BB962C8B-B14F-4D97-AF65-F5344CB8AC3E}">
        <p14:creationId xmlns:p14="http://schemas.microsoft.com/office/powerpoint/2010/main" val="36541823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05F56-2F4F-29F8-4BBD-436FB18681E6}"/>
              </a:ext>
            </a:extLst>
          </p:cNvPr>
          <p:cNvSpPr>
            <a:spLocks noGrp="1"/>
          </p:cNvSpPr>
          <p:nvPr>
            <p:ph type="title"/>
          </p:nvPr>
        </p:nvSpPr>
        <p:spPr>
          <a:xfrm>
            <a:off x="408354" y="216633"/>
            <a:ext cx="10515600" cy="1325563"/>
          </a:xfrm>
        </p:spPr>
        <p:txBody>
          <a:bodyPr>
            <a:normAutofit/>
          </a:bodyPr>
          <a:lstStyle/>
          <a:p>
            <a:r>
              <a:rPr lang="en-US" sz="4000" dirty="0"/>
              <a:t>FFS: link quality degradation of the upstream links resulting in a notification.</a:t>
            </a:r>
          </a:p>
        </p:txBody>
      </p:sp>
      <p:sp>
        <p:nvSpPr>
          <p:cNvPr id="3" name="Content Placeholder 2">
            <a:extLst>
              <a:ext uri="{FF2B5EF4-FFF2-40B4-BE49-F238E27FC236}">
                <a16:creationId xmlns:a16="http://schemas.microsoft.com/office/drawing/2014/main" id="{4E242E79-4D99-9884-82E6-95CEABC3934D}"/>
              </a:ext>
            </a:extLst>
          </p:cNvPr>
          <p:cNvSpPr>
            <a:spLocks noGrp="1"/>
          </p:cNvSpPr>
          <p:nvPr>
            <p:ph idx="1"/>
          </p:nvPr>
        </p:nvSpPr>
        <p:spPr>
          <a:xfrm>
            <a:off x="627184" y="1542196"/>
            <a:ext cx="10515600" cy="4351338"/>
          </a:xfrm>
        </p:spPr>
        <p:txBody>
          <a:bodyPr>
            <a:normAutofit lnSpcReduction="10000"/>
          </a:bodyPr>
          <a:lstStyle/>
          <a:p>
            <a:r>
              <a:rPr lang="en-US" sz="2000" dirty="0"/>
              <a:t>R2-2502609 proposes to reuse the R17 mechanism where </a:t>
            </a:r>
            <a:r>
              <a:rPr lang="en-GB" sz="2000" dirty="0"/>
              <a:t>if the upstream PC5 links in the multi-hop chain degrade</a:t>
            </a:r>
          </a:p>
          <a:p>
            <a:pPr lvl="1"/>
            <a:r>
              <a:rPr lang="en-GB" sz="1800" dirty="0"/>
              <a:t>either the intermediate or the first relay UE will trigger relay reselection or cell selection when they are in IDLE/INACTIVE state or a path switch when they are in RRC_CONNECTED state. </a:t>
            </a:r>
          </a:p>
          <a:p>
            <a:pPr lvl="1"/>
            <a:r>
              <a:rPr lang="en-GB" sz="1800" dirty="0"/>
              <a:t>Upon relay (re)selection or cell selection or path switch, the upstream relay UE in the multi-hop chain will send a notification message to the child relay UE, which will then forward it to the remote UE.</a:t>
            </a:r>
          </a:p>
          <a:p>
            <a:r>
              <a:rPr lang="en-GB" sz="2000" b="1" dirty="0"/>
              <a:t>Proposal 3: Link quality degradation of the upstream links will lead to path switching (for the CONNECTED state) or relay (re)selection or cell selection (for the IDLE/INACTIVE state), rather than triggering an immediate notification. The relay UE will send a notification once path switching or relay (re)selection or cell selection occurs</a:t>
            </a:r>
            <a:r>
              <a:rPr lang="en-GB" sz="2000" dirty="0"/>
              <a:t>. FFS  if path switching happens in the same cell</a:t>
            </a:r>
          </a:p>
          <a:p>
            <a:pPr marL="0" indent="0">
              <a:buNone/>
            </a:pPr>
            <a:r>
              <a:rPr lang="en-US" sz="2000" dirty="0"/>
              <a:t>C</a:t>
            </a:r>
            <a:r>
              <a:rPr lang="en-GB" sz="2000" dirty="0" err="1"/>
              <a:t>ompany</a:t>
            </a:r>
            <a:r>
              <a:rPr lang="en-GB" sz="2000" dirty="0"/>
              <a:t> Views</a:t>
            </a:r>
          </a:p>
          <a:p>
            <a:r>
              <a:rPr lang="en-US" sz="2000" dirty="0"/>
              <a:t>Link quality degradation Notification Needed: ZTE, IDC</a:t>
            </a:r>
          </a:p>
          <a:p>
            <a:r>
              <a:rPr lang="en-US" sz="2000" dirty="0"/>
              <a:t>Link quality degradation Notification not needed: NEC, QC, E//, OPPO, APPLE, VIVO, LG, Samsung, Kyocera, HW</a:t>
            </a:r>
            <a:endParaRPr lang="en-GB" sz="2000" dirty="0"/>
          </a:p>
          <a:p>
            <a:endParaRPr lang="en-US" dirty="0"/>
          </a:p>
        </p:txBody>
      </p:sp>
    </p:spTree>
    <p:extLst>
      <p:ext uri="{BB962C8B-B14F-4D97-AF65-F5344CB8AC3E}">
        <p14:creationId xmlns:p14="http://schemas.microsoft.com/office/powerpoint/2010/main" val="1089053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05F56-2F4F-29F8-4BBD-436FB18681E6}"/>
              </a:ext>
            </a:extLst>
          </p:cNvPr>
          <p:cNvSpPr>
            <a:spLocks noGrp="1"/>
          </p:cNvSpPr>
          <p:nvPr>
            <p:ph type="title"/>
          </p:nvPr>
        </p:nvSpPr>
        <p:spPr>
          <a:xfrm>
            <a:off x="329223" y="-33253"/>
            <a:ext cx="11533554" cy="1325563"/>
          </a:xfrm>
        </p:spPr>
        <p:txBody>
          <a:bodyPr>
            <a:noAutofit/>
          </a:bodyPr>
          <a:lstStyle/>
          <a:p>
            <a:r>
              <a:rPr lang="en-US" sz="3200" dirty="0"/>
              <a:t>FFS if any of these conditions can occur without notifying the remote UE (e.g., allowing recovery by the intermediate relay UE).</a:t>
            </a:r>
          </a:p>
        </p:txBody>
      </p:sp>
      <p:sp>
        <p:nvSpPr>
          <p:cNvPr id="3" name="Content Placeholder 2">
            <a:extLst>
              <a:ext uri="{FF2B5EF4-FFF2-40B4-BE49-F238E27FC236}">
                <a16:creationId xmlns:a16="http://schemas.microsoft.com/office/drawing/2014/main" id="{4E242E79-4D99-9884-82E6-95CEABC3934D}"/>
              </a:ext>
            </a:extLst>
          </p:cNvPr>
          <p:cNvSpPr>
            <a:spLocks noGrp="1"/>
          </p:cNvSpPr>
          <p:nvPr>
            <p:ph idx="1"/>
          </p:nvPr>
        </p:nvSpPr>
        <p:spPr>
          <a:xfrm>
            <a:off x="588107" y="2733737"/>
            <a:ext cx="10515600" cy="4351338"/>
          </a:xfrm>
        </p:spPr>
        <p:txBody>
          <a:bodyPr>
            <a:normAutofit fontScale="85000" lnSpcReduction="20000"/>
          </a:bodyPr>
          <a:lstStyle/>
          <a:p>
            <a:r>
              <a:rPr lang="en-US" sz="2000" dirty="0"/>
              <a:t>R2-2502609 proposes to extend the single hop R17 notification mechanism to </a:t>
            </a:r>
            <a:r>
              <a:rPr lang="en-US" sz="2000" dirty="0" err="1"/>
              <a:t>multihop</a:t>
            </a:r>
            <a:r>
              <a:rPr lang="en-US" sz="2000" dirty="0"/>
              <a:t>. </a:t>
            </a:r>
          </a:p>
          <a:p>
            <a:pPr lvl="1"/>
            <a:r>
              <a:rPr lang="en-GB" sz="1800" dirty="0"/>
              <a:t>It is beneficial for the remote UE to be informed by the serving Intermediate Relay UE/First Relay UE when it receives a notification message indicating cell reselection, handover, </a:t>
            </a:r>
            <a:r>
              <a:rPr lang="en-GB" sz="1800" dirty="0" err="1"/>
              <a:t>Uu</a:t>
            </a:r>
            <a:r>
              <a:rPr lang="en-GB" sz="1800" dirty="0"/>
              <a:t> RLF, or </a:t>
            </a:r>
            <a:r>
              <a:rPr lang="en-GB" sz="1800" dirty="0" err="1"/>
              <a:t>Uu</a:t>
            </a:r>
            <a:r>
              <a:rPr lang="en-GB" sz="1800" dirty="0"/>
              <a:t> RRC connection establishment/resume failure of the U2N Last Relay UE. This allows the remote UE to take corrective action </a:t>
            </a:r>
            <a:r>
              <a:rPr lang="en-GB" sz="1800" dirty="0" err="1"/>
              <a:t>eg</a:t>
            </a:r>
            <a:r>
              <a:rPr lang="en-GB" sz="1800" dirty="0"/>
              <a:t> perform reselection.</a:t>
            </a:r>
          </a:p>
          <a:p>
            <a:pPr lvl="1"/>
            <a:r>
              <a:rPr lang="en-US" sz="1800" dirty="0"/>
              <a:t>S</a:t>
            </a:r>
            <a:r>
              <a:rPr lang="en-GB" sz="1800" dirty="0" err="1"/>
              <a:t>imilarly</a:t>
            </a:r>
            <a:r>
              <a:rPr lang="en-GB" sz="1800" dirty="0"/>
              <a:t> it is also beneficial for the intermediate and first relay UE to either forward or send the notification message to the child UE downstream so that remote is informed of the PC5- RLFs </a:t>
            </a:r>
          </a:p>
          <a:p>
            <a:r>
              <a:rPr lang="en-US" sz="2000" b="1" dirty="0"/>
              <a:t>Proposal 4: The notification message received from the U2N Last Relay UE indicating a failure on the </a:t>
            </a:r>
            <a:r>
              <a:rPr lang="en-US" sz="2000" b="1" dirty="0" err="1"/>
              <a:t>Uu</a:t>
            </a:r>
            <a:r>
              <a:rPr lang="en-US" sz="2000" b="1" dirty="0"/>
              <a:t> interface should be forwarded downstream by the Intermediate/First Relay UE to the Remote UE. To achieve this, we can reuse the PC5 RRC Notification message as a baseline.</a:t>
            </a:r>
          </a:p>
          <a:p>
            <a:r>
              <a:rPr lang="en-GB" sz="2000" b="1" dirty="0"/>
              <a:t>?Proposal 6. If there are multiple relay UEs in the multi-hop chain, there is a possibility of encountering a multi-hop failure on the PC5 links. In this case, it would be beneficial for the child relay UE to forward or send the notification message downstream until the Notification Message is delivered to the Remote UE. FFS if it is needed for PC5 failures in the upstream links</a:t>
            </a:r>
          </a:p>
          <a:p>
            <a:r>
              <a:rPr lang="en-US" sz="2000" dirty="0"/>
              <a:t>FFS to check if some mechanism for forwarding exists in SA2 specs.</a:t>
            </a:r>
            <a:endParaRPr lang="en-GB" sz="2000" dirty="0"/>
          </a:p>
          <a:p>
            <a:pPr marL="0" indent="0">
              <a:buNone/>
            </a:pPr>
            <a:r>
              <a:rPr lang="en-US" sz="2000" dirty="0"/>
              <a:t>C</a:t>
            </a:r>
            <a:r>
              <a:rPr lang="en-GB" sz="2000" dirty="0" err="1"/>
              <a:t>ompany</a:t>
            </a:r>
            <a:r>
              <a:rPr lang="en-GB" sz="2000" dirty="0"/>
              <a:t> Views</a:t>
            </a:r>
          </a:p>
          <a:p>
            <a:r>
              <a:rPr lang="en-US" sz="2000" dirty="0"/>
              <a:t>Notification Needed: Samsung (only for </a:t>
            </a:r>
            <a:r>
              <a:rPr lang="en-US" sz="2000" dirty="0" err="1"/>
              <a:t>Uu</a:t>
            </a:r>
            <a:r>
              <a:rPr lang="en-US" sz="2000" dirty="0"/>
              <a:t>), E//(only for </a:t>
            </a:r>
            <a:r>
              <a:rPr lang="en-US" sz="2000" dirty="0" err="1"/>
              <a:t>Uu</a:t>
            </a:r>
            <a:r>
              <a:rPr lang="en-US" sz="2000" dirty="0"/>
              <a:t>), OPPO (all cases), ZTE (all cases), LG (all cases)</a:t>
            </a:r>
          </a:p>
          <a:p>
            <a:r>
              <a:rPr lang="en-US" sz="2000" dirty="0"/>
              <a:t>Notification not needed in certain cases: QC, Kyocera</a:t>
            </a:r>
            <a:endParaRPr lang="en-GB" sz="2000" dirty="0"/>
          </a:p>
          <a:p>
            <a:endParaRPr lang="en-GB" dirty="0"/>
          </a:p>
          <a:p>
            <a:endParaRPr lang="en-US" dirty="0"/>
          </a:p>
        </p:txBody>
      </p:sp>
      <p:pic>
        <p:nvPicPr>
          <p:cNvPr id="33" name="Picture 32">
            <a:extLst>
              <a:ext uri="{FF2B5EF4-FFF2-40B4-BE49-F238E27FC236}">
                <a16:creationId xmlns:a16="http://schemas.microsoft.com/office/drawing/2014/main" id="{EA57E1F0-4DB7-432B-B902-3BCCF6A73E53}"/>
              </a:ext>
            </a:extLst>
          </p:cNvPr>
          <p:cNvPicPr>
            <a:picLocks noChangeAspect="1"/>
          </p:cNvPicPr>
          <p:nvPr/>
        </p:nvPicPr>
        <p:blipFill>
          <a:blip r:embed="rId2"/>
          <a:stretch>
            <a:fillRect/>
          </a:stretch>
        </p:blipFill>
        <p:spPr>
          <a:xfrm>
            <a:off x="3180750" y="1062286"/>
            <a:ext cx="3849348" cy="744387"/>
          </a:xfrm>
          <a:prstGeom prst="rect">
            <a:avLst/>
          </a:prstGeom>
        </p:spPr>
      </p:pic>
      <p:pic>
        <p:nvPicPr>
          <p:cNvPr id="34" name="图片 14">
            <a:extLst>
              <a:ext uri="{FF2B5EF4-FFF2-40B4-BE49-F238E27FC236}">
                <a16:creationId xmlns:a16="http://schemas.microsoft.com/office/drawing/2014/main" id="{B62559F5-3DE6-4C19-AF10-CD69A858F34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296303" y="1867266"/>
            <a:ext cx="3550285" cy="704215"/>
          </a:xfrm>
          <a:prstGeom prst="rect">
            <a:avLst/>
          </a:prstGeom>
          <a:noFill/>
          <a:ln>
            <a:noFill/>
          </a:ln>
        </p:spPr>
      </p:pic>
      <p:pic>
        <p:nvPicPr>
          <p:cNvPr id="35" name="图片 13">
            <a:extLst>
              <a:ext uri="{FF2B5EF4-FFF2-40B4-BE49-F238E27FC236}">
                <a16:creationId xmlns:a16="http://schemas.microsoft.com/office/drawing/2014/main" id="{052E56B9-FB94-40AB-874D-8D6A52DFEEE0}"/>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5739397" y="1822871"/>
            <a:ext cx="3604895" cy="697230"/>
          </a:xfrm>
          <a:prstGeom prst="rect">
            <a:avLst/>
          </a:prstGeom>
          <a:noFill/>
          <a:ln>
            <a:noFill/>
          </a:ln>
        </p:spPr>
      </p:pic>
    </p:spTree>
    <p:extLst>
      <p:ext uri="{BB962C8B-B14F-4D97-AF65-F5344CB8AC3E}">
        <p14:creationId xmlns:p14="http://schemas.microsoft.com/office/powerpoint/2010/main" val="2690340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05F56-2F4F-29F8-4BBD-436FB18681E6}"/>
              </a:ext>
            </a:extLst>
          </p:cNvPr>
          <p:cNvSpPr>
            <a:spLocks noGrp="1"/>
          </p:cNvSpPr>
          <p:nvPr>
            <p:ph type="title"/>
          </p:nvPr>
        </p:nvSpPr>
        <p:spPr>
          <a:xfrm>
            <a:off x="408354" y="216633"/>
            <a:ext cx="11533554" cy="1325563"/>
          </a:xfrm>
        </p:spPr>
        <p:txBody>
          <a:bodyPr>
            <a:noAutofit/>
          </a:bodyPr>
          <a:lstStyle/>
          <a:p>
            <a:r>
              <a:rPr lang="en-US" sz="3200" dirty="0"/>
              <a:t>FFS if any of these conditions can occur without notifying the remote UE (e.g., allowing recovery by the intermediate relay UE).</a:t>
            </a:r>
          </a:p>
        </p:txBody>
      </p:sp>
      <p:sp>
        <p:nvSpPr>
          <p:cNvPr id="3" name="Content Placeholder 2">
            <a:extLst>
              <a:ext uri="{FF2B5EF4-FFF2-40B4-BE49-F238E27FC236}">
                <a16:creationId xmlns:a16="http://schemas.microsoft.com/office/drawing/2014/main" id="{4E242E79-4D99-9884-82E6-95CEABC3934D}"/>
              </a:ext>
            </a:extLst>
          </p:cNvPr>
          <p:cNvSpPr>
            <a:spLocks noGrp="1"/>
          </p:cNvSpPr>
          <p:nvPr>
            <p:ph idx="1"/>
          </p:nvPr>
        </p:nvSpPr>
        <p:spPr>
          <a:xfrm>
            <a:off x="549030" y="1635979"/>
            <a:ext cx="10515600" cy="4351338"/>
          </a:xfrm>
        </p:spPr>
        <p:txBody>
          <a:bodyPr>
            <a:normAutofit/>
          </a:bodyPr>
          <a:lstStyle/>
          <a:p>
            <a:r>
              <a:rPr lang="en-US" sz="2400" dirty="0"/>
              <a:t>R2-2502609 proposes to not to have group mobility mechanism for R19. </a:t>
            </a:r>
          </a:p>
          <a:p>
            <a:pPr lvl="1"/>
            <a:r>
              <a:rPr lang="en-GB" sz="2000" dirty="0"/>
              <a:t>Considering that group handover/mobility is not supported since R17, it is simpler to adhere to the legacy mechanism where the multi-hop U2N Remote UE triggers relay reselection when cell reselection, handover, </a:t>
            </a:r>
            <a:r>
              <a:rPr lang="en-GB" sz="2000" dirty="0" err="1"/>
              <a:t>Uu</a:t>
            </a:r>
            <a:r>
              <a:rPr lang="en-GB" sz="2000" dirty="0"/>
              <a:t> RLF, or </a:t>
            </a:r>
            <a:r>
              <a:rPr lang="en-GB" sz="2000" dirty="0" err="1"/>
              <a:t>Uu</a:t>
            </a:r>
            <a:r>
              <a:rPr lang="en-GB" sz="2000" dirty="0"/>
              <a:t> RRC connection establishment/resume failure is indicated by the multi-hop U2N Relay UE(s)</a:t>
            </a:r>
          </a:p>
          <a:p>
            <a:r>
              <a:rPr lang="en-US" sz="2400" b="1" dirty="0"/>
              <a:t>?Proposal 5: Failure Scenarios in which the remote UE is not notified and recovery is handled by the intermediate relay UE not considered to be supported in R19</a:t>
            </a:r>
            <a:r>
              <a:rPr lang="en-GB" sz="2400" b="1" dirty="0"/>
              <a:t>.</a:t>
            </a:r>
          </a:p>
          <a:p>
            <a:pPr marL="0" indent="0">
              <a:buNone/>
            </a:pPr>
            <a:r>
              <a:rPr lang="en-US" sz="2400" dirty="0"/>
              <a:t>C</a:t>
            </a:r>
            <a:r>
              <a:rPr lang="en-GB" sz="2400" dirty="0" err="1"/>
              <a:t>ompany</a:t>
            </a:r>
            <a:r>
              <a:rPr lang="en-GB" sz="2400" dirty="0"/>
              <a:t> Views</a:t>
            </a:r>
          </a:p>
          <a:p>
            <a:r>
              <a:rPr lang="en-US" sz="2400" dirty="0"/>
              <a:t>Remote UE always notified: OPPO, HW, ZTE</a:t>
            </a:r>
          </a:p>
          <a:p>
            <a:r>
              <a:rPr lang="en-US" sz="2400" dirty="0"/>
              <a:t>Cases Remote UE is not notified: Samsung, IDC, LG, QC</a:t>
            </a:r>
            <a:endParaRPr lang="en-GB" sz="2400" dirty="0"/>
          </a:p>
          <a:p>
            <a:endParaRPr lang="en-GB" sz="2400" dirty="0"/>
          </a:p>
          <a:p>
            <a:endParaRPr lang="en-GB" dirty="0"/>
          </a:p>
          <a:p>
            <a:endParaRPr lang="en-US" dirty="0"/>
          </a:p>
        </p:txBody>
      </p:sp>
    </p:spTree>
    <p:extLst>
      <p:ext uri="{BB962C8B-B14F-4D97-AF65-F5344CB8AC3E}">
        <p14:creationId xmlns:p14="http://schemas.microsoft.com/office/powerpoint/2010/main" val="1495651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05F56-2F4F-29F8-4BBD-436FB18681E6}"/>
              </a:ext>
            </a:extLst>
          </p:cNvPr>
          <p:cNvSpPr>
            <a:spLocks noGrp="1"/>
          </p:cNvSpPr>
          <p:nvPr>
            <p:ph type="title"/>
          </p:nvPr>
        </p:nvSpPr>
        <p:spPr>
          <a:xfrm>
            <a:off x="408354" y="216633"/>
            <a:ext cx="11533554" cy="1325563"/>
          </a:xfrm>
        </p:spPr>
        <p:txBody>
          <a:bodyPr>
            <a:noAutofit/>
          </a:bodyPr>
          <a:lstStyle/>
          <a:p>
            <a:r>
              <a:rPr lang="en-US" sz="3600" dirty="0"/>
              <a:t>FFS on the </a:t>
            </a:r>
            <a:r>
              <a:rPr lang="en-US" sz="3600" dirty="0" err="1"/>
              <a:t>signalling</a:t>
            </a:r>
            <a:r>
              <a:rPr lang="en-US" sz="3600" dirty="0"/>
              <a:t> contents of the PC5-RRC indication from the first relay UE.</a:t>
            </a:r>
          </a:p>
        </p:txBody>
      </p:sp>
      <p:sp>
        <p:nvSpPr>
          <p:cNvPr id="3" name="Content Placeholder 2">
            <a:extLst>
              <a:ext uri="{FF2B5EF4-FFF2-40B4-BE49-F238E27FC236}">
                <a16:creationId xmlns:a16="http://schemas.microsoft.com/office/drawing/2014/main" id="{4E242E79-4D99-9884-82E6-95CEABC3934D}"/>
              </a:ext>
            </a:extLst>
          </p:cNvPr>
          <p:cNvSpPr>
            <a:spLocks noGrp="1"/>
          </p:cNvSpPr>
          <p:nvPr>
            <p:ph idx="1"/>
          </p:nvPr>
        </p:nvSpPr>
        <p:spPr>
          <a:xfrm>
            <a:off x="509953" y="1430215"/>
            <a:ext cx="10515600" cy="5211152"/>
          </a:xfrm>
        </p:spPr>
        <p:txBody>
          <a:bodyPr>
            <a:normAutofit fontScale="92500" lnSpcReduction="20000"/>
          </a:bodyPr>
          <a:lstStyle/>
          <a:p>
            <a:r>
              <a:rPr lang="en-US" sz="2400" dirty="0"/>
              <a:t>For the content in the PC5-RRC indication when an intermediate relay UE forward the notification message received from the parent relay UE, there can be two options as proposed in R2-2502609. </a:t>
            </a:r>
          </a:p>
          <a:p>
            <a:pPr marL="457200" lvl="1" indent="0">
              <a:buNone/>
            </a:pPr>
            <a:r>
              <a:rPr lang="en-US" sz="2100" dirty="0"/>
              <a:t>Option 1: Intermediate relay UE forward the PC5-RRC indication from the parent relay UE without the content update. </a:t>
            </a:r>
          </a:p>
          <a:p>
            <a:pPr marL="457200" lvl="1" indent="0">
              <a:buNone/>
            </a:pPr>
            <a:r>
              <a:rPr lang="en-US" sz="2100" dirty="0"/>
              <a:t>Option 2: The intermediate relay UE updates the content in the notification message based on the reaction of the intermediate relay UE when it receives the notification message from parent. </a:t>
            </a:r>
            <a:endParaRPr lang="en-GB" sz="2100" dirty="0"/>
          </a:p>
          <a:p>
            <a:r>
              <a:rPr lang="en-US" sz="2400" dirty="0"/>
              <a:t>If the intermediate relay UE forward the notification message form the parent relay UE without the content update, there will be some ambiguity since some failure cause are specific to the last relay UE will not happen at the intermediate relay UE.</a:t>
            </a:r>
          </a:p>
          <a:p>
            <a:r>
              <a:rPr lang="en-GB" b="1" dirty="0"/>
              <a:t>?Proposal 7. Upon receiving the notification message form the parent relay UE, the intermediate relay UE/first relay UE may update the indication in the notification message to the remote UE to indicate the action it has taken.</a:t>
            </a:r>
            <a:endParaRPr lang="en-GB" dirty="0"/>
          </a:p>
          <a:p>
            <a:pPr marL="0" indent="0">
              <a:buNone/>
            </a:pPr>
            <a:r>
              <a:rPr lang="en-US" dirty="0"/>
              <a:t>C</a:t>
            </a:r>
            <a:r>
              <a:rPr lang="en-GB" dirty="0" err="1"/>
              <a:t>ompany</a:t>
            </a:r>
            <a:r>
              <a:rPr lang="en-GB" dirty="0"/>
              <a:t> Views</a:t>
            </a:r>
          </a:p>
          <a:p>
            <a:r>
              <a:rPr lang="en-US" dirty="0"/>
              <a:t>Option 1:</a:t>
            </a:r>
          </a:p>
          <a:p>
            <a:r>
              <a:rPr lang="en-US" dirty="0"/>
              <a:t>Option 2:Samsung, E///, </a:t>
            </a:r>
            <a:r>
              <a:rPr lang="en-US" dirty="0" err="1"/>
              <a:t>Oppo</a:t>
            </a:r>
            <a:r>
              <a:rPr lang="en-US" dirty="0"/>
              <a:t>, </a:t>
            </a:r>
            <a:r>
              <a:rPr lang="en-US" dirty="0" err="1"/>
              <a:t>Kocera</a:t>
            </a:r>
            <a:r>
              <a:rPr lang="en-US" dirty="0"/>
              <a:t> , IDC, LG</a:t>
            </a:r>
            <a:endParaRPr lang="en-GB" dirty="0"/>
          </a:p>
          <a:p>
            <a:endParaRPr lang="en-GB" dirty="0"/>
          </a:p>
          <a:p>
            <a:endParaRPr lang="en-US" dirty="0"/>
          </a:p>
        </p:txBody>
      </p:sp>
    </p:spTree>
    <p:extLst>
      <p:ext uri="{BB962C8B-B14F-4D97-AF65-F5344CB8AC3E}">
        <p14:creationId xmlns:p14="http://schemas.microsoft.com/office/powerpoint/2010/main" val="3521730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05F56-2F4F-29F8-4BBD-436FB18681E6}"/>
              </a:ext>
            </a:extLst>
          </p:cNvPr>
          <p:cNvSpPr>
            <a:spLocks noGrp="1"/>
          </p:cNvSpPr>
          <p:nvPr>
            <p:ph type="title"/>
          </p:nvPr>
        </p:nvSpPr>
        <p:spPr>
          <a:xfrm>
            <a:off x="408354" y="216633"/>
            <a:ext cx="11533554" cy="1325563"/>
          </a:xfrm>
        </p:spPr>
        <p:txBody>
          <a:bodyPr>
            <a:noAutofit/>
          </a:bodyPr>
          <a:lstStyle/>
          <a:p>
            <a:r>
              <a:rPr lang="en-US" sz="3600" dirty="0"/>
              <a:t>FFS applicability to L3</a:t>
            </a:r>
          </a:p>
        </p:txBody>
      </p:sp>
      <p:sp>
        <p:nvSpPr>
          <p:cNvPr id="3" name="Content Placeholder 2">
            <a:extLst>
              <a:ext uri="{FF2B5EF4-FFF2-40B4-BE49-F238E27FC236}">
                <a16:creationId xmlns:a16="http://schemas.microsoft.com/office/drawing/2014/main" id="{4E242E79-4D99-9884-82E6-95CEABC3934D}"/>
              </a:ext>
            </a:extLst>
          </p:cNvPr>
          <p:cNvSpPr>
            <a:spLocks noGrp="1"/>
          </p:cNvSpPr>
          <p:nvPr>
            <p:ph idx="1"/>
          </p:nvPr>
        </p:nvSpPr>
        <p:spPr>
          <a:xfrm>
            <a:off x="494322" y="1542196"/>
            <a:ext cx="10515600" cy="4351338"/>
          </a:xfrm>
        </p:spPr>
        <p:txBody>
          <a:bodyPr>
            <a:normAutofit/>
          </a:bodyPr>
          <a:lstStyle/>
          <a:p>
            <a:r>
              <a:rPr lang="en-US" sz="2000" dirty="0"/>
              <a:t>R2-2502609 proposes that the RAN 2 part of the scope is limited to the L2 </a:t>
            </a:r>
            <a:r>
              <a:rPr lang="en-US" sz="2000" dirty="0" err="1"/>
              <a:t>Mulit</a:t>
            </a:r>
            <a:r>
              <a:rPr lang="en-US" sz="2000" dirty="0"/>
              <a:t> hop Relay design RAN 2 will not look into L3 aspects. . </a:t>
            </a:r>
          </a:p>
          <a:p>
            <a:r>
              <a:rPr lang="en-US" sz="2000" b="1" dirty="0"/>
              <a:t>Proposal 8: RAN2 will focus solely on the L2 Multi-hop Relay design. Therefore, we do not need to discuss the applicability of L3 Multi-hop relays.</a:t>
            </a:r>
            <a:endParaRPr lang="en-GB" dirty="0"/>
          </a:p>
          <a:p>
            <a:pPr marL="0" indent="0">
              <a:buNone/>
            </a:pPr>
            <a:r>
              <a:rPr lang="en-GB" dirty="0"/>
              <a:t>company Views</a:t>
            </a:r>
          </a:p>
          <a:p>
            <a:pPr marL="0" indent="0">
              <a:buNone/>
            </a:pPr>
            <a:r>
              <a:rPr lang="en-US" dirty="0"/>
              <a:t>Most of the companies agree with P8</a:t>
            </a:r>
            <a:endParaRPr lang="en-GB" dirty="0"/>
          </a:p>
          <a:p>
            <a:endParaRPr lang="en-US" dirty="0"/>
          </a:p>
        </p:txBody>
      </p:sp>
    </p:spTree>
    <p:extLst>
      <p:ext uri="{BB962C8B-B14F-4D97-AF65-F5344CB8AC3E}">
        <p14:creationId xmlns:p14="http://schemas.microsoft.com/office/powerpoint/2010/main" val="42416583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A569D-501E-A856-9A90-794BF9760A60}"/>
              </a:ext>
            </a:extLst>
          </p:cNvPr>
          <p:cNvSpPr>
            <a:spLocks noGrp="1"/>
          </p:cNvSpPr>
          <p:nvPr>
            <p:ph type="title"/>
          </p:nvPr>
        </p:nvSpPr>
        <p:spPr/>
        <p:txBody>
          <a:bodyPr/>
          <a:lstStyle/>
          <a:p>
            <a:r>
              <a:rPr lang="en-US" dirty="0"/>
              <a:t>Proposal from 419 Offline </a:t>
            </a:r>
          </a:p>
        </p:txBody>
      </p:sp>
      <p:sp>
        <p:nvSpPr>
          <p:cNvPr id="3" name="Content Placeholder 2">
            <a:extLst>
              <a:ext uri="{FF2B5EF4-FFF2-40B4-BE49-F238E27FC236}">
                <a16:creationId xmlns:a16="http://schemas.microsoft.com/office/drawing/2014/main" id="{81D6D9B7-1585-94A1-D8CF-14B410EDBAF4}"/>
              </a:ext>
            </a:extLst>
          </p:cNvPr>
          <p:cNvSpPr>
            <a:spLocks noGrp="1"/>
          </p:cNvSpPr>
          <p:nvPr>
            <p:ph idx="1"/>
          </p:nvPr>
        </p:nvSpPr>
        <p:spPr>
          <a:xfrm>
            <a:off x="728784" y="1403593"/>
            <a:ext cx="10515600" cy="5089281"/>
          </a:xfrm>
        </p:spPr>
        <p:txBody>
          <a:bodyPr>
            <a:normAutofit fontScale="85000" lnSpcReduction="20000"/>
          </a:bodyPr>
          <a:lstStyle/>
          <a:p>
            <a:pPr marL="0" indent="0">
              <a:buNone/>
            </a:pPr>
            <a:r>
              <a:rPr lang="en-GB" sz="2400" b="1" dirty="0"/>
              <a:t>Link quality degradation </a:t>
            </a:r>
          </a:p>
          <a:p>
            <a:pPr marL="0" indent="0">
              <a:buNone/>
            </a:pPr>
            <a:r>
              <a:rPr lang="en-US" sz="2000" dirty="0"/>
              <a:t>Proposal 1: Notification for Link quality degradation is not supported. Link quality degradation of the upstream links will eventually lead to path switching (for the CONNECTED state) or relay (re)selection or cell selection (for the IDLE/INACTIVE state). The relay UE will send a notification once path switching or relay (re)selection or cell selection occurs. FFS on sending the notification if the path switching happens in the same cell.</a:t>
            </a:r>
          </a:p>
          <a:p>
            <a:pPr marL="0" indent="0">
              <a:buNone/>
            </a:pPr>
            <a:r>
              <a:rPr lang="en-GB" sz="2400" b="1" dirty="0"/>
              <a:t>Notification from the upstream Relay UE  </a:t>
            </a:r>
          </a:p>
          <a:p>
            <a:pPr marL="0" indent="0">
              <a:buNone/>
            </a:pPr>
            <a:r>
              <a:rPr lang="en-US" sz="2000" dirty="0"/>
              <a:t>Proposal 2: The notification message received from the U2N Last Relay UE indicating a failure on the </a:t>
            </a:r>
            <a:r>
              <a:rPr lang="en-US" sz="2000" dirty="0" err="1"/>
              <a:t>Uu</a:t>
            </a:r>
            <a:r>
              <a:rPr lang="en-US" sz="2000" dirty="0"/>
              <a:t> interface should be forwarded downstream by the Intermediate/First Relay UE to the Remote UE. To achieve this, we can reuse the PC5 RRC Notification message as a baseline.</a:t>
            </a:r>
          </a:p>
          <a:p>
            <a:pPr marL="0" indent="0">
              <a:buNone/>
            </a:pPr>
            <a:r>
              <a:rPr lang="en-US" sz="2000" dirty="0"/>
              <a:t>Proposal 3. RAN 2 to further discuss and agree if the Notification Message is forwarded/ sent down stream, all the way to the Remote UE,  in case PC5 Link failures on the multi hop chain are encountered. FFS to check if some higher layer mechanism for forwarding already exists in SA2 specs</a:t>
            </a:r>
          </a:p>
          <a:p>
            <a:pPr marL="0" indent="0">
              <a:buNone/>
            </a:pPr>
            <a:r>
              <a:rPr lang="en-GB" sz="2400" b="1" dirty="0"/>
              <a:t>Group Mobility Support  </a:t>
            </a:r>
          </a:p>
          <a:p>
            <a:pPr marL="0" indent="0">
              <a:buNone/>
            </a:pPr>
            <a:r>
              <a:rPr lang="en-US" sz="2000" dirty="0"/>
              <a:t>Proposal 4: RAN 2 to discuss if group mobility/handling is to be supported in R19 where recovery is handled by the intermediate relay UE without remote UE being notified of any failures.</a:t>
            </a:r>
          </a:p>
          <a:p>
            <a:pPr marL="0" indent="0">
              <a:buNone/>
            </a:pPr>
            <a:r>
              <a:rPr lang="en-GB" sz="2400" b="1" dirty="0"/>
              <a:t>Content in the Notification Message  </a:t>
            </a:r>
          </a:p>
          <a:p>
            <a:pPr marL="0" indent="0">
              <a:buNone/>
            </a:pPr>
            <a:r>
              <a:rPr lang="en-US" sz="2000" dirty="0"/>
              <a:t>Proposal 5. Upon receiving the notification message form the parent relay UE, the intermediate relay UE/first relay UE may update the indication in the notification message to the remote UE to indicate the action it has taken. FFS if we need any new cause value</a:t>
            </a:r>
          </a:p>
          <a:p>
            <a:pPr marL="0" indent="0">
              <a:buNone/>
            </a:pPr>
            <a:endParaRPr lang="en-US" sz="2400" dirty="0"/>
          </a:p>
        </p:txBody>
      </p:sp>
    </p:spTree>
    <p:extLst>
      <p:ext uri="{BB962C8B-B14F-4D97-AF65-F5344CB8AC3E}">
        <p14:creationId xmlns:p14="http://schemas.microsoft.com/office/powerpoint/2010/main" val="5908970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A569D-501E-A856-9A90-794BF9760A60}"/>
              </a:ext>
            </a:extLst>
          </p:cNvPr>
          <p:cNvSpPr>
            <a:spLocks noGrp="1"/>
          </p:cNvSpPr>
          <p:nvPr>
            <p:ph type="title"/>
          </p:nvPr>
        </p:nvSpPr>
        <p:spPr/>
        <p:txBody>
          <a:bodyPr/>
          <a:lstStyle/>
          <a:p>
            <a:r>
              <a:rPr lang="en-US" dirty="0"/>
              <a:t>Proposal from 419 Offline </a:t>
            </a:r>
          </a:p>
        </p:txBody>
      </p:sp>
      <p:sp>
        <p:nvSpPr>
          <p:cNvPr id="3" name="Content Placeholder 2">
            <a:extLst>
              <a:ext uri="{FF2B5EF4-FFF2-40B4-BE49-F238E27FC236}">
                <a16:creationId xmlns:a16="http://schemas.microsoft.com/office/drawing/2014/main" id="{81D6D9B7-1585-94A1-D8CF-14B410EDBAF4}"/>
              </a:ext>
            </a:extLst>
          </p:cNvPr>
          <p:cNvSpPr>
            <a:spLocks noGrp="1"/>
          </p:cNvSpPr>
          <p:nvPr>
            <p:ph idx="1"/>
          </p:nvPr>
        </p:nvSpPr>
        <p:spPr>
          <a:xfrm>
            <a:off x="728784" y="1403593"/>
            <a:ext cx="10515600" cy="5089281"/>
          </a:xfrm>
        </p:spPr>
        <p:txBody>
          <a:bodyPr>
            <a:normAutofit/>
          </a:bodyPr>
          <a:lstStyle/>
          <a:p>
            <a:pPr marL="0" indent="0">
              <a:buNone/>
            </a:pPr>
            <a:r>
              <a:rPr lang="en-GB" sz="2000" b="1" dirty="0"/>
              <a:t>Applicability to L3</a:t>
            </a:r>
          </a:p>
          <a:p>
            <a:pPr marL="0" indent="0">
              <a:buNone/>
            </a:pPr>
            <a:r>
              <a:rPr lang="en-US" sz="1700" dirty="0"/>
              <a:t>Proposal 6: RAN2 will focus solely on the L2 Multi-hop Relay design. Therefore, we do not need to discuss the applicability of L3 Multi-hop relays.</a:t>
            </a:r>
          </a:p>
          <a:p>
            <a:pPr marL="0" indent="0">
              <a:buNone/>
            </a:pPr>
            <a:endParaRPr lang="en-US" sz="2400" dirty="0"/>
          </a:p>
        </p:txBody>
      </p:sp>
    </p:spTree>
    <p:extLst>
      <p:ext uri="{BB962C8B-B14F-4D97-AF65-F5344CB8AC3E}">
        <p14:creationId xmlns:p14="http://schemas.microsoft.com/office/powerpoint/2010/main" val="7452070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2993</TotalTime>
  <Words>1616</Words>
  <Application>Microsoft Office PowerPoint</Application>
  <PresentationFormat>Widescreen</PresentationFormat>
  <Paragraphs>71</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Aptos</vt:lpstr>
      <vt:lpstr>Aptos Display</vt:lpstr>
      <vt:lpstr>Arial</vt:lpstr>
      <vt:lpstr>Office Theme</vt:lpstr>
      <vt:lpstr>FFS issues on (re)selection Huawei, HiSilicon</vt:lpstr>
      <vt:lpstr>FFSs for Relay Reselection Procedure</vt:lpstr>
      <vt:lpstr>FFS: link quality degradation of the upstream links resulting in a notification.</vt:lpstr>
      <vt:lpstr>FFS if any of these conditions can occur without notifying the remote UE (e.g., allowing recovery by the intermediate relay UE).</vt:lpstr>
      <vt:lpstr>FFS if any of these conditions can occur without notifying the remote UE (e.g., allowing recovery by the intermediate relay UE).</vt:lpstr>
      <vt:lpstr>FFS on the signalling contents of the PC5-RRC indication from the first relay UE.</vt:lpstr>
      <vt:lpstr>FFS applicability to L3</vt:lpstr>
      <vt:lpstr>Proposal from 419 Offline </vt:lpstr>
      <vt:lpstr>Proposal from 419 Offline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FFSs for Relay Resection</dc:title>
  <dc:creator>Apple - Zhibin Wu</dc:creator>
  <cp:lastModifiedBy>Huawei, Jagdeep</cp:lastModifiedBy>
  <cp:revision>48</cp:revision>
  <dcterms:created xsi:type="dcterms:W3CDTF">2025-04-07T00:16:14Z</dcterms:created>
  <dcterms:modified xsi:type="dcterms:W3CDTF">2025-04-09T06:26:49Z</dcterms:modified>
</cp:coreProperties>
</file>