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84" d="100"/>
          <a:sy n="84" d="100"/>
        </p:scale>
        <p:origin x="53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8000"/>
            <a:chOff x="0" y="0"/>
            <a:chExt cx="12188825" cy="6858000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10/4/2024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102659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792941"/>
            <a:ext cx="8596668" cy="446442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364092"/>
            <a:ext cx="911939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10/4/2024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364092"/>
            <a:ext cx="629761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364092"/>
            <a:ext cx="683339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10/4/2024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dirty="0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0" y="-8467"/>
            <a:ext cx="12188825" cy="6866467"/>
            <a:chOff x="0" y="-8467"/>
            <a:chExt cx="12188825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24243" y="2404534"/>
            <a:ext cx="10212182" cy="1646302"/>
          </a:xfrm>
        </p:spPr>
        <p:txBody>
          <a:bodyPr/>
          <a:lstStyle/>
          <a:p>
            <a:pPr algn="ctr"/>
            <a:r>
              <a:rPr lang="en-US" altLang="ko-KR" sz="4000" dirty="0"/>
              <a:t>Multiple reference configuration </a:t>
            </a:r>
            <a:r>
              <a:rPr lang="en-US" altLang="ko-KR" sz="4000" dirty="0" smtClean="0"/>
              <a:t/>
            </a:r>
            <a:br>
              <a:rPr lang="en-US" altLang="ko-KR" sz="4000" dirty="0" smtClean="0"/>
            </a:br>
            <a:r>
              <a:rPr lang="en-US" altLang="ko-KR" sz="4000" dirty="0" smtClean="0"/>
              <a:t>for </a:t>
            </a:r>
            <a:r>
              <a:rPr lang="en-US" altLang="ko-KR" sz="4000" dirty="0"/>
              <a:t>inter-CU LTM</a:t>
            </a:r>
            <a:endParaRPr lang="ko-KR" altLang="en-US" sz="40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 algn="ctr"/>
            <a:r>
              <a:rPr lang="en-US" altLang="ko-KR" dirty="0"/>
              <a:t>KDDI, LG </a:t>
            </a:r>
            <a:r>
              <a:rPr lang="en-US" altLang="ko-KR" dirty="0"/>
              <a:t>Electronics</a:t>
            </a:r>
            <a:r>
              <a:rPr lang="en-US" altLang="ko-KR" dirty="0" smtClean="0"/>
              <a:t>, Nokia, ZTE, Rakuten</a:t>
            </a:r>
            <a:r>
              <a:rPr lang="en-US" altLang="ko-KR" dirty="0"/>
              <a:t>, </a:t>
            </a:r>
            <a:r>
              <a:rPr lang="en-US" altLang="ko-KR" dirty="0" smtClean="0"/>
              <a:t>KT, </a:t>
            </a:r>
            <a:r>
              <a:rPr lang="en-US" altLang="ko-KR" dirty="0" smtClean="0"/>
              <a:t>CMCC</a:t>
            </a:r>
            <a:r>
              <a:rPr lang="en-US" altLang="ko-KR" dirty="0"/>
              <a:t>, ETRI, </a:t>
            </a:r>
            <a:r>
              <a:rPr lang="en-US" altLang="ko-KR" dirty="0" smtClean="0"/>
              <a:t>ITL, ITRI</a:t>
            </a:r>
            <a:endParaRPr lang="ko-KR" altLang="ko-KR" dirty="0"/>
          </a:p>
          <a:p>
            <a:pPr algn="ctr"/>
            <a:r>
              <a:rPr lang="en-US" altLang="ko-KR" dirty="0" smtClean="0"/>
              <a:t>Fujitsu, SK </a:t>
            </a:r>
            <a:r>
              <a:rPr lang="en-US" altLang="ko-KR" dirty="0" smtClean="0"/>
              <a:t>telecom, Uplus</a:t>
            </a:r>
            <a:endParaRPr lang="ko-KR" altLang="en-US" dirty="0"/>
          </a:p>
        </p:txBody>
      </p:sp>
      <p:sp>
        <p:nvSpPr>
          <p:cNvPr id="5" name="부제목 2"/>
          <p:cNvSpPr txBox="1">
            <a:spLocks/>
          </p:cNvSpPr>
          <p:nvPr/>
        </p:nvSpPr>
        <p:spPr>
          <a:xfrm>
            <a:off x="524243" y="329225"/>
            <a:ext cx="7766936" cy="1096899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r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altLang="ko-KR" b="1" dirty="0"/>
              <a:t>3GPP TSG-RAN WG2 Meeting #</a:t>
            </a:r>
            <a:r>
              <a:rPr lang="de-DE" altLang="ko-KR" b="1" dirty="0" smtClean="0"/>
              <a:t>127bis</a:t>
            </a:r>
            <a:endParaRPr lang="ko-KR" altLang="ko-KR" b="1" dirty="0"/>
          </a:p>
          <a:p>
            <a:pPr algn="l"/>
            <a:r>
              <a:rPr lang="de-DE" altLang="ko-KR" b="1" dirty="0"/>
              <a:t>Hefei, China, Oct 14</a:t>
            </a:r>
            <a:r>
              <a:rPr lang="de-DE" altLang="ko-KR" b="1" baseline="30000" dirty="0"/>
              <a:t>th</a:t>
            </a:r>
            <a:r>
              <a:rPr lang="de-DE" altLang="ko-KR" b="1" dirty="0"/>
              <a:t> – 18</a:t>
            </a:r>
            <a:r>
              <a:rPr lang="de-DE" altLang="ko-KR" b="1" baseline="30000" dirty="0"/>
              <a:t>th</a:t>
            </a:r>
            <a:r>
              <a:rPr lang="de-DE" altLang="ko-KR" b="1" dirty="0"/>
              <a:t>, </a:t>
            </a:r>
            <a:r>
              <a:rPr lang="de-DE" altLang="ko-KR" b="1" dirty="0" smtClean="0"/>
              <a:t>2024</a:t>
            </a:r>
          </a:p>
          <a:p>
            <a:pPr algn="l"/>
            <a:r>
              <a:rPr lang="de-DE" altLang="ko-KR" b="1" dirty="0" smtClean="0"/>
              <a:t>Agenda: 8.6.2</a:t>
            </a:r>
            <a:endParaRPr lang="ko-KR" altLang="en-US" dirty="0"/>
          </a:p>
        </p:txBody>
      </p:sp>
      <p:sp>
        <p:nvSpPr>
          <p:cNvPr id="6" name="부제목 2"/>
          <p:cNvSpPr txBox="1">
            <a:spLocks/>
          </p:cNvSpPr>
          <p:nvPr/>
        </p:nvSpPr>
        <p:spPr>
          <a:xfrm>
            <a:off x="4126979" y="329225"/>
            <a:ext cx="7766936" cy="10968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/>
              <a:t>R2-2409031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47127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Drawbacks of single reference configuration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ko-KR" dirty="0"/>
              <a:t>For inter-CU LTM, single reference configuration requires interaction with all involved CUs to generate or update the reference configuration, which incurs a huge Xn signaling. </a:t>
            </a:r>
          </a:p>
          <a:p>
            <a:pPr lvl="1"/>
            <a:r>
              <a:rPr lang="en-US" altLang="ko-KR" dirty="0"/>
              <a:t>If each CU has its own </a:t>
            </a:r>
            <a:r>
              <a:rPr lang="en-US" altLang="ko-KR" dirty="0" smtClean="0"/>
              <a:t>reference </a:t>
            </a:r>
            <a:r>
              <a:rPr lang="en-US" altLang="ko-KR" dirty="0"/>
              <a:t>configuration, the required Xn signaling is limited toward the concerned CU. </a:t>
            </a:r>
          </a:p>
          <a:p>
            <a:r>
              <a:rPr lang="en-US" altLang="ko-KR" dirty="0"/>
              <a:t>When a reference configuration is updated, all candidate cell configurations should be reconfigured, which incurs a huge RRC signaling. </a:t>
            </a:r>
          </a:p>
          <a:p>
            <a:pPr lvl="1"/>
            <a:r>
              <a:rPr lang="en-US" altLang="ko-KR" dirty="0"/>
              <a:t>If each CU has its own reference configuration</a:t>
            </a:r>
            <a:r>
              <a:rPr lang="en-US" altLang="ko-KR" dirty="0" smtClean="0"/>
              <a:t>, </a:t>
            </a:r>
            <a:r>
              <a:rPr lang="en-US" altLang="ko-KR" dirty="0"/>
              <a:t>the required RRC signaling is limited to the candidate cell configuration </a:t>
            </a:r>
            <a:r>
              <a:rPr lang="en-US" altLang="ko-KR" dirty="0" smtClean="0"/>
              <a:t>belonging </a:t>
            </a:r>
            <a:r>
              <a:rPr lang="en-US" altLang="ko-KR" dirty="0"/>
              <a:t>to the concerned CU.  </a:t>
            </a:r>
          </a:p>
          <a:p>
            <a:r>
              <a:rPr lang="en-IN" altLang="ko-KR" dirty="0" smtClean="0"/>
              <a:t>Considering </a:t>
            </a:r>
            <a:r>
              <a:rPr lang="en-IN" altLang="ko-KR" dirty="0"/>
              <a:t>that a neighbouring gNB could contain DUs and cells with completely different configurations, using a single reference configuration </a:t>
            </a:r>
            <a:r>
              <a:rPr lang="en-IN" altLang="ko-KR" dirty="0" smtClean="0"/>
              <a:t>implies the following below, </a:t>
            </a:r>
            <a:r>
              <a:rPr lang="en-US" altLang="ko-KR" dirty="0"/>
              <a:t>which defeats the original intention of introducing the concept of reference configuration. </a:t>
            </a:r>
            <a:endParaRPr lang="en-IN" altLang="ko-KR" dirty="0"/>
          </a:p>
          <a:p>
            <a:pPr lvl="1"/>
            <a:r>
              <a:rPr lang="en-IN" altLang="ko-KR" dirty="0" smtClean="0"/>
              <a:t>the </a:t>
            </a:r>
            <a:r>
              <a:rPr lang="en-IN" altLang="ko-KR" dirty="0"/>
              <a:t>delta configuration for candidate cell configuration is almost a full configuration; and/or </a:t>
            </a:r>
            <a:endParaRPr lang="en-IN" altLang="ko-KR" dirty="0" smtClean="0"/>
          </a:p>
          <a:p>
            <a:pPr lvl="1"/>
            <a:r>
              <a:rPr lang="en-US" altLang="ko-KR" dirty="0" smtClean="0"/>
              <a:t>the </a:t>
            </a:r>
            <a:r>
              <a:rPr lang="en-US" altLang="ko-KR" dirty="0"/>
              <a:t>reference configuration is </a:t>
            </a:r>
            <a:r>
              <a:rPr lang="en-US" altLang="ko-KR" dirty="0" smtClean="0"/>
              <a:t>efficient only </a:t>
            </a:r>
            <a:r>
              <a:rPr lang="en-US" altLang="ko-KR" dirty="0"/>
              <a:t>for a subset of candidate cells belonging to a specific CU, and </a:t>
            </a:r>
            <a:r>
              <a:rPr lang="en-US" altLang="ko-KR" dirty="0" smtClean="0"/>
              <a:t>for other candidate cells, complete configuration is required. </a:t>
            </a:r>
          </a:p>
          <a:p>
            <a:r>
              <a:rPr lang="en-US" altLang="ko-KR" b="1" dirty="0" smtClean="0">
                <a:solidFill>
                  <a:srgbClr val="0070C0"/>
                </a:solidFill>
              </a:rPr>
              <a:t>To make reference configuration feature useful (or at least to avoid making the feature obsolete) for inter-CU LTM, it is essential to support multiple </a:t>
            </a:r>
            <a:r>
              <a:rPr lang="en-US" altLang="ko-KR" b="1" dirty="0">
                <a:solidFill>
                  <a:srgbClr val="0070C0"/>
                </a:solidFill>
              </a:rPr>
              <a:t>reference </a:t>
            </a:r>
            <a:r>
              <a:rPr lang="en-US" altLang="ko-KR" b="1" dirty="0" smtClean="0">
                <a:solidFill>
                  <a:srgbClr val="0070C0"/>
                </a:solidFill>
              </a:rPr>
              <a:t>configuration.</a:t>
            </a:r>
            <a:endParaRPr lang="en-US" altLang="ko-KR" b="1" dirty="0">
              <a:solidFill>
                <a:srgbClr val="0070C0"/>
              </a:solidFill>
            </a:endParaRP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40004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Support of multiple reference configurations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Multiple </a:t>
            </a:r>
            <a:r>
              <a:rPr lang="en-US" altLang="ko-KR" dirty="0"/>
              <a:t>reference configuration (reference configuration per CU</a:t>
            </a:r>
            <a:r>
              <a:rPr lang="en-US" altLang="ko-KR" dirty="0" smtClean="0"/>
              <a:t>) for inter-CU LTM </a:t>
            </a:r>
            <a:r>
              <a:rPr lang="en-US" altLang="ko-KR" dirty="0"/>
              <a:t>is aligned with the Rel-18 reference configuration </a:t>
            </a:r>
            <a:r>
              <a:rPr lang="en-US" altLang="ko-KR" dirty="0" smtClean="0"/>
              <a:t>principle for intra-CU LTM. </a:t>
            </a:r>
            <a:endParaRPr lang="en-US" altLang="ko-KR" dirty="0"/>
          </a:p>
          <a:p>
            <a:pPr lvl="1"/>
            <a:r>
              <a:rPr lang="en-US" altLang="ko-KR" dirty="0" smtClean="0"/>
              <a:t>In Rel-18 LTM is limited to intra-CU cell switch, where reference configuration is applied to configured candidate cells of the same CU. That is, reference configuration is implicitly per CU already. </a:t>
            </a:r>
          </a:p>
          <a:p>
            <a:r>
              <a:rPr lang="en-US" altLang="ko-KR" dirty="0" smtClean="0"/>
              <a:t>Specification impact to support multiple reference configuration is small.</a:t>
            </a:r>
          </a:p>
          <a:p>
            <a:pPr lvl="1"/>
            <a:r>
              <a:rPr lang="en-US" altLang="ko-KR" dirty="0" smtClean="0"/>
              <a:t>It only requires extending one reference configuration to multiple configurations. </a:t>
            </a:r>
          </a:p>
          <a:p>
            <a:pPr lvl="1"/>
            <a:r>
              <a:rPr lang="en-US" altLang="ko-KR" dirty="0" smtClean="0"/>
              <a:t>Each reference configuration needs to be configured with a list of associated candidate cells, i.e., reference configuration per CU. </a:t>
            </a:r>
          </a:p>
          <a:p>
            <a:r>
              <a:rPr lang="en-US" altLang="ko-KR" dirty="0" smtClean="0"/>
              <a:t>It is up to network implementation how many reference configurations it configures, from zero to multiple. </a:t>
            </a:r>
          </a:p>
          <a:p>
            <a:pPr lvl="1"/>
            <a:r>
              <a:rPr lang="en-US" altLang="ko-KR" dirty="0" smtClean="0"/>
              <a:t>UE capability of support for multiple reference configuration should be introduced. </a:t>
            </a:r>
          </a:p>
          <a:p>
            <a:pPr lvl="2"/>
            <a:r>
              <a:rPr lang="en-US" altLang="ko-KR" dirty="0" smtClean="0"/>
              <a:t>FFS whether multiple bits indicating the number of supported reference configuration should be considered or whether a single bit with a fixed number of supported reference configuration capability is sufficient.   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87473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Proposal: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0070C0"/>
                </a:solidFill>
              </a:rPr>
              <a:t>Proposal1: To support multiple reference configuration</a:t>
            </a:r>
          </a:p>
          <a:p>
            <a:pPr lvl="1"/>
            <a:r>
              <a:rPr lang="en-US" altLang="ko-KR" dirty="0" smtClean="0"/>
              <a:t>Each reference configuration is associated with a list of candidate cells (reference configuration per CU) </a:t>
            </a:r>
          </a:p>
          <a:p>
            <a:pPr lvl="1"/>
            <a:r>
              <a:rPr lang="en-US" altLang="ko-KR" dirty="0" smtClean="0"/>
              <a:t>UE capability signaling for multiple reference configuration is introduced. FFS the details. </a:t>
            </a:r>
          </a:p>
          <a:p>
            <a:endParaRPr lang="en-US" altLang="ko-KR" dirty="0" smtClean="0"/>
          </a:p>
          <a:p>
            <a:r>
              <a:rPr lang="en-US" altLang="ko-KR" dirty="0" smtClean="0">
                <a:solidFill>
                  <a:srgbClr val="0070C0"/>
                </a:solidFill>
              </a:rPr>
              <a:t>Proposal2: To send LS to RAN3 to inform the support of multiple reference configuration</a:t>
            </a:r>
          </a:p>
          <a:p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20876724"/>
      </p:ext>
    </p:extLst>
  </p:cSld>
  <p:clrMapOvr>
    <a:masterClrMapping/>
  </p:clrMapOvr>
</p:sld>
</file>

<file path=ppt/theme/theme1.xml><?xml version="1.0" encoding="utf-8"?>
<a:theme xmlns:a="http://schemas.openxmlformats.org/drawingml/2006/main" name="패싯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1380</TotalTime>
  <Words>484</Words>
  <Application>Microsoft Office PowerPoint</Application>
  <PresentationFormat>와이드스크린</PresentationFormat>
  <Paragraphs>31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HY그래픽M</vt:lpstr>
      <vt:lpstr>맑은 고딕</vt:lpstr>
      <vt:lpstr>Arial</vt:lpstr>
      <vt:lpstr>Trebuchet MS</vt:lpstr>
      <vt:lpstr>Wingdings 3</vt:lpstr>
      <vt:lpstr>패싯</vt:lpstr>
      <vt:lpstr>Multiple reference configuration  for inter-CU LTM</vt:lpstr>
      <vt:lpstr>Drawbacks of single reference configuration</vt:lpstr>
      <vt:lpstr>Support of multiple reference configurations</vt:lpstr>
      <vt:lpstr>Proposal: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LGE - SungHoon</dc:creator>
  <cp:lastModifiedBy>LGE - SungHoon</cp:lastModifiedBy>
  <cp:revision>36</cp:revision>
  <dcterms:created xsi:type="dcterms:W3CDTF">2024-09-25T02:02:42Z</dcterms:created>
  <dcterms:modified xsi:type="dcterms:W3CDTF">2024-10-04T07:11:32Z</dcterms:modified>
</cp:coreProperties>
</file>