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8"/>
  </p:notesMasterIdLst>
  <p:handoutMasterIdLst>
    <p:handoutMasterId r:id="rId9"/>
  </p:handoutMasterIdLst>
  <p:sldIdLst>
    <p:sldId id="835" r:id="rId2"/>
    <p:sldId id="847" r:id="rId3"/>
    <p:sldId id="848" r:id="rId4"/>
    <p:sldId id="836" r:id="rId5"/>
    <p:sldId id="844" r:id="rId6"/>
    <p:sldId id="842" r:id="rId7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280" autoAdjust="0"/>
  </p:normalViewPr>
  <p:slideViewPr>
    <p:cSldViewPr snapToGrid="0" snapToObjects="1">
      <p:cViewPr varScale="1">
        <p:scale>
          <a:sx n="108" d="100"/>
          <a:sy n="108" d="100"/>
        </p:scale>
        <p:origin x="708" y="102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2/5/2019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88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59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82/Docs/RP-18285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82/Docs/RP-182850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2/Docs/RP-182902.zip" TargetMode="External"/><Relationship Id="rId2" Type="http://schemas.openxmlformats.org/officeDocument/2006/relationships/hyperlink" Target="http://www.3gpp.org/ftp/tsg_ran/TSG_RAN/TSGR_82/Docs/RP-18289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TSG_RAN/TSGR_82/Docs/RP-182901.zi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82/Docs/RP-182878.zip" TargetMode="External"/><Relationship Id="rId3" Type="http://schemas.openxmlformats.org/officeDocument/2006/relationships/hyperlink" Target="http://www.3gpp.org/ftp/tsg_ran/TSG_RAN/TSGR_82/Docs/RP-182866.zip" TargetMode="External"/><Relationship Id="rId7" Type="http://schemas.openxmlformats.org/officeDocument/2006/relationships/hyperlink" Target="http://www.3gpp.org/ftp/tsg_ran/TSG_RAN/TSGR_82/Docs/RP-182862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2/Docs/RP-182863.zip" TargetMode="External"/><Relationship Id="rId11" Type="http://schemas.openxmlformats.org/officeDocument/2006/relationships/hyperlink" Target="http://www.3gpp.org/ftp/tsg_ran/TSG_RAN/TSGR_82/Docs/RP-182864.zip" TargetMode="External"/><Relationship Id="rId5" Type="http://schemas.openxmlformats.org/officeDocument/2006/relationships/hyperlink" Target="http://www.3gpp.org/ftp/tsg_ran/TSG_RAN/TSGR_82/Docs/RP-182491.zip" TargetMode="External"/><Relationship Id="rId10" Type="http://schemas.openxmlformats.org/officeDocument/2006/relationships/hyperlink" Target="http://www.3gpp.org/ftp/tsg_ran/TSG_RAN/TSGR_82/Docs/RP-182882.zip" TargetMode="External"/><Relationship Id="rId4" Type="http://schemas.openxmlformats.org/officeDocument/2006/relationships/hyperlink" Target="http://www.3gpp.org/ftp/tsg_ran/TSG_RAN/TSGR_82/Docs/RP-182890.zip" TargetMode="External"/><Relationship Id="rId9" Type="http://schemas.openxmlformats.org/officeDocument/2006/relationships/hyperlink" Target="http://www.3gpp.org/ftp/tsg_ran/TSG_RAN/TSGR_82/Docs/RP-182894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2/Docs/RP-182790.zip" TargetMode="External"/><Relationship Id="rId7" Type="http://schemas.openxmlformats.org/officeDocument/2006/relationships/hyperlink" Target="http://www.3gpp.org/ftp/tsg_ran/TSG_RAN/TSGR_82/Docs/RP-182893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2/Docs/RP-182774.zip" TargetMode="External"/><Relationship Id="rId5" Type="http://schemas.openxmlformats.org/officeDocument/2006/relationships/hyperlink" Target="http://www.3gpp.org/ftp/tsg_ran/TSG_RAN/TSGR_82/Docs/RP-182773.zip" TargetMode="External"/><Relationship Id="rId4" Type="http://schemas.openxmlformats.org/officeDocument/2006/relationships/hyperlink" Target="http://www.3gpp.org/ftp/tsg_ran/TSG_RAN/TSGR_82/Docs/RP-18287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RAN#82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 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Meeting #96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Athens, Greece, 25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February – 1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st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March, 2019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R1-1901481</a:t>
            </a: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6"/>
            <a:ext cx="11430000" cy="5202511"/>
          </a:xfrm>
        </p:spPr>
        <p:txBody>
          <a:bodyPr/>
          <a:lstStyle/>
          <a:p>
            <a:pPr hangingPunct="0"/>
            <a:r>
              <a:rPr lang="en-US" dirty="0"/>
              <a:t>To address concerns over RAN1 offline sessions (excessive # of sessions/hours, sometimes non-healthy conditions, etc.), and interaction among RAN WGs as endorsed in </a:t>
            </a:r>
            <a:r>
              <a:rPr lang="en-US" dirty="0">
                <a:hlinkClick r:id="rId2"/>
              </a:rPr>
              <a:t>RP-182850</a:t>
            </a:r>
            <a:endParaRPr lang="en-US" dirty="0"/>
          </a:p>
          <a:p>
            <a:pPr hangingPunct="0"/>
            <a:r>
              <a:rPr lang="en-US" dirty="0"/>
              <a:t>Guidance's for RAN1 offline discussion – copied below</a:t>
            </a:r>
          </a:p>
          <a:p>
            <a:pPr lvl="1"/>
            <a:r>
              <a:rPr lang="en-US" altLang="en-US" sz="1400" dirty="0"/>
              <a:t>The primary goal of offline sessions is to facilitate online discussion</a:t>
            </a:r>
          </a:p>
          <a:p>
            <a:pPr lvl="1"/>
            <a:r>
              <a:rPr lang="en-US" altLang="en-US" sz="1400" b="1" dirty="0">
                <a:solidFill>
                  <a:srgbClr val="FF0000"/>
                </a:solidFill>
              </a:rPr>
              <a:t>All offline sessions during the meeting week led or announced by Rapporteurs/Feature leads shall be approved by WG Chairman, and should have a clear agenda and focus</a:t>
            </a:r>
          </a:p>
          <a:p>
            <a:pPr lvl="2"/>
            <a:r>
              <a:rPr lang="en-US" altLang="en-US" sz="1200" dirty="0"/>
              <a:t>No organized offline sessions beyond such approved sessions are allowed! </a:t>
            </a:r>
          </a:p>
          <a:p>
            <a:pPr lvl="1"/>
            <a:r>
              <a:rPr lang="en-US" altLang="en-US" sz="1400" dirty="0"/>
              <a:t>For each SI/WI, the total offline session time shall be limited:</a:t>
            </a:r>
          </a:p>
          <a:p>
            <a:pPr lvl="2"/>
            <a:r>
              <a:rPr lang="en-US" altLang="en-US" sz="1200" dirty="0"/>
              <a:t>No more than ½ day each day</a:t>
            </a:r>
          </a:p>
          <a:p>
            <a:pPr lvl="2"/>
            <a:r>
              <a:rPr lang="en-US" altLang="en-US" sz="1200" dirty="0"/>
              <a:t>Target: </a:t>
            </a:r>
            <a:r>
              <a:rPr lang="en-US" altLang="en-US" sz="1200" b="1" dirty="0"/>
              <a:t>no more than 2X</a:t>
            </a:r>
            <a:r>
              <a:rPr lang="en-US" altLang="en-US" sz="1200" dirty="0"/>
              <a:t> the allocated online TUs for the entire week</a:t>
            </a:r>
          </a:p>
          <a:p>
            <a:pPr lvl="2"/>
            <a:r>
              <a:rPr lang="en-US" altLang="en-US" sz="1200" dirty="0"/>
              <a:t>Absolute maximum: </a:t>
            </a:r>
            <a:r>
              <a:rPr lang="en-US" altLang="en-US" sz="1200" b="1" dirty="0"/>
              <a:t>3X</a:t>
            </a:r>
            <a:r>
              <a:rPr lang="en-US" altLang="en-US" sz="1200" dirty="0"/>
              <a:t> the allocated online TUs for the entire week</a:t>
            </a:r>
          </a:p>
          <a:p>
            <a:pPr lvl="2"/>
            <a:r>
              <a:rPr lang="en-US" altLang="en-US" sz="1200" dirty="0"/>
              <a:t>SR to indicate </a:t>
            </a:r>
            <a:r>
              <a:rPr lang="en-US" altLang="en-US" sz="1200" dirty="0">
                <a:solidFill>
                  <a:srgbClr val="FF0000"/>
                </a:solidFill>
              </a:rPr>
              <a:t>red %complete </a:t>
            </a:r>
            <a:r>
              <a:rPr lang="en-US" altLang="en-US" sz="1200" dirty="0"/>
              <a:t>numbers if offline time goes above 2x, triggering RAN to intervene</a:t>
            </a:r>
          </a:p>
          <a:p>
            <a:pPr lvl="2"/>
            <a:r>
              <a:rPr lang="en-US" altLang="en-US" sz="1200" dirty="0"/>
              <a:t>Offline sessions should have a dedicated and appropriate meeting space</a:t>
            </a:r>
          </a:p>
          <a:p>
            <a:pPr lvl="3"/>
            <a:r>
              <a:rPr lang="en-US" altLang="en-US" sz="1200" dirty="0"/>
              <a:t>For future meeting planning this should imply a dedicated room </a:t>
            </a:r>
          </a:p>
          <a:p>
            <a:pPr lvl="1"/>
            <a:r>
              <a:rPr lang="en-US" altLang="en-US" sz="1400" dirty="0"/>
              <a:t>Delegates are encouraged to provide feedback regarding offline sessions to improve efficiency and effectiveness, and to improve time management </a:t>
            </a:r>
          </a:p>
          <a:p>
            <a:pPr lvl="1"/>
            <a:r>
              <a:rPr lang="en-US" altLang="en-US" sz="1400" dirty="0"/>
              <a:t>Offline sessions should focus on providing more structured summary of the issues, potential alternatives and proposed conclusions (if possible)</a:t>
            </a:r>
          </a:p>
          <a:p>
            <a:pPr lvl="1"/>
            <a:r>
              <a:rPr lang="en-US" altLang="en-US" sz="1400" dirty="0"/>
              <a:t>A summary of offline discussion shall be provided to the main session.</a:t>
            </a:r>
            <a:br>
              <a:rPr lang="en-US" altLang="en-US" sz="1400" dirty="0"/>
            </a:br>
            <a:r>
              <a:rPr lang="en-US" altLang="en-US" sz="1400" dirty="0"/>
              <a:t>Decisions are always made online. Delegates who missed (parts of) the offline sessions have the opportunity to comment on offline session outcome in the online session</a:t>
            </a:r>
          </a:p>
          <a:p>
            <a:pPr hangingPunct="0"/>
            <a:endParaRPr lang="en-US" sz="2800" dirty="0"/>
          </a:p>
          <a:p>
            <a:pPr lvl="1"/>
            <a:endParaRPr lang="en-US" dirty="0"/>
          </a:p>
          <a:p>
            <a:endParaRPr lang="en-GB" dirty="0"/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WG Load Management</a:t>
            </a:r>
          </a:p>
        </p:txBody>
      </p:sp>
    </p:spTree>
    <p:extLst>
      <p:ext uri="{BB962C8B-B14F-4D97-AF65-F5344CB8AC3E}">
        <p14:creationId xmlns:p14="http://schemas.microsoft.com/office/powerpoint/2010/main" val="1880655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6"/>
            <a:ext cx="11430000" cy="5202511"/>
          </a:xfrm>
        </p:spPr>
        <p:txBody>
          <a:bodyPr/>
          <a:lstStyle/>
          <a:p>
            <a:pPr hangingPunct="0"/>
            <a:r>
              <a:rPr lang="en-US" dirty="0"/>
              <a:t>Other aspects</a:t>
            </a:r>
          </a:p>
          <a:p>
            <a:pPr lvl="1"/>
            <a:r>
              <a:rPr lang="en-US" altLang="en-US" dirty="0"/>
              <a:t>Cross-WG efficiency </a:t>
            </a:r>
            <a:r>
              <a:rPr lang="en-US" altLang="en-US" dirty="0">
                <a:sym typeface="Wingdings" panose="05000000000000000000" pitchFamily="2" charset="2"/>
              </a:rPr>
              <a:t> timeline adjustment</a:t>
            </a:r>
          </a:p>
          <a:p>
            <a:pPr lvl="2"/>
            <a:r>
              <a:rPr lang="en-US" altLang="en-US" sz="1600" dirty="0"/>
              <a:t>RAN1 target completion shall be scheduled 3 months in advance of RAN2 completion and RAN4 core completion.</a:t>
            </a:r>
          </a:p>
          <a:p>
            <a:pPr lvl="3"/>
            <a:r>
              <a:rPr lang="en-US" altLang="en-US" sz="1200" dirty="0"/>
              <a:t>This ensures RAN1 stability for RAN2 protocol work and RAN4 requirements work to complete on time</a:t>
            </a:r>
          </a:p>
          <a:p>
            <a:pPr lvl="2"/>
            <a:r>
              <a:rPr lang="en-US" altLang="en-US" sz="1600" dirty="0"/>
              <a:t>WID/SID and Status Report templates are to be updated to reflect advance RAN1 completion date;</a:t>
            </a:r>
          </a:p>
          <a:p>
            <a:pPr lvl="2"/>
            <a:r>
              <a:rPr lang="en-US" altLang="en-US" sz="1600" dirty="0"/>
              <a:t>Status Report to contain </a:t>
            </a:r>
            <a:r>
              <a:rPr lang="en-US" altLang="en-US" sz="1600" i="1" dirty="0"/>
              <a:t>actual</a:t>
            </a:r>
            <a:r>
              <a:rPr lang="en-US" altLang="en-US" sz="1600" dirty="0"/>
              <a:t> used online and offline TUs</a:t>
            </a:r>
          </a:p>
          <a:p>
            <a:pPr lvl="2"/>
            <a:r>
              <a:rPr lang="en-US" altLang="en-US" sz="1600" dirty="0"/>
              <a:t>WID/SID with cross-WG dependencies shall indicate the completion targets for individual components to ensure the dependencies are met  </a:t>
            </a:r>
          </a:p>
          <a:p>
            <a:pPr lvl="2"/>
            <a:r>
              <a:rPr lang="en-US" altLang="en-US" sz="1600" dirty="0"/>
              <a:t>In case of RAN1 delay the exceptions sheet needed for RAN1 shall also cover RAN2/RAN3/RAN4 impacts of the delay (if any)</a:t>
            </a:r>
          </a:p>
          <a:p>
            <a:pPr lvl="2"/>
            <a:r>
              <a:rPr lang="en-US" altLang="en-US" sz="1600" dirty="0"/>
              <a:t>RAN1 CRs and required RRC parameters shall be formally approved at the RAN1 freezing milestone (Dec/2019 for Rel-16)</a:t>
            </a:r>
          </a:p>
          <a:p>
            <a:pPr lvl="2"/>
            <a:r>
              <a:rPr lang="en-US" altLang="en-US" sz="1600" dirty="0"/>
              <a:t>Work on the next release in a WG only starts after the freeze of the previous release in that WG</a:t>
            </a:r>
          </a:p>
          <a:p>
            <a:pPr lvl="3"/>
            <a:r>
              <a:rPr lang="en-US" altLang="en-US" sz="1100" dirty="0"/>
              <a:t>E.g. Work on Rel-17 in RAN1 will start in Q1/2020, but will only start in Q2/2020 in RAN2/RAN3</a:t>
            </a:r>
          </a:p>
          <a:p>
            <a:pPr lvl="1"/>
            <a:r>
              <a:rPr lang="en-US" altLang="en-US" dirty="0">
                <a:sym typeface="Wingdings" panose="05000000000000000000" pitchFamily="2" charset="2"/>
              </a:rPr>
              <a:t>Others</a:t>
            </a:r>
          </a:p>
          <a:p>
            <a:pPr lvl="2"/>
            <a:r>
              <a:rPr lang="en-US" altLang="en-US" dirty="0">
                <a:sym typeface="Wingdings" panose="05000000000000000000" pitchFamily="2" charset="2"/>
              </a:rPr>
              <a:t>It is further emphasized that approval of new items in TSG-RAN shall ensure a reasonable load across all WGs, consistent with the TU allocation </a:t>
            </a:r>
          </a:p>
          <a:p>
            <a:pPr lvl="2"/>
            <a:r>
              <a:rPr lang="en-US" altLang="en-US" dirty="0">
                <a:sym typeface="Wingdings" panose="05000000000000000000" pitchFamily="2" charset="2"/>
              </a:rPr>
              <a:t> It is proposed to plan the Release-17 package approval for December 2019 (RAN#86)</a:t>
            </a:r>
          </a:p>
          <a:p>
            <a:r>
              <a:rPr lang="en-US" altLang="en-US" dirty="0">
                <a:sym typeface="Wingdings" panose="05000000000000000000" pitchFamily="2" charset="2"/>
              </a:rPr>
              <a:t>More details can be found in </a:t>
            </a:r>
            <a:r>
              <a:rPr lang="en-US" dirty="0">
                <a:hlinkClick r:id="rId2"/>
              </a:rPr>
              <a:t>RP-182850</a:t>
            </a:r>
            <a:endParaRPr lang="en-US" dirty="0"/>
          </a:p>
          <a:p>
            <a:pPr lvl="1"/>
            <a:endParaRPr lang="en-US" sz="2400" dirty="0"/>
          </a:p>
          <a:p>
            <a:endParaRPr lang="en-GB" dirty="0"/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WG Load Management – Cont’d</a:t>
            </a:r>
          </a:p>
        </p:txBody>
      </p:sp>
    </p:spTree>
    <p:extLst>
      <p:ext uri="{BB962C8B-B14F-4D97-AF65-F5344CB8AC3E}">
        <p14:creationId xmlns:p14="http://schemas.microsoft.com/office/powerpoint/2010/main" val="309088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3890630"/>
          </a:xfrm>
        </p:spPr>
        <p:txBody>
          <a:bodyPr/>
          <a:lstStyle/>
          <a:p>
            <a:pPr hangingPunct="0"/>
            <a:r>
              <a:rPr lang="en-US" dirty="0"/>
              <a:t>All RAN1 endorsed LTE CRs submitted to RAN#82 are approved</a:t>
            </a:r>
          </a:p>
          <a:p>
            <a:pPr hangingPunct="0"/>
            <a:r>
              <a:rPr lang="en-US" dirty="0"/>
              <a:t>No additional new Rel-16 SI/WIs for LTE</a:t>
            </a:r>
          </a:p>
          <a:p>
            <a:pPr lvl="1" hangingPunct="0"/>
            <a:r>
              <a:rPr lang="en-US" dirty="0"/>
              <a:t>Compared with the set of SI/WIs approved in RAN#80</a:t>
            </a:r>
          </a:p>
          <a:p>
            <a:r>
              <a:rPr lang="en-US" dirty="0"/>
              <a:t>Minor updates on </a:t>
            </a:r>
            <a:r>
              <a:rPr lang="en-US"/>
              <a:t>exiting Rel-16 </a:t>
            </a:r>
            <a:r>
              <a:rPr lang="en-US" dirty="0"/>
              <a:t>LTE items:</a:t>
            </a:r>
          </a:p>
          <a:p>
            <a:pPr lvl="1"/>
            <a:r>
              <a:rPr lang="en-US" dirty="0" err="1"/>
              <a:t>eMTC</a:t>
            </a:r>
            <a:r>
              <a:rPr lang="en-US" dirty="0"/>
              <a:t> WID update as in </a:t>
            </a:r>
            <a:r>
              <a:rPr lang="en-US" dirty="0">
                <a:hlinkClick r:id="rId2"/>
              </a:rPr>
              <a:t>RP-182891</a:t>
            </a:r>
            <a:endParaRPr lang="en-US" dirty="0"/>
          </a:p>
          <a:p>
            <a:pPr lvl="2"/>
            <a:r>
              <a:rPr lang="en-US" dirty="0"/>
              <a:t>Added to specify aperiodic quality report in connected mode using same quality definition as in Msg3 </a:t>
            </a:r>
          </a:p>
          <a:p>
            <a:pPr lvl="2"/>
            <a:r>
              <a:rPr lang="en-US" dirty="0"/>
              <a:t>Added to specify connection to 5GC</a:t>
            </a:r>
          </a:p>
          <a:p>
            <a:pPr lvl="1"/>
            <a:r>
              <a:rPr lang="en-US" dirty="0"/>
              <a:t>NB-IoT WID update as in </a:t>
            </a:r>
            <a:r>
              <a:rPr lang="en-US" dirty="0">
                <a:hlinkClick r:id="rId3"/>
              </a:rPr>
              <a:t>RP-182902</a:t>
            </a:r>
            <a:endParaRPr lang="en-US" dirty="0"/>
          </a:p>
          <a:p>
            <a:pPr lvl="2"/>
            <a:r>
              <a:rPr lang="en-US" dirty="0"/>
              <a:t>Added to specify connection to 5GC</a:t>
            </a:r>
          </a:p>
          <a:p>
            <a:pPr lvl="1"/>
            <a:r>
              <a:rPr lang="en-US" dirty="0"/>
              <a:t>MIMO update as in </a:t>
            </a:r>
            <a:r>
              <a:rPr lang="en-US" dirty="0">
                <a:hlinkClick r:id="rId4"/>
              </a:rPr>
              <a:t>RP-182901</a:t>
            </a:r>
            <a:endParaRPr lang="en-US" dirty="0"/>
          </a:p>
          <a:p>
            <a:pPr lvl="2"/>
            <a:r>
              <a:rPr lang="en-US" dirty="0"/>
              <a:t>Added unique identifier code</a:t>
            </a:r>
          </a:p>
          <a:p>
            <a:pPr lvl="1"/>
            <a:endParaRPr lang="en-US" dirty="0"/>
          </a:p>
          <a:p>
            <a:endParaRPr lang="en-GB" dirty="0"/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32243"/>
            <a:ext cx="11430000" cy="4594015"/>
          </a:xfrm>
        </p:spPr>
        <p:txBody>
          <a:bodyPr/>
          <a:lstStyle/>
          <a:p>
            <a:pPr hangingPunct="0"/>
            <a:r>
              <a:rPr lang="en-US" dirty="0"/>
              <a:t>All RAN1 endorsed NR CRs submitted to RAN#82 are approved</a:t>
            </a:r>
          </a:p>
          <a:p>
            <a:pPr hangingPunct="0"/>
            <a:r>
              <a:rPr lang="en-US" dirty="0"/>
              <a:t>RAN-endorsed updated RAN1 UE features are in </a:t>
            </a:r>
            <a:r>
              <a:rPr lang="en-US" dirty="0">
                <a:hlinkClick r:id="rId3"/>
              </a:rPr>
              <a:t>RP-182866</a:t>
            </a:r>
            <a:r>
              <a:rPr lang="en-US" dirty="0"/>
              <a:t>, with the LS to RAN1 in </a:t>
            </a:r>
            <a:r>
              <a:rPr lang="en-US" dirty="0">
                <a:hlinkClick r:id="rId4"/>
              </a:rPr>
              <a:t>RP-182890</a:t>
            </a:r>
            <a:endParaRPr lang="en-US" dirty="0"/>
          </a:p>
          <a:p>
            <a:pPr>
              <a:defRPr/>
            </a:pPr>
            <a:r>
              <a:rPr lang="en-US" dirty="0"/>
              <a:t>Minor updates on some existing SID/WIDs scheduled to finish by March’19 or December’19</a:t>
            </a:r>
          </a:p>
          <a:p>
            <a:pPr lvl="1">
              <a:defRPr/>
            </a:pPr>
            <a:r>
              <a:rPr lang="en-US" dirty="0"/>
              <a:t>V2X SID updated in </a:t>
            </a:r>
            <a:r>
              <a:rPr lang="en-US" dirty="0">
                <a:hlinkClick r:id="rId5"/>
              </a:rPr>
              <a:t>RP-182491</a:t>
            </a:r>
            <a:r>
              <a:rPr lang="en-US" dirty="0"/>
              <a:t> (adding co-sourcing companies)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US" dirty="0"/>
              <a:t>MIMO WID updated in </a:t>
            </a:r>
            <a:r>
              <a:rPr lang="en-US" dirty="0">
                <a:hlinkClick r:id="rId6"/>
              </a:rPr>
              <a:t>RP-182863</a:t>
            </a:r>
            <a:r>
              <a:rPr lang="en-US" dirty="0"/>
              <a:t> (clarifying scope for beam failure recovery for </a:t>
            </a:r>
            <a:r>
              <a:rPr lang="en-US" dirty="0" err="1"/>
              <a:t>Scell</a:t>
            </a:r>
            <a:r>
              <a:rPr lang="en-US" dirty="0"/>
              <a:t> + editorial)</a:t>
            </a:r>
          </a:p>
          <a:p>
            <a:pPr lvl="1">
              <a:defRPr/>
            </a:pPr>
            <a:r>
              <a:rPr lang="en-US" dirty="0" err="1"/>
              <a:t>IIoT</a:t>
            </a:r>
            <a:r>
              <a:rPr lang="en-US" dirty="0"/>
              <a:t> SID updated in </a:t>
            </a:r>
            <a:r>
              <a:rPr lang="en-US" dirty="0">
                <a:hlinkClick r:id="rId7"/>
              </a:rPr>
              <a:t>RP-182862</a:t>
            </a:r>
            <a:r>
              <a:rPr lang="en-US" dirty="0"/>
              <a:t> (adding to also study supporting positioning)</a:t>
            </a:r>
          </a:p>
          <a:p>
            <a:pPr>
              <a:defRPr/>
            </a:pPr>
            <a:r>
              <a:rPr lang="en-US" dirty="0"/>
              <a:t>The SIs completed in Dec. are all having follow-up WIs, with TU budget as endorsed in RAN#80</a:t>
            </a:r>
          </a:p>
          <a:p>
            <a:pPr lvl="1">
              <a:defRPr/>
            </a:pPr>
            <a:r>
              <a:rPr lang="en-US" dirty="0"/>
              <a:t>NR-U SI </a:t>
            </a:r>
            <a:r>
              <a:rPr lang="en-US" dirty="0">
                <a:sym typeface="Wingdings" panose="05000000000000000000" pitchFamily="2" charset="2"/>
              </a:rPr>
              <a:t> NR-U WI, as in </a:t>
            </a:r>
            <a:r>
              <a:rPr lang="en-US" dirty="0">
                <a:hlinkClick r:id="rId8"/>
              </a:rPr>
              <a:t>RP-182878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US" dirty="0">
                <a:sym typeface="Wingdings" panose="05000000000000000000" pitchFamily="2" charset="2"/>
              </a:rPr>
              <a:t>NOMA SI  2-step RACH WI, as in </a:t>
            </a:r>
            <a:r>
              <a:rPr lang="en-US" dirty="0">
                <a:hlinkClick r:id="rId9"/>
              </a:rPr>
              <a:t>RP-182894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US" dirty="0">
                <a:sym typeface="Wingdings" panose="05000000000000000000" pitchFamily="2" charset="2"/>
              </a:rPr>
              <a:t>IAB SI  IAB WI, as in </a:t>
            </a:r>
            <a:r>
              <a:rPr lang="en-US" dirty="0">
                <a:hlinkClick r:id="rId10"/>
              </a:rPr>
              <a:t>RP-182882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US" dirty="0">
                <a:sym typeface="Wingdings" panose="05000000000000000000" pitchFamily="2" charset="2"/>
              </a:rPr>
              <a:t>RIM SI  CLI+RIM WI, as in </a:t>
            </a:r>
            <a:r>
              <a:rPr lang="en-US" dirty="0">
                <a:hlinkClick r:id="rId11"/>
              </a:rPr>
              <a:t>RP-182864</a:t>
            </a:r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3525118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 hangingPunct="0"/>
            <a:r>
              <a:rPr lang="en-US" dirty="0"/>
              <a:t>Rel-15 late drop, as endorsed in </a:t>
            </a:r>
            <a:r>
              <a:rPr lang="en-US" dirty="0">
                <a:hlinkClick r:id="rId3"/>
              </a:rPr>
              <a:t>RP-182790</a:t>
            </a:r>
            <a:endParaRPr lang="en-US" dirty="0"/>
          </a:p>
          <a:p>
            <a:pPr lvl="1" hangingPunct="0"/>
            <a:r>
              <a:rPr lang="en-US" dirty="0"/>
              <a:t>Slipped by 3 months</a:t>
            </a:r>
          </a:p>
          <a:p>
            <a:pPr hangingPunct="0"/>
            <a:r>
              <a:rPr lang="en-US" dirty="0"/>
              <a:t>WF on beam correspondence agreed in </a:t>
            </a:r>
            <a:r>
              <a:rPr lang="en-US" dirty="0">
                <a:hlinkClick r:id="rId4"/>
              </a:rPr>
              <a:t>RP-182879</a:t>
            </a:r>
            <a:endParaRPr lang="en-US" dirty="0"/>
          </a:p>
          <a:p>
            <a:pPr hangingPunct="0"/>
            <a:r>
              <a:rPr lang="en-US" dirty="0"/>
              <a:t>CRs on intra-band EN-DC configured output power agreed in </a:t>
            </a:r>
            <a:r>
              <a:rPr lang="en-US" dirty="0">
                <a:hlinkClick r:id="rId5"/>
              </a:rPr>
              <a:t>RP-182773</a:t>
            </a:r>
            <a:r>
              <a:rPr lang="en-US" dirty="0"/>
              <a:t> (contiguous) and </a:t>
            </a:r>
            <a:r>
              <a:rPr lang="en-US" dirty="0">
                <a:hlinkClick r:id="rId6"/>
              </a:rPr>
              <a:t>RP-182774</a:t>
            </a:r>
            <a:r>
              <a:rPr lang="en-US" dirty="0"/>
              <a:t> (non-contiguous)</a:t>
            </a:r>
          </a:p>
          <a:p>
            <a:pPr hangingPunct="0"/>
            <a:r>
              <a:rPr lang="en-US" dirty="0"/>
              <a:t>LS on SDL and SUL Pairing (to: CEPT) agreed in </a:t>
            </a:r>
            <a:r>
              <a:rPr lang="en-US" dirty="0">
                <a:hlinkClick r:id="rId7"/>
              </a:rPr>
              <a:t>RP-182893</a:t>
            </a:r>
            <a:endParaRPr lang="en-US" dirty="0"/>
          </a:p>
          <a:p>
            <a:pPr lvl="1" hangingPunct="0"/>
            <a:endParaRPr lang="en-US" dirty="0"/>
          </a:p>
          <a:p>
            <a:pPr>
              <a:defRPr/>
            </a:pP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– Cont’d</a:t>
            </a:r>
          </a:p>
        </p:txBody>
      </p:sp>
    </p:spTree>
    <p:extLst>
      <p:ext uri="{BB962C8B-B14F-4D97-AF65-F5344CB8AC3E}">
        <p14:creationId xmlns:p14="http://schemas.microsoft.com/office/powerpoint/2010/main" val="743236380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34963</TotalTime>
  <Words>792</Words>
  <Application>Microsoft Office PowerPoint</Application>
  <PresentationFormat>Custom</PresentationFormat>
  <Paragraphs>80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Batang</vt:lpstr>
      <vt:lpstr>MS Mincho</vt:lpstr>
      <vt:lpstr>Arial</vt:lpstr>
      <vt:lpstr>Calibre Regular</vt:lpstr>
      <vt:lpstr>Calibre Semibold</vt:lpstr>
      <vt:lpstr>Qualcomm Office Regular</vt:lpstr>
      <vt:lpstr>Qualcomm Regular</vt:lpstr>
      <vt:lpstr>Times</vt:lpstr>
      <vt:lpstr>Times New Roman</vt:lpstr>
      <vt:lpstr>Wingdings</vt:lpstr>
      <vt:lpstr>Qualcomm_Template_Standard</vt:lpstr>
      <vt:lpstr>PowerPoint Presentation</vt:lpstr>
      <vt:lpstr>RAN WG Load Management</vt:lpstr>
      <vt:lpstr>RAN WG Load Management – Cont’d</vt:lpstr>
      <vt:lpstr>LTE</vt:lpstr>
      <vt:lpstr>NR</vt:lpstr>
      <vt:lpstr>NR – Cont’d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MCC</cp:lastModifiedBy>
  <cp:revision>1433</cp:revision>
  <cp:lastPrinted>2013-04-02T21:48:58Z</cp:lastPrinted>
  <dcterms:created xsi:type="dcterms:W3CDTF">2013-03-06T00:13:51Z</dcterms:created>
  <dcterms:modified xsi:type="dcterms:W3CDTF">2019-02-05T13:10:25Z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