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4172" r:id="rId4"/>
  </p:sldMasterIdLst>
  <p:notesMasterIdLst>
    <p:notesMasterId r:id="rId8"/>
  </p:notesMasterIdLst>
  <p:handoutMasterIdLst>
    <p:handoutMasterId r:id="rId9"/>
  </p:handoutMasterIdLst>
  <p:sldIdLst>
    <p:sldId id="614" r:id="rId5"/>
    <p:sldId id="617" r:id="rId6"/>
    <p:sldId id="618" r:id="rId7"/>
  </p:sldIdLst>
  <p:sldSz cx="9906000" cy="6858000" type="A4"/>
  <p:notesSz cx="6797675" cy="9926638"/>
  <p:defaultTextStyle>
    <a:defPPr>
      <a:defRPr lang="en-US"/>
    </a:defPPr>
    <a:lvl1pPr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굴림" charset="-127"/>
        <a:cs typeface="+mn-cs"/>
      </a:defRPr>
    </a:lvl1pPr>
    <a:lvl2pPr marL="4572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굴림" charset="-127"/>
        <a:cs typeface="+mn-cs"/>
      </a:defRPr>
    </a:lvl2pPr>
    <a:lvl3pPr marL="9144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굴림" charset="-127"/>
        <a:cs typeface="+mn-cs"/>
      </a:defRPr>
    </a:lvl3pPr>
    <a:lvl4pPr marL="13716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굴림" charset="-127"/>
        <a:cs typeface="+mn-cs"/>
      </a:defRPr>
    </a:lvl4pPr>
    <a:lvl5pPr marL="18288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굴림" charset="-127"/>
        <a:cs typeface="+mn-cs"/>
      </a:defRPr>
    </a:lvl5pPr>
    <a:lvl6pPr marL="2286000" algn="l" defTabSz="914400" rtl="0" eaLnBrk="1" latinLnBrk="1" hangingPunct="1">
      <a:defRPr kumimoji="1" kern="1200">
        <a:solidFill>
          <a:schemeClr val="tx1"/>
        </a:solidFill>
        <a:latin typeface="Arial" charset="0"/>
        <a:ea typeface="굴림" charset="-127"/>
        <a:cs typeface="+mn-cs"/>
      </a:defRPr>
    </a:lvl6pPr>
    <a:lvl7pPr marL="2743200" algn="l" defTabSz="914400" rtl="0" eaLnBrk="1" latinLnBrk="1" hangingPunct="1">
      <a:defRPr kumimoji="1" kern="1200">
        <a:solidFill>
          <a:schemeClr val="tx1"/>
        </a:solidFill>
        <a:latin typeface="Arial" charset="0"/>
        <a:ea typeface="굴림" charset="-127"/>
        <a:cs typeface="+mn-cs"/>
      </a:defRPr>
    </a:lvl7pPr>
    <a:lvl8pPr marL="3200400" algn="l" defTabSz="914400" rtl="0" eaLnBrk="1" latinLnBrk="1" hangingPunct="1">
      <a:defRPr kumimoji="1" kern="1200">
        <a:solidFill>
          <a:schemeClr val="tx1"/>
        </a:solidFill>
        <a:latin typeface="Arial" charset="0"/>
        <a:ea typeface="굴림" charset="-127"/>
        <a:cs typeface="+mn-cs"/>
      </a:defRPr>
    </a:lvl8pPr>
    <a:lvl9pPr marL="3657600" algn="l" defTabSz="914400" rtl="0" eaLnBrk="1" latinLnBrk="1" hangingPunct="1">
      <a:defRPr kumimoji="1" kern="1200">
        <a:solidFill>
          <a:schemeClr val="tx1"/>
        </a:solidFill>
        <a:latin typeface="Arial" charset="0"/>
        <a:ea typeface="굴림" charset="-127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12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6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3FF"/>
    <a:srgbClr val="00CCFF"/>
    <a:srgbClr val="4080C0"/>
    <a:srgbClr val="336699"/>
    <a:srgbClr val="315683"/>
    <a:srgbClr val="0000FF"/>
    <a:srgbClr val="CCD5E6"/>
    <a:srgbClr val="FFE1E1"/>
    <a:srgbClr val="DDDDDD"/>
    <a:srgbClr val="FFFFB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ED083AE6-46FA-4A59-8FB0-9F97EB10719F}" styleName="밝은 스타일 3 - 강조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A111915-BE36-4E01-A7E5-04B1672EAD32}" styleName="밝은 스타일 2 - 강조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22838BEF-8BB2-4498-84A7-C5851F593DF1}" styleName="보통 스타일 4 - 강조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9D7B26C5-4107-4FEC-AEDC-1716B250A1EF}" styleName="밝은 스타일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771" autoAdjust="0"/>
    <p:restoredTop sz="99757" autoAdjust="0"/>
  </p:normalViewPr>
  <p:slideViewPr>
    <p:cSldViewPr>
      <p:cViewPr varScale="1">
        <p:scale>
          <a:sx n="114" d="100"/>
          <a:sy n="114" d="100"/>
        </p:scale>
        <p:origin x="1188" y="96"/>
      </p:cViewPr>
      <p:guideLst>
        <p:guide orient="horz" pos="2160"/>
        <p:guide pos="312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246"/>
    </p:cViewPr>
  </p:sorterViewPr>
  <p:notesViewPr>
    <p:cSldViewPr>
      <p:cViewPr varScale="1">
        <p:scale>
          <a:sx n="76" d="100"/>
          <a:sy n="76" d="100"/>
        </p:scale>
        <p:origin x="-3126" y="-102"/>
      </p:cViewPr>
      <p:guideLst>
        <p:guide orient="horz" pos="3126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53AEB8C-E3BE-4650-9478-872C86C91900}" type="datetimeFigureOut">
              <a:rPr lang="ko-KR" altLang="en-US" smtClean="0"/>
              <a:pPr/>
              <a:t>2018-08-21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3849688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2B8AA7A-0F67-4DC1-AEF1-4FD2D346FD6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50904006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latinLnBrk="0">
              <a:defRPr kumimoji="0" sz="1200">
                <a:latin typeface="Calibri" pitchFamily="34" charset="0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latinLnBrk="0">
              <a:defRPr kumimoji="0" sz="1200">
                <a:latin typeface="Calibri" pitchFamily="34" charset="0"/>
              </a:defRPr>
            </a:lvl1pPr>
          </a:lstStyle>
          <a:p>
            <a:pPr>
              <a:defRPr/>
            </a:pPr>
            <a:fld id="{BD748D19-9EBF-4DC7-B1B5-F7301FF09E38}" type="datetimeFigureOut">
              <a:rPr lang="en-US" altLang="ko-KR"/>
              <a:pPr>
                <a:defRPr/>
              </a:pPr>
              <a:t>8/21/2018</a:t>
            </a:fld>
            <a:endParaRPr lang="en-US" altLang="ko-K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11200" y="744538"/>
            <a:ext cx="537527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450" y="4714875"/>
            <a:ext cx="5438775" cy="44672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163"/>
            <a:ext cx="2946400" cy="4968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latinLnBrk="0">
              <a:defRPr kumimoji="0" sz="1200">
                <a:latin typeface="Calibri" pitchFamily="34" charset="0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49688" y="9428163"/>
            <a:ext cx="2946400" cy="4968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latinLnBrk="0">
              <a:defRPr kumimoji="0" sz="1200">
                <a:latin typeface="Calibri" pitchFamily="34" charset="0"/>
              </a:defRPr>
            </a:lvl1pPr>
          </a:lstStyle>
          <a:p>
            <a:pPr>
              <a:defRPr/>
            </a:pPr>
            <a:fld id="{D5481C6E-D1B5-477C-A334-AD24EDFAEBBC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2689427006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2130428"/>
            <a:ext cx="84201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7912E0-DA59-4F0F-9214-D1A25966A030}" type="datetimeFigureOut">
              <a:rPr lang="en-US" smtClean="0"/>
              <a:pPr/>
              <a:t>8/21/2018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E7567C-A343-49C2-869D-F19AD3DCEBA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3977524"/>
      </p:ext>
    </p:extLst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7912E0-DA59-4F0F-9214-D1A25966A030}" type="datetimeFigureOut">
              <a:rPr lang="en-US" smtClean="0"/>
              <a:pPr/>
              <a:t>8/21/2018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E7567C-A343-49C2-869D-F19AD3DCEBA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3600167"/>
      </p:ext>
    </p:extLst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780337" y="274641"/>
            <a:ext cx="2414588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6576" y="274641"/>
            <a:ext cx="7078663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7912E0-DA59-4F0F-9214-D1A25966A030}" type="datetimeFigureOut">
              <a:rPr lang="en-US" smtClean="0"/>
              <a:pPr/>
              <a:t>8/21/2018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E7567C-A343-49C2-869D-F19AD3DCEBA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9703148"/>
      </p:ext>
    </p:extLst>
  </p:cSld>
  <p:clrMapOvr>
    <a:masterClrMapping/>
  </p:clrMapOvr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제목 8"/>
          <p:cNvSpPr>
            <a:spLocks noGrp="1"/>
          </p:cNvSpPr>
          <p:nvPr>
            <p:ph type="title"/>
          </p:nvPr>
        </p:nvSpPr>
        <p:spPr>
          <a:xfrm>
            <a:off x="1568624" y="2348880"/>
            <a:ext cx="7416824" cy="1728192"/>
          </a:xfrm>
          <a:prstGeom prst="rect">
            <a:avLst/>
          </a:prstGeom>
        </p:spPr>
        <p:txBody>
          <a:bodyPr/>
          <a:lstStyle>
            <a:lvl1pPr algn="r">
              <a:defRPr sz="3600" baseline="0">
                <a:latin typeface="Calibri" pitchFamily="34" charset="0"/>
                <a:ea typeface="맑은 고딕" pitchFamily="50" charset="-127"/>
              </a:defRPr>
            </a:lvl1pPr>
          </a:lstStyle>
          <a:p>
            <a:r>
              <a:rPr lang="ko-KR" altLang="en-US" dirty="0"/>
              <a:t>마스터 제목 스타일 편집</a:t>
            </a:r>
          </a:p>
        </p:txBody>
      </p:sp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7912E0-DA59-4F0F-9214-D1A25966A030}" type="datetimeFigureOut">
              <a:rPr lang="en-US" smtClean="0"/>
              <a:pPr/>
              <a:t>8/21/2018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E7567C-A343-49C2-869D-F19AD3DCEBA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7872870"/>
      </p:ext>
    </p:extLst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2506" y="4406903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7912E0-DA59-4F0F-9214-D1A25966A030}" type="datetimeFigureOut">
              <a:rPr lang="en-US" smtClean="0"/>
              <a:pPr/>
              <a:t>8/21/2018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E7567C-A343-49C2-869D-F19AD3DCEBA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9081536"/>
      </p:ext>
    </p:extLst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36575" y="1600203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448300" y="1600203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7912E0-DA59-4F0F-9214-D1A25966A030}" type="datetimeFigureOut">
              <a:rPr lang="en-US" smtClean="0"/>
              <a:pPr/>
              <a:t>8/21/2018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E7567C-A343-49C2-869D-F19AD3DCEBA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7612187"/>
      </p:ext>
    </p:extLst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32112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32112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7912E0-DA59-4F0F-9214-D1A25966A030}" type="datetimeFigureOut">
              <a:rPr lang="en-US" smtClean="0"/>
              <a:pPr/>
              <a:t>8/21/2018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E7567C-A343-49C2-869D-F19AD3DCEBA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2689824"/>
      </p:ext>
    </p:extLst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7912E0-DA59-4F0F-9214-D1A25966A030}" type="datetimeFigureOut">
              <a:rPr lang="en-US" smtClean="0"/>
              <a:pPr/>
              <a:t>8/21/2018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E7567C-A343-49C2-869D-F19AD3DCEBA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6464273"/>
      </p:ext>
    </p:extLst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7912E0-DA59-4F0F-9214-D1A25966A030}" type="datetimeFigureOut">
              <a:rPr lang="en-US" smtClean="0"/>
              <a:pPr/>
              <a:t>8/21/2018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E7567C-A343-49C2-869D-F19AD3DCEBA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7670996"/>
      </p:ext>
    </p:extLst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72972" y="273053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300" y="1435103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7912E0-DA59-4F0F-9214-D1A25966A030}" type="datetimeFigureOut">
              <a:rPr lang="en-US" smtClean="0"/>
              <a:pPr/>
              <a:t>8/21/2018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E7567C-A343-49C2-869D-F19AD3DCEBA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4721038"/>
      </p:ext>
    </p:extLst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7912E0-DA59-4F0F-9214-D1A25966A030}" type="datetimeFigureOut">
              <a:rPr lang="en-US" smtClean="0"/>
              <a:pPr/>
              <a:t>8/21/2018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E7567C-A343-49C2-869D-F19AD3DCEBA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3996748"/>
      </p:ext>
    </p:extLst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5300" y="1600203"/>
            <a:ext cx="89154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95300" y="6356353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7912E0-DA59-4F0F-9214-D1A25966A030}" type="datetimeFigureOut">
              <a:rPr lang="en-US" smtClean="0"/>
              <a:pPr/>
              <a:t>8/21/2018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384550" y="6356353"/>
            <a:ext cx="31369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099300" y="6356353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4E7567C-A343-49C2-869D-F19AD3DCEBA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ext Box 5"/>
          <p:cNvSpPr txBox="1">
            <a:spLocks noChangeArrowheads="1"/>
          </p:cNvSpPr>
          <p:nvPr userDrawn="1"/>
        </p:nvSpPr>
        <p:spPr bwMode="auto">
          <a:xfrm>
            <a:off x="9547426" y="6605346"/>
            <a:ext cx="334798" cy="2526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67355" tIns="33677" rIns="67355" bIns="33677">
            <a:spAutoFit/>
          </a:bodyPr>
          <a:lstStyle/>
          <a:p>
            <a:pPr algn="r" defTabSz="957263">
              <a:defRPr/>
            </a:pPr>
            <a:fld id="{98413BF4-E638-496D-8D90-92FEC93EE533}" type="slidenum">
              <a:rPr lang="ko-KR" altLang="en-US" sz="1200" b="1" smtClean="0">
                <a:solidFill>
                  <a:srgbClr val="FFFFFF"/>
                </a:solidFill>
                <a:latin typeface="맑은 고딕" pitchFamily="50" charset="-127"/>
                <a:ea typeface="맑은 고딕" pitchFamily="50" charset="-127"/>
              </a:rPr>
              <a:pPr algn="r" defTabSz="957263">
                <a:defRPr/>
              </a:pPr>
              <a:t>‹#›</a:t>
            </a:fld>
            <a:endParaRPr lang="en-US" altLang="ko-KR" sz="1200" b="1" dirty="0">
              <a:solidFill>
                <a:srgbClr val="FFFFFF"/>
              </a:solidFill>
              <a:latin typeface="맑은 고딕" pitchFamily="50" charset="-127"/>
              <a:ea typeface="맑은 고딕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4663833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73" r:id="rId1"/>
    <p:sldLayoutId id="2147484174" r:id="rId2"/>
    <p:sldLayoutId id="2147484175" r:id="rId3"/>
    <p:sldLayoutId id="2147484176" r:id="rId4"/>
    <p:sldLayoutId id="2147484177" r:id="rId5"/>
    <p:sldLayoutId id="2147484178" r:id="rId6"/>
    <p:sldLayoutId id="2147484179" r:id="rId7"/>
    <p:sldLayoutId id="2147484180" r:id="rId8"/>
    <p:sldLayoutId id="2147484181" r:id="rId9"/>
    <p:sldLayoutId id="2147484182" r:id="rId10"/>
    <p:sldLayoutId id="2147484183" r:id="rId11"/>
    <p:sldLayoutId id="2147484184" r:id="rId12"/>
  </p:sldLayoutIdLst>
  <p:transition>
    <p:fade/>
  </p:transition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457200" y="381000"/>
            <a:ext cx="910431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/>
              <a:t>3GPP TSG RAN WG1 Meeting #94			</a:t>
            </a:r>
            <a:r>
              <a:rPr lang="en-US" sz="2000" b="1"/>
              <a:t>	R1-1809592</a:t>
            </a:r>
            <a:endParaRPr lang="en-US" sz="2000" b="1" dirty="0"/>
          </a:p>
          <a:p>
            <a:r>
              <a:rPr lang="en-US" sz="2000" b="1" dirty="0"/>
              <a:t>Gothenburg, Sweden, August 20th – 24th, 2018</a:t>
            </a:r>
          </a:p>
          <a:p>
            <a:r>
              <a:rPr lang="en-US" altLang="ja-JP" sz="2000" b="1" dirty="0"/>
              <a:t>Agenda item: 6.1.1</a:t>
            </a:r>
            <a:endParaRPr lang="ja-JP" altLang="en-US" sz="20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381000" y="2132856"/>
            <a:ext cx="92525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eaLnBrk="0" latinLnBrk="0" hangingPunct="0"/>
            <a:r>
              <a:rPr lang="en-US" sz="36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WF on NPRS Remaining Issues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43272" y="4941168"/>
            <a:ext cx="8458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/>
              <a:t>Qualcomm, Huawei, HiSilicon</a:t>
            </a:r>
            <a:r>
              <a:rPr lang="en-US" altLang="zh-CN" sz="2800"/>
              <a:t>, Ericsson</a:t>
            </a:r>
            <a:endParaRPr kumimoji="1" lang="ja-JP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466499217"/>
      </p:ext>
    </p:extLst>
  </p:cSld>
  <p:clrMapOvr>
    <a:masterClrMapping/>
  </p:clrMapOvr>
  <p:transition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828328"/>
          </a:xfrm>
        </p:spPr>
        <p:txBody>
          <a:bodyPr/>
          <a:lstStyle/>
          <a:p>
            <a:pPr algn="ctr"/>
            <a:r>
              <a:rPr lang="en-US" dirty="0"/>
              <a:t>Background</a:t>
            </a:r>
          </a:p>
        </p:txBody>
      </p:sp>
      <p:sp>
        <p:nvSpPr>
          <p:cNvPr id="9" name="Content Placeholder 2"/>
          <p:cNvSpPr txBox="1">
            <a:spLocks/>
          </p:cNvSpPr>
          <p:nvPr/>
        </p:nvSpPr>
        <p:spPr>
          <a:xfrm>
            <a:off x="272480" y="980728"/>
            <a:ext cx="9361040" cy="5184576"/>
          </a:xfrm>
          <a:prstGeom prst="rect">
            <a:avLst/>
          </a:prstGeom>
          <a:noFill/>
        </p:spPr>
        <p:txBody>
          <a:bodyPr>
            <a:normAutofit fontScale="850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Aft>
                <a:spcPts val="900"/>
              </a:spcAft>
              <a:buNone/>
            </a:pPr>
            <a:endParaRPr lang="en-US" sz="1700" dirty="0">
              <a:highlight>
                <a:srgbClr val="808000"/>
              </a:highlight>
              <a:latin typeface="Times New Roman" panose="02020603050405020304" pitchFamily="18" charset="0"/>
              <a:ea typeface="Yu Mincho"/>
            </a:endParaRPr>
          </a:p>
          <a:p>
            <a:r>
              <a:rPr lang="en-US" b="1" dirty="0">
                <a:highlight>
                  <a:srgbClr val="00FF00"/>
                </a:highlight>
              </a:rPr>
              <a:t>Agreements in RAN1#93</a:t>
            </a:r>
            <a:endParaRPr lang="en-US" dirty="0">
              <a:highlight>
                <a:srgbClr val="00FF00"/>
              </a:highlight>
            </a:endParaRPr>
          </a:p>
          <a:p>
            <a:pPr lvl="1"/>
            <a:r>
              <a:rPr lang="en-GB" dirty="0"/>
              <a:t>For the guard band and standalone cases, the UE is not expected to be configured with a legacy NPRS sequence.</a:t>
            </a:r>
            <a:endParaRPr lang="en-US" dirty="0"/>
          </a:p>
          <a:p>
            <a:pPr lvl="1"/>
            <a:r>
              <a:rPr lang="en-GB" dirty="0"/>
              <a:t>For the in-band case, the new NPRS sequence that is designed can operate in a backward compatible manner with the Rel-14 NPRS by configuration.</a:t>
            </a:r>
          </a:p>
          <a:p>
            <a:r>
              <a:rPr lang="en-US" dirty="0"/>
              <a:t>For in-band case, the remaining issue is </a:t>
            </a:r>
            <a:r>
              <a:rPr lang="en-GB" dirty="0"/>
              <a:t>whether the REs configured for new NPRS is allowed to be overlapped with that </a:t>
            </a:r>
            <a:r>
              <a:rPr lang="en-US" dirty="0"/>
              <a:t>of legacy NPRS:</a:t>
            </a:r>
          </a:p>
          <a:p>
            <a:pPr lvl="1"/>
            <a:r>
              <a:rPr lang="en-GB" dirty="0"/>
              <a:t>Alt1: UE is not expected to be configured with overlapped REs between the new NPRS and NPRS</a:t>
            </a:r>
            <a:r>
              <a:rPr lang="en-US" dirty="0"/>
              <a:t>. </a:t>
            </a:r>
          </a:p>
          <a:p>
            <a:pPr lvl="1"/>
            <a:r>
              <a:rPr lang="en-GB" dirty="0"/>
              <a:t>Alt2: If the RE configured for new NPRS is overlapped with that of legacy NPRS, the configuration of new NPRS is overridden by that of legacy NPRS</a:t>
            </a:r>
            <a:r>
              <a:rPr lang="en-US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032244676"/>
      </p:ext>
    </p:extLst>
  </p:cSld>
  <p:clrMapOvr>
    <a:masterClrMapping/>
  </p:clrMapOvr>
  <p:transition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828328"/>
          </a:xfrm>
        </p:spPr>
        <p:txBody>
          <a:bodyPr/>
          <a:lstStyle/>
          <a:p>
            <a:pPr algn="ctr"/>
            <a:r>
              <a:rPr lang="en-US" dirty="0"/>
              <a:t>Proposal</a:t>
            </a:r>
          </a:p>
        </p:txBody>
      </p:sp>
      <p:sp>
        <p:nvSpPr>
          <p:cNvPr id="9" name="Content Placeholder 2"/>
          <p:cNvSpPr txBox="1">
            <a:spLocks/>
          </p:cNvSpPr>
          <p:nvPr/>
        </p:nvSpPr>
        <p:spPr>
          <a:xfrm>
            <a:off x="272480" y="980728"/>
            <a:ext cx="9361040" cy="5688632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endParaRPr kumimoji="0" lang="en-US" sz="1600" dirty="0"/>
          </a:p>
        </p:txBody>
      </p:sp>
      <p:sp>
        <p:nvSpPr>
          <p:cNvPr id="20" name="Content Placeholder 2">
            <a:extLst>
              <a:ext uri="{FF2B5EF4-FFF2-40B4-BE49-F238E27FC236}">
                <a16:creationId xmlns:a16="http://schemas.microsoft.com/office/drawing/2014/main" id="{21D4ECFB-1213-4173-B669-CC52CAD1D592}"/>
              </a:ext>
            </a:extLst>
          </p:cNvPr>
          <p:cNvSpPr txBox="1">
            <a:spLocks/>
          </p:cNvSpPr>
          <p:nvPr/>
        </p:nvSpPr>
        <p:spPr>
          <a:xfrm>
            <a:off x="424880" y="1133128"/>
            <a:ext cx="9361040" cy="5688632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000" dirty="0"/>
              <a:t>If the periodicity configured for legacy NPRS</a:t>
            </a:r>
            <a:r>
              <a:rPr lang="en-GB" altLang="en-US" sz="3000" i="1" dirty="0"/>
              <a:t> </a:t>
            </a:r>
            <a:r>
              <a:rPr lang="en-US" altLang="en-US" sz="3000" dirty="0"/>
              <a:t>is equal to that</a:t>
            </a:r>
            <a:r>
              <a:rPr lang="en-US" sz="3000" dirty="0"/>
              <a:t> of new NPRS</a:t>
            </a:r>
            <a:r>
              <a:rPr lang="en-GB" altLang="en-US" sz="3000" dirty="0"/>
              <a:t>,</a:t>
            </a:r>
          </a:p>
          <a:p>
            <a:pPr lvl="1"/>
            <a:r>
              <a:rPr lang="en-GB" altLang="en-US" sz="3000" dirty="0"/>
              <a:t>The UE is not expected to be configured with </a:t>
            </a:r>
            <a:r>
              <a:rPr lang="en-GB" altLang="en-US" sz="3000"/>
              <a:t>overlapped REs </a:t>
            </a:r>
            <a:r>
              <a:rPr lang="en-GB" altLang="en-US" sz="3000" dirty="0"/>
              <a:t>between legacy NPRS and new NPRS</a:t>
            </a:r>
            <a:r>
              <a:rPr lang="en-US" altLang="en-US" sz="3000" i="1" dirty="0"/>
              <a:t>.</a:t>
            </a:r>
            <a:endParaRPr lang="en-US" altLang="en-US" sz="3000" dirty="0"/>
          </a:p>
          <a:p>
            <a:pPr lvl="0"/>
            <a:r>
              <a:rPr lang="en-US" sz="3000" dirty="0"/>
              <a:t>Otherwise,</a:t>
            </a:r>
          </a:p>
          <a:p>
            <a:pPr lvl="1"/>
            <a:r>
              <a:rPr lang="en-GB" altLang="en-US" sz="3000" dirty="0"/>
              <a:t>A </a:t>
            </a:r>
            <a:r>
              <a:rPr lang="en-US" altLang="en-US" sz="3000" dirty="0"/>
              <a:t>RE</a:t>
            </a:r>
            <a:r>
              <a:rPr lang="en-US" altLang="en-US" sz="3000" i="1" dirty="0"/>
              <a:t> </a:t>
            </a:r>
            <a:r>
              <a:rPr lang="en-US" altLang="zh-CN" sz="3000" dirty="0"/>
              <a:t>configured for legacy NPRS shall not be used for </a:t>
            </a:r>
            <a:r>
              <a:rPr lang="en-GB" altLang="en-US" sz="3000" dirty="0"/>
              <a:t>new NPRS.</a:t>
            </a:r>
            <a:endParaRPr lang="en-US" altLang="zh-CN" sz="3000" dirty="0"/>
          </a:p>
          <a:p>
            <a:pPr lvl="1"/>
            <a:endParaRPr lang="en-US" sz="3000" dirty="0"/>
          </a:p>
          <a:p>
            <a:pPr lvl="0"/>
            <a:endParaRPr lang="en-US" sz="3000" dirty="0"/>
          </a:p>
          <a:p>
            <a:pPr marL="0" indent="0" fontAlgn="auto">
              <a:spcAft>
                <a:spcPts val="0"/>
              </a:spcAft>
              <a:buFont typeface="Arial" panose="020B0604020202020204" pitchFamily="34" charset="0"/>
              <a:buNone/>
            </a:pPr>
            <a:endParaRPr kumimoji="0" lang="en-US" sz="2000" dirty="0"/>
          </a:p>
        </p:txBody>
      </p:sp>
    </p:spTree>
    <p:extLst>
      <p:ext uri="{BB962C8B-B14F-4D97-AF65-F5344CB8AC3E}">
        <p14:creationId xmlns:p14="http://schemas.microsoft.com/office/powerpoint/2010/main" val="3538537904"/>
      </p:ext>
    </p:extLst>
  </p:cSld>
  <p:clrMapOvr>
    <a:masterClrMapping/>
  </p:clrMapOvr>
  <p:transition>
    <p:fade/>
  </p:transition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Office2007 word" ma:contentTypeID="0x010100A14D984FB8B221468946974834B0990F00D13DA6DAF025384FA39A7C534BB95254" ma:contentTypeVersion="2" ma:contentTypeDescription="Office2007 word" ma:contentTypeScope="" ma:versionID="d9c32686cb9f1da451d78bae89e12694">
  <xsd:schema xmlns:xsd="http://www.w3.org/2001/XMLSchema" xmlns:p="http://schemas.microsoft.com/office/2006/metadata/properties" targetNamespace="http://schemas.microsoft.com/office/2006/metadata/properties" ma:root="true" ma:fieldsID="79c84ea9a899f15170f16e18ddd06423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Props1.xml><?xml version="1.0" encoding="utf-8"?>
<ds:datastoreItem xmlns:ds="http://schemas.openxmlformats.org/officeDocument/2006/customXml" ds:itemID="{3F55B311-D8B8-4C4A-AB91-7AEBDC4853CE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46D65E4F-B796-48EA-912B-80164599CC00}">
  <ds:schemaRefs>
    <ds:schemaRef ds:uri="http://purl.org/dc/terms/"/>
    <ds:schemaRef ds:uri="http://schemas.openxmlformats.org/package/2006/metadata/core-properties"/>
    <ds:schemaRef ds:uri="http://purl.org/dc/dcmitype/"/>
    <ds:schemaRef ds:uri="http://schemas.microsoft.com/office/2006/documentManagement/types"/>
    <ds:schemaRef ds:uri="http://schemas.microsoft.com/office/2006/metadata/properties"/>
    <ds:schemaRef ds:uri="http://www.w3.org/XML/1998/namespace"/>
    <ds:schemaRef ds:uri="http://purl.org/dc/elements/1.1/"/>
  </ds:schemaRefs>
</ds:datastoreItem>
</file>

<file path=customXml/itemProps3.xml><?xml version="1.0" encoding="utf-8"?>
<ds:datastoreItem xmlns:ds="http://schemas.openxmlformats.org/officeDocument/2006/customXml" ds:itemID="{E8A2755A-DBAA-43A1-9378-E7741464759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office/internal/2005/internalDocumentation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46912</TotalTime>
  <Words>196</Words>
  <Application>Microsoft Office PowerPoint</Application>
  <PresentationFormat>A4 Paper (210x297 mm)</PresentationFormat>
  <Paragraphs>19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11" baseType="lpstr">
      <vt:lpstr>굴림</vt:lpstr>
      <vt:lpstr>맑은 고딕</vt:lpstr>
      <vt:lpstr>宋体</vt:lpstr>
      <vt:lpstr>Yu Mincho</vt:lpstr>
      <vt:lpstr>Arial</vt:lpstr>
      <vt:lpstr>Calibri</vt:lpstr>
      <vt:lpstr>Times New Roman</vt:lpstr>
      <vt:lpstr>Office Theme</vt:lpstr>
      <vt:lpstr>PowerPoint Presentation</vt:lpstr>
      <vt:lpstr>Background</vt:lpstr>
      <vt:lpstr>Proposal</vt:lpstr>
    </vt:vector>
  </TitlesOfParts>
  <Company>Samsung Electronics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13년경영계획 최종 보고_v1.0-CSP2</dc:title>
  <dc:creator>이상우</dc:creator>
  <cp:lastModifiedBy>Le Liu</cp:lastModifiedBy>
  <cp:revision>1343</cp:revision>
  <dcterms:created xsi:type="dcterms:W3CDTF">2011-04-07T04:52:51Z</dcterms:created>
  <dcterms:modified xsi:type="dcterms:W3CDTF">2018-08-21T16:39:13Z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0x010100A14D984FB8B221468946974834B0990F00D13DA6DAF025384FA39A7C534BB95254</vt:lpwstr>
  </property>
  <property fmtid="{D5CDD505-2E9C-101B-9397-08002B2CF9AE}" pid="3" name="NSCPROP_SA">
    <vt:lpwstr>D:\work-item\Literature Review\标准文档\5G 3GPP meetings\#NR-Adhoc_Vancouver_201801\workplan\CC\20170817 Pre-RAN1 AT&amp;T-Samsung.pptx</vt:lpwstr>
  </property>
  <property fmtid="{D5CDD505-2E9C-101B-9397-08002B2CF9AE}" pid="4" name="_readonly">
    <vt:lpwstr/>
  </property>
  <property fmtid="{D5CDD505-2E9C-101B-9397-08002B2CF9AE}" pid="5" name="_change">
    <vt:lpwstr/>
  </property>
  <property fmtid="{D5CDD505-2E9C-101B-9397-08002B2CF9AE}" pid="6" name="_full-control">
    <vt:lpwstr/>
  </property>
  <property fmtid="{D5CDD505-2E9C-101B-9397-08002B2CF9AE}" pid="7" name="sflag">
    <vt:lpwstr>1534751186</vt:lpwstr>
  </property>
  <property fmtid="{5C58129F-E5B8-477A-9B38-B3E54BFA04C8}" pid="2">
    <vt:lpwstr>DD2D86356A0C11F9A58E69E87A25F5CE7C3B582FC62B260DFFD2D32173B749A2</vt:lpwstr>
  </property>
</Properties>
</file>